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18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notesSlides/notesSlide19.xml" ContentType="application/vnd.openxmlformats-officedocument.presentationml.notesSl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charts/chart6.xml" ContentType="application/vnd.openxmlformats-officedocument.drawingml.chart+xml"/>
  <Override PartName="/ppt/theme/themeOverride4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notesMasterIdLst>
    <p:notesMasterId r:id="rId36"/>
  </p:notesMasterIdLst>
  <p:sldIdLst>
    <p:sldId id="374" r:id="rId3"/>
    <p:sldId id="316" r:id="rId4"/>
    <p:sldId id="380" r:id="rId5"/>
    <p:sldId id="381" r:id="rId6"/>
    <p:sldId id="397" r:id="rId7"/>
    <p:sldId id="398" r:id="rId8"/>
    <p:sldId id="399" r:id="rId9"/>
    <p:sldId id="400" r:id="rId10"/>
    <p:sldId id="401" r:id="rId11"/>
    <p:sldId id="402" r:id="rId12"/>
    <p:sldId id="403" r:id="rId13"/>
    <p:sldId id="404" r:id="rId14"/>
    <p:sldId id="405" r:id="rId15"/>
    <p:sldId id="406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  <p:sldId id="393" r:id="rId27"/>
    <p:sldId id="375" r:id="rId28"/>
    <p:sldId id="376" r:id="rId29"/>
    <p:sldId id="377" r:id="rId30"/>
    <p:sldId id="394" r:id="rId31"/>
    <p:sldId id="395" r:id="rId32"/>
    <p:sldId id="396" r:id="rId33"/>
    <p:sldId id="407" r:id="rId34"/>
    <p:sldId id="339" r:id="rId35"/>
  </p:sldIdLst>
  <p:sldSz cx="12192000" cy="6858000"/>
  <p:notesSz cx="6797675" cy="9931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зьмина Елена Анатольевна" initials="КЕА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E3CF"/>
    <a:srgbClr val="85B2F6"/>
    <a:srgbClr val="F6FCFA"/>
    <a:srgbClr val="92ACB4"/>
    <a:srgbClr val="D3EDE6"/>
    <a:srgbClr val="E4F4F4"/>
    <a:srgbClr val="2C6E6E"/>
    <a:srgbClr val="B4C6CC"/>
    <a:srgbClr val="5A8483"/>
    <a:srgbClr val="3585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05" autoAdjust="0"/>
    <p:restoredTop sz="94660"/>
  </p:normalViewPr>
  <p:slideViewPr>
    <p:cSldViewPr snapToGrid="0">
      <p:cViewPr>
        <p:scale>
          <a:sx n="71" d="100"/>
          <a:sy n="71" d="100"/>
        </p:scale>
        <p:origin x="-1896" y="-8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314126708034598"/>
          <c:y val="0.14369418216704929"/>
          <c:w val="0.57589082866290831"/>
          <c:h val="0.71143842006229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85000"/>
                      <a:satMod val="130000"/>
                    </a:schemeClr>
                  </a:gs>
                  <a:gs pos="34000">
                    <a:schemeClr val="accent1">
                      <a:shade val="87000"/>
                      <a:satMod val="125000"/>
                    </a:schemeClr>
                  </a:gs>
                  <a:gs pos="70000">
                    <a:schemeClr val="accent1">
                      <a:tint val="100000"/>
                      <a:shade val="90000"/>
                      <a:satMod val="130000"/>
                    </a:schemeClr>
                  </a:gs>
                  <a:gs pos="100000">
                    <a:schemeClr val="accent1">
                      <a:tint val="100000"/>
                      <a:shade val="100000"/>
                      <a:satMod val="11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>
                <a:noFill/>
              </a:ln>
              <a:effectLst>
                <a:outerShdw blurRad="38100" dist="25400" dir="2700000" algn="br" rotWithShape="0">
                  <a:srgbClr val="000000">
                    <a:alpha val="60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295-4CC9-929A-435879BEEB66}"/>
              </c:ext>
            </c:extLst>
          </c:dPt>
          <c:dPt>
            <c:idx val="1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38100" dist="25400" dir="2700000" algn="br" rotWithShape="0">
                  <a:srgbClr val="000000">
                    <a:alpha val="60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295-4CC9-929A-435879BEEB6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85000"/>
                      <a:satMod val="130000"/>
                    </a:schemeClr>
                  </a:gs>
                  <a:gs pos="34000">
                    <a:schemeClr val="accent3">
                      <a:shade val="87000"/>
                      <a:satMod val="125000"/>
                    </a:schemeClr>
                  </a:gs>
                  <a:gs pos="70000">
                    <a:schemeClr val="accent3">
                      <a:tint val="100000"/>
                      <a:shade val="90000"/>
                      <a:satMod val="130000"/>
                    </a:schemeClr>
                  </a:gs>
                  <a:gs pos="100000">
                    <a:schemeClr val="accent3">
                      <a:tint val="100000"/>
                      <a:shade val="100000"/>
                      <a:satMod val="11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>
                <a:noFill/>
              </a:ln>
              <a:effectLst>
                <a:outerShdw blurRad="38100" dist="25400" dir="2700000" algn="br" rotWithShape="0">
                  <a:srgbClr val="000000">
                    <a:alpha val="60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295-4CC9-929A-435879BEEB66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85000"/>
                      <a:satMod val="130000"/>
                    </a:schemeClr>
                  </a:gs>
                  <a:gs pos="34000">
                    <a:schemeClr val="accent4">
                      <a:shade val="87000"/>
                      <a:satMod val="125000"/>
                    </a:schemeClr>
                  </a:gs>
                  <a:gs pos="70000">
                    <a:schemeClr val="accent4">
                      <a:tint val="100000"/>
                      <a:shade val="90000"/>
                      <a:satMod val="130000"/>
                    </a:schemeClr>
                  </a:gs>
                  <a:gs pos="100000">
                    <a:schemeClr val="accent4">
                      <a:tint val="100000"/>
                      <a:shade val="100000"/>
                      <a:satMod val="11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>
                <a:noFill/>
              </a:ln>
              <a:effectLst>
                <a:outerShdw blurRad="38100" dist="25400" dir="2700000" algn="br" rotWithShape="0">
                  <a:srgbClr val="000000">
                    <a:alpha val="60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295-4CC9-929A-435879BEEB66}"/>
              </c:ext>
            </c:extLst>
          </c:dPt>
          <c:dPt>
            <c:idx val="4"/>
            <c:bubble3D val="0"/>
            <c:spPr>
              <a:solidFill>
                <a:schemeClr val="bg1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A88-4377-A686-3EC774B2E6F2}"/>
              </c:ext>
            </c:extLst>
          </c:dPt>
          <c:dLbls>
            <c:dLbl>
              <c:idx val="0"/>
              <c:layout>
                <c:manualLayout>
                  <c:x val="-8.8837072724385485E-2"/>
                  <c:y val="0.1095168515102881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295-4CC9-929A-435879BEEB66}"/>
                </c:ext>
              </c:extLst>
            </c:dLbl>
            <c:dLbl>
              <c:idx val="1"/>
              <c:layout>
                <c:manualLayout>
                  <c:x val="-6.4265008774301968E-2"/>
                  <c:y val="-0.1606247155484226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295-4CC9-929A-435879BEEB66}"/>
                </c:ext>
              </c:extLst>
            </c:dLbl>
            <c:dLbl>
              <c:idx val="2"/>
              <c:layout>
                <c:manualLayout>
                  <c:x val="0.11907928096414777"/>
                  <c:y val="-3.650561717009605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295-4CC9-929A-435879BEEB66}"/>
                </c:ext>
              </c:extLst>
            </c:dLbl>
            <c:dLbl>
              <c:idx val="3"/>
              <c:layout>
                <c:manualLayout>
                  <c:x val="8.3166333112716886E-2"/>
                  <c:y val="7.544494215153184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295-4CC9-929A-435879BEEB66}"/>
                </c:ext>
              </c:extLst>
            </c:dLbl>
            <c:dLbl>
              <c:idx val="4"/>
              <c:layout>
                <c:manualLayout>
                  <c:x val="6.9935450724975604E-2"/>
                  <c:y val="0.126552806189666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A88-4377-A686-3EC774B2E6F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Высокая конкуренция </c:v>
                </c:pt>
                <c:pt idx="1">
                  <c:v>Умеренная конкуренция</c:v>
                </c:pt>
                <c:pt idx="2">
                  <c:v>Слабая конкуренция</c:v>
                </c:pt>
                <c:pt idx="3">
                  <c:v>Нет конкуренции</c:v>
                </c:pt>
                <c:pt idx="4">
                  <c:v>Затрудняюсь ответить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0.24</c:v>
                </c:pt>
                <c:pt idx="1">
                  <c:v>0.39</c:v>
                </c:pt>
                <c:pt idx="2">
                  <c:v>0.19</c:v>
                </c:pt>
                <c:pt idx="3">
                  <c:v>0.08</c:v>
                </c:pt>
                <c:pt idx="4">
                  <c:v>0.1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295-4CC9-929A-435879BEEB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519935531799"/>
          <c:y val="3.8071580338172012E-2"/>
          <c:w val="0.44536253811460574"/>
          <c:h val="0.896117226418126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907-44BB-9C3B-AA399EFC9A3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907-44BB-9C3B-AA399EFC9A3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907-44BB-9C3B-AA399EFC9A3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907-44BB-9C3B-AA399EFC9A3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1270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Есть непреодолимые административные барьеры</c:v>
                </c:pt>
                <c:pt idx="1">
                  <c:v>Административные барьеры преодолимы без существенных затрат</c:v>
                </c:pt>
                <c:pt idx="2">
                  <c:v>Административные барьеры преодолимы при существенных затратах</c:v>
                </c:pt>
                <c:pt idx="3">
                  <c:v>нет административных барьеров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0.16</c:v>
                </c:pt>
                <c:pt idx="1">
                  <c:v>0.21</c:v>
                </c:pt>
                <c:pt idx="2">
                  <c:v>0.21</c:v>
                </c:pt>
                <c:pt idx="3" formatCode="0.0%">
                  <c:v>0.42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907-44BB-9C3B-AA399EFC9A3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12700" cap="flat" cmpd="sng" algn="ctr">
      <a:noFill/>
      <a:prstDash val="solid"/>
    </a:ln>
    <a:effectLst/>
  </c:spPr>
  <c:txPr>
    <a:bodyPr/>
    <a:lstStyle/>
    <a:p>
      <a:pPr>
        <a:defRPr sz="1100">
          <a:solidFill>
            <a:sysClr val="windowText" lastClr="000000"/>
          </a:solidFill>
          <a:latin typeface="Arial Narrow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9031587552431827"/>
          <c:y val="2.334810496903552E-2"/>
          <c:w val="0.50379813776098503"/>
          <c:h val="0.972190264967696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 числа опрошенных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901D0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18-42F1-98E4-4DEE109D889D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18-42F1-98E4-4DEE109D889D}"/>
              </c:ext>
            </c:extLst>
          </c:dPt>
          <c:dPt>
            <c:idx val="3"/>
            <c:invertIfNegative val="0"/>
            <c:bubble3D val="0"/>
            <c:spPr>
              <a:solidFill>
                <a:srgbClr val="CBBC4D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DB1-4738-9E98-E502108D28DF}"/>
              </c:ext>
            </c:extLst>
          </c:dPt>
          <c:dPt>
            <c:idx val="4"/>
            <c:invertIfNegative val="0"/>
            <c:bubble3D val="0"/>
            <c:spPr>
              <a:solidFill>
                <a:schemeClr val="tx2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18-42F1-98E4-4DEE109D889D}"/>
              </c:ext>
            </c:extLst>
          </c:dPt>
          <c:dPt>
            <c:idx val="5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18-42F1-98E4-4DEE109D889D}"/>
              </c:ext>
            </c:extLst>
          </c:dPt>
          <c:dPt>
            <c:idx val="6"/>
            <c:invertIfNegative val="0"/>
            <c:bubble3D val="0"/>
            <c:spPr>
              <a:solidFill>
                <a:srgbClr val="F18077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8018-42F1-98E4-4DEE109D889D}"/>
              </c:ext>
            </c:extLst>
          </c:dPt>
          <c:dPt>
            <c:idx val="7"/>
            <c:invertIfNegative val="0"/>
            <c:bubble3D val="0"/>
            <c:spPr>
              <a:solidFill>
                <a:srgbClr val="2C6E6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8018-42F1-98E4-4DEE109D889D}"/>
              </c:ext>
            </c:extLst>
          </c:dPt>
          <c:dLbls>
            <c:dLbl>
              <c:idx val="0"/>
              <c:layout>
                <c:manualLayout>
                  <c:x val="1.1721510155375038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018-42F1-98E4-4DEE109D889D}"/>
                </c:ext>
              </c:extLst>
            </c:dLbl>
            <c:dLbl>
              <c:idx val="1"/>
              <c:layout>
                <c:manualLayout>
                  <c:x val="9.8665624877361576E-3"/>
                  <c:y val="-2.2916401934435987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8018-42F1-98E4-4DEE109D889D}"/>
                </c:ext>
              </c:extLst>
            </c:dLbl>
            <c:dLbl>
              <c:idx val="2"/>
              <c:layout>
                <c:manualLayout>
                  <c:x val="1.061240685080323E-2"/>
                  <c:y val="4.583280386887197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18-42F1-98E4-4DEE109D889D}"/>
                </c:ext>
              </c:extLst>
            </c:dLbl>
            <c:dLbl>
              <c:idx val="3"/>
              <c:layout>
                <c:manualLayout>
                  <c:x val="9.3601298266158366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DB1-4738-9E98-E502108D28DF}"/>
                </c:ext>
              </c:extLst>
            </c:dLbl>
            <c:dLbl>
              <c:idx val="4"/>
              <c:layout>
                <c:manualLayout>
                  <c:x val="1.0243133035403154E-2"/>
                  <c:y val="1.968503937007874E-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018-42F1-98E4-4DEE109D889D}"/>
                </c:ext>
              </c:extLst>
            </c:dLbl>
            <c:dLbl>
              <c:idx val="5"/>
              <c:layout>
                <c:manualLayout>
                  <c:x val="7.8654829657785232E-3"/>
                  <c:y val="3.9370078740157481E-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018-42F1-98E4-4DEE109D889D}"/>
                </c:ext>
              </c:extLst>
            </c:dLbl>
            <c:dLbl>
              <c:idx val="6"/>
              <c:layout>
                <c:manualLayout>
                  <c:x val="6.1170281474406249E-3"/>
                  <c:y val="2.500196850393700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018-42F1-98E4-4DEE109D889D}"/>
                </c:ext>
              </c:extLst>
            </c:dLbl>
            <c:dLbl>
              <c:idx val="7"/>
              <c:layout>
                <c:manualLayout>
                  <c:x val="4.202523367785085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>
                        <a:solidFill>
                          <a:schemeClr val="tx1"/>
                        </a:solidFill>
                      </a:rPr>
                      <a:t>24</a:t>
                    </a:r>
                    <a:r>
                      <a:rPr lang="en-US" sz="1600" b="1" dirty="0">
                        <a:solidFill>
                          <a:schemeClr val="tx1"/>
                        </a:solidFill>
                      </a:rPr>
                      <a:t>%</a:t>
                    </a:r>
                    <a:endParaRPr lang="en-US" sz="1600" b="1" dirty="0">
                      <a:solidFill>
                        <a:srgbClr val="2C6E6E"/>
                      </a:solidFill>
                    </a:endParaRP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8018-42F1-98E4-4DEE109D889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Высокие налоги</c:v>
                </c:pt>
                <c:pt idx="1">
                  <c:v>Нестабильность российского законодательства, регулирующего предпринимательскую деятельность</c:v>
                </c:pt>
                <c:pt idx="2">
                  <c:v>Необходимость партнерских отношений с органами власти</c:v>
                </c:pt>
                <c:pt idx="3">
                  <c:v>Сложность/затянутость процедуры получения лицензии</c:v>
                </c:pt>
                <c:pt idx="4">
                  <c:v>Коррупция (включая взятки, дискриминацию и предоставление преференций отдельным участникам на заведомо неравных условиях)</c:v>
                </c:pt>
                <c:pt idx="5">
                  <c:v>Сложность получения доступа к земельным участкам</c:v>
                </c:pt>
                <c:pt idx="6">
                  <c:v>Иные действия/давление органов власти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0.45</c:v>
                </c:pt>
                <c:pt idx="1">
                  <c:v>0.19</c:v>
                </c:pt>
                <c:pt idx="2">
                  <c:v>0.08</c:v>
                </c:pt>
                <c:pt idx="3">
                  <c:v>0.08</c:v>
                </c:pt>
                <c:pt idx="4">
                  <c:v>7.0000000000000007E-2</c:v>
                </c:pt>
                <c:pt idx="5">
                  <c:v>7.0000000000000007E-2</c:v>
                </c:pt>
                <c:pt idx="6">
                  <c:v>0.06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DB1-4738-9E98-E502108D28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2"/>
        <c:axId val="149557760"/>
        <c:axId val="134705088"/>
      </c:barChart>
      <c:catAx>
        <c:axId val="149557760"/>
        <c:scaling>
          <c:orientation val="maxMin"/>
        </c:scaling>
        <c:delete val="0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4705088"/>
        <c:crosses val="autoZero"/>
        <c:auto val="1"/>
        <c:lblAlgn val="ctr"/>
        <c:lblOffset val="100"/>
        <c:noMultiLvlLbl val="0"/>
      </c:catAx>
      <c:valAx>
        <c:axId val="134705088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49557760"/>
        <c:crosses val="autoZero"/>
        <c:crossBetween val="between"/>
        <c:majorUnit val="0.1"/>
      </c:valAx>
      <c:spPr>
        <a:noFill/>
        <a:ln>
          <a:solidFill>
            <a:schemeClr val="lt1">
              <a:hueOff val="0"/>
              <a:satOff val="0"/>
              <a:lumOff val="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44897067530386925"/>
          <c:y val="1.8717601416595422E-2"/>
          <c:w val="0.42524570751924218"/>
          <c:h val="0.9701036134951996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Удовлетворен</c:v>
                </c:pt>
              </c:strCache>
            </c:strRef>
          </c:tx>
          <c:spPr>
            <a:solidFill>
              <a:srgbClr val="2C6E6E"/>
            </a:solidFill>
          </c:spPr>
          <c:invertIfNegative val="0"/>
          <c:dLbls>
            <c:spPr>
              <a:solidFill>
                <a:sysClr val="window" lastClr="FFFFFF"/>
              </a:solidFill>
              <a:ln>
                <a:solidFill>
                  <a:sysClr val="window" lastClr="FFFFFF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Лист1!$A$3:$A$34</c:f>
              <c:strCache>
                <c:ptCount val="32"/>
                <c:pt idx="0">
                  <c:v>Рынок дополнительного образования детей</c:v>
                </c:pt>
                <c:pt idx="1">
                  <c:v>Рынок дошкольного образования</c:v>
                </c:pt>
                <c:pt idx="2">
                  <c:v>Рынок теплоснабжения</c:v>
                </c:pt>
                <c:pt idx="3">
                  <c:v>Рынок  услуг по перевозке пассажиров и багажа легковым такси </c:v>
                </c:pt>
                <c:pt idx="4">
                  <c:v>Рынок выполнения работ по благоустройству городской среды</c:v>
                </c:pt>
                <c:pt idx="5">
                  <c:v>Рынок среднего профессионального образования</c:v>
                </c:pt>
                <c:pt idx="6">
                  <c:v>Рынок психолого-педагогического сопровождения детей с ОВЗ</c:v>
                </c:pt>
                <c:pt idx="7">
                  <c:v>Розничная торговля лекарственными препаратами</c:v>
                </c:pt>
                <c:pt idx="8">
                  <c:v>Рынок семеноводства</c:v>
                </c:pt>
                <c:pt idx="9">
                  <c:v>Рынок производства электрической энергии </c:v>
                </c:pt>
                <c:pt idx="10">
                  <c:v>Рынок услуг связи, в том числе доступ к сети «Интернет»</c:v>
                </c:pt>
                <c:pt idx="11">
                  <c:v>Рынок социальных услуг</c:v>
                </c:pt>
                <c:pt idx="12">
                  <c:v>Рынок вылова водных биоресурсов</c:v>
                </c:pt>
                <c:pt idx="13">
                  <c:v>Рынок племенного животноводства</c:v>
                </c:pt>
                <c:pt idx="14">
                  <c:v>Рынок поставки сжиженного газа в баллонах</c:v>
                </c:pt>
                <c:pt idx="15">
                  <c:v>Рынок производства бетона</c:v>
                </c:pt>
                <c:pt idx="16">
                  <c:v>Рынок переработки водных биоресурсов</c:v>
                </c:pt>
                <c:pt idx="17">
                  <c:v>Рынок товарной аквакультуры</c:v>
                </c:pt>
                <c:pt idx="18">
                  <c:v>Рынок легкой промышленности</c:v>
                </c:pt>
                <c:pt idx="19">
                  <c:v>Рынок кадастровых и землеустроительных работ</c:v>
                </c:pt>
                <c:pt idx="20">
                  <c:v>Рынок обработки древесины и производства изделий из дерева</c:v>
                </c:pt>
                <c:pt idx="21">
                  <c:v>Рынок добычи общераспространенных полезных ископаемых на участках недр местного значения</c:v>
                </c:pt>
                <c:pt idx="22">
                  <c:v>Рынок архитектурно-строительного проектирования</c:v>
                </c:pt>
                <c:pt idx="23">
                  <c:v>Рынок перевозок автотранспортом по межмуниципальным маршрутам</c:v>
                </c:pt>
                <c:pt idx="24">
                  <c:v>Рынок оказания услуг по ремонту автотранспортных средств</c:v>
                </c:pt>
                <c:pt idx="25">
                  <c:v>Рынок строительства объектов капитального строительства</c:v>
                </c:pt>
                <c:pt idx="26">
                  <c:v>Рынок жилищного строительства</c:v>
                </c:pt>
                <c:pt idx="27">
                  <c:v>Рынок услуг по сбору и транспортированию ТКО</c:v>
                </c:pt>
                <c:pt idx="28">
                  <c:v>Рынок перевозок автотранспортом по муниципальным маршрутам</c:v>
                </c:pt>
                <c:pt idx="29">
                  <c:v>Рынок дорожной деятельности (за исключением проектирования)</c:v>
                </c:pt>
                <c:pt idx="30">
                  <c:v>Рынок выполнения работ по содержанию и текущему ремонту в МКД</c:v>
                </c:pt>
                <c:pt idx="31">
                  <c:v>Рынок медицинских услуг</c:v>
                </c:pt>
              </c:strCache>
            </c:strRef>
          </c:cat>
          <c:val>
            <c:numRef>
              <c:f>Лист1!$B$3:$B$34</c:f>
              <c:numCache>
                <c:formatCode>0%</c:formatCode>
                <c:ptCount val="32"/>
                <c:pt idx="0">
                  <c:v>0.77</c:v>
                </c:pt>
                <c:pt idx="1">
                  <c:v>0.75</c:v>
                </c:pt>
                <c:pt idx="2">
                  <c:v>0.68</c:v>
                </c:pt>
                <c:pt idx="3">
                  <c:v>0.66</c:v>
                </c:pt>
                <c:pt idx="4">
                  <c:v>0.64</c:v>
                </c:pt>
                <c:pt idx="5">
                  <c:v>0.62</c:v>
                </c:pt>
                <c:pt idx="6">
                  <c:v>0.6</c:v>
                </c:pt>
                <c:pt idx="7">
                  <c:v>0.59</c:v>
                </c:pt>
                <c:pt idx="8">
                  <c:v>0.59</c:v>
                </c:pt>
                <c:pt idx="9">
                  <c:v>0.57999999999999996</c:v>
                </c:pt>
                <c:pt idx="10">
                  <c:v>0.56999999999999995</c:v>
                </c:pt>
                <c:pt idx="11">
                  <c:v>0.55000000000000004</c:v>
                </c:pt>
                <c:pt idx="12">
                  <c:v>0.55000000000000004</c:v>
                </c:pt>
                <c:pt idx="13">
                  <c:v>0.55000000000000004</c:v>
                </c:pt>
                <c:pt idx="14">
                  <c:v>0.54</c:v>
                </c:pt>
                <c:pt idx="15">
                  <c:v>0.54</c:v>
                </c:pt>
                <c:pt idx="16">
                  <c:v>0.53</c:v>
                </c:pt>
                <c:pt idx="17">
                  <c:v>0.53</c:v>
                </c:pt>
                <c:pt idx="18">
                  <c:v>0.53</c:v>
                </c:pt>
                <c:pt idx="19">
                  <c:v>0.52</c:v>
                </c:pt>
                <c:pt idx="20">
                  <c:v>0.52</c:v>
                </c:pt>
                <c:pt idx="21">
                  <c:v>0.51</c:v>
                </c:pt>
                <c:pt idx="22">
                  <c:v>0.5</c:v>
                </c:pt>
                <c:pt idx="23">
                  <c:v>0.5</c:v>
                </c:pt>
                <c:pt idx="24">
                  <c:v>0.49</c:v>
                </c:pt>
                <c:pt idx="25">
                  <c:v>0.48</c:v>
                </c:pt>
                <c:pt idx="26">
                  <c:v>0.45</c:v>
                </c:pt>
                <c:pt idx="27">
                  <c:v>0.45</c:v>
                </c:pt>
                <c:pt idx="28">
                  <c:v>0.44</c:v>
                </c:pt>
                <c:pt idx="29">
                  <c:v>0.4</c:v>
                </c:pt>
                <c:pt idx="30">
                  <c:v>0.38</c:v>
                </c:pt>
                <c:pt idx="31">
                  <c:v>0.32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E5-4DBB-9F35-835D3AACE58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 удовлетворен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</c:spPr>
          <c:invertIfNegative val="0"/>
          <c:dLbls>
            <c:spPr>
              <a:solidFill>
                <a:sysClr val="window" lastClr="FFFFFF"/>
              </a:solidFill>
              <a:ln>
                <a:solidFill>
                  <a:sysClr val="window" lastClr="FFFFFF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Лист1!$A$3:$A$34</c:f>
              <c:strCache>
                <c:ptCount val="32"/>
                <c:pt idx="0">
                  <c:v>Рынок дополнительного образования детей</c:v>
                </c:pt>
                <c:pt idx="1">
                  <c:v>Рынок дошкольного образования</c:v>
                </c:pt>
                <c:pt idx="2">
                  <c:v>Рынок теплоснабжения</c:v>
                </c:pt>
                <c:pt idx="3">
                  <c:v>Рынок  услуг по перевозке пассажиров и багажа легковым такси </c:v>
                </c:pt>
                <c:pt idx="4">
                  <c:v>Рынок выполнения работ по благоустройству городской среды</c:v>
                </c:pt>
                <c:pt idx="5">
                  <c:v>Рынок среднего профессионального образования</c:v>
                </c:pt>
                <c:pt idx="6">
                  <c:v>Рынок психолого-педагогического сопровождения детей с ОВЗ</c:v>
                </c:pt>
                <c:pt idx="7">
                  <c:v>Розничная торговля лекарственными препаратами</c:v>
                </c:pt>
                <c:pt idx="8">
                  <c:v>Рынок семеноводства</c:v>
                </c:pt>
                <c:pt idx="9">
                  <c:v>Рынок производства электрической энергии </c:v>
                </c:pt>
                <c:pt idx="10">
                  <c:v>Рынок услуг связи, в том числе доступ к сети «Интернет»</c:v>
                </c:pt>
                <c:pt idx="11">
                  <c:v>Рынок социальных услуг</c:v>
                </c:pt>
                <c:pt idx="12">
                  <c:v>Рынок вылова водных биоресурсов</c:v>
                </c:pt>
                <c:pt idx="13">
                  <c:v>Рынок племенного животноводства</c:v>
                </c:pt>
                <c:pt idx="14">
                  <c:v>Рынок поставки сжиженного газа в баллонах</c:v>
                </c:pt>
                <c:pt idx="15">
                  <c:v>Рынок производства бетона</c:v>
                </c:pt>
                <c:pt idx="16">
                  <c:v>Рынок переработки водных биоресурсов</c:v>
                </c:pt>
                <c:pt idx="17">
                  <c:v>Рынок товарной аквакультуры</c:v>
                </c:pt>
                <c:pt idx="18">
                  <c:v>Рынок легкой промышленности</c:v>
                </c:pt>
                <c:pt idx="19">
                  <c:v>Рынок кадастровых и землеустроительных работ</c:v>
                </c:pt>
                <c:pt idx="20">
                  <c:v>Рынок обработки древесины и производства изделий из дерева</c:v>
                </c:pt>
                <c:pt idx="21">
                  <c:v>Рынок добычи общераспространенных полезных ископаемых на участках недр местного значения</c:v>
                </c:pt>
                <c:pt idx="22">
                  <c:v>Рынок архитектурно-строительного проектирования</c:v>
                </c:pt>
                <c:pt idx="23">
                  <c:v>Рынок перевозок автотранспортом по межмуниципальным маршрутам</c:v>
                </c:pt>
                <c:pt idx="24">
                  <c:v>Рынок оказания услуг по ремонту автотранспортных средств</c:v>
                </c:pt>
                <c:pt idx="25">
                  <c:v>Рынок строительства объектов капитального строительства</c:v>
                </c:pt>
                <c:pt idx="26">
                  <c:v>Рынок жилищного строительства</c:v>
                </c:pt>
                <c:pt idx="27">
                  <c:v>Рынок услуг по сбору и транспортированию ТКО</c:v>
                </c:pt>
                <c:pt idx="28">
                  <c:v>Рынок перевозок автотранспортом по муниципальным маршрутам</c:v>
                </c:pt>
                <c:pt idx="29">
                  <c:v>Рынок дорожной деятельности (за исключением проектирования)</c:v>
                </c:pt>
                <c:pt idx="30">
                  <c:v>Рынок выполнения работ по содержанию и текущему ремонту в МКД</c:v>
                </c:pt>
                <c:pt idx="31">
                  <c:v>Рынок медицинских услуг</c:v>
                </c:pt>
              </c:strCache>
            </c:strRef>
          </c:cat>
          <c:val>
            <c:numRef>
              <c:f>Лист1!$C$3:$C$34</c:f>
              <c:numCache>
                <c:formatCode>0%</c:formatCode>
                <c:ptCount val="32"/>
                <c:pt idx="0">
                  <c:v>0.23</c:v>
                </c:pt>
                <c:pt idx="1">
                  <c:v>0.25</c:v>
                </c:pt>
                <c:pt idx="2">
                  <c:v>0.32</c:v>
                </c:pt>
                <c:pt idx="3">
                  <c:v>0.34</c:v>
                </c:pt>
                <c:pt idx="4">
                  <c:v>0.36</c:v>
                </c:pt>
                <c:pt idx="5">
                  <c:v>0.38</c:v>
                </c:pt>
                <c:pt idx="6">
                  <c:v>0.4</c:v>
                </c:pt>
                <c:pt idx="7">
                  <c:v>0.41</c:v>
                </c:pt>
                <c:pt idx="8">
                  <c:v>0.41</c:v>
                </c:pt>
                <c:pt idx="9">
                  <c:v>0.42</c:v>
                </c:pt>
                <c:pt idx="10">
                  <c:v>0.43</c:v>
                </c:pt>
                <c:pt idx="11">
                  <c:v>0.45</c:v>
                </c:pt>
                <c:pt idx="12">
                  <c:v>0.45</c:v>
                </c:pt>
                <c:pt idx="13">
                  <c:v>0.45</c:v>
                </c:pt>
                <c:pt idx="14">
                  <c:v>0.46</c:v>
                </c:pt>
                <c:pt idx="15">
                  <c:v>0.46</c:v>
                </c:pt>
                <c:pt idx="16">
                  <c:v>0.47</c:v>
                </c:pt>
                <c:pt idx="17">
                  <c:v>0.47</c:v>
                </c:pt>
                <c:pt idx="18">
                  <c:v>0.47</c:v>
                </c:pt>
                <c:pt idx="19">
                  <c:v>0.48</c:v>
                </c:pt>
                <c:pt idx="20">
                  <c:v>0.48</c:v>
                </c:pt>
                <c:pt idx="21">
                  <c:v>0.49</c:v>
                </c:pt>
                <c:pt idx="22">
                  <c:v>0.5</c:v>
                </c:pt>
                <c:pt idx="23">
                  <c:v>0.5</c:v>
                </c:pt>
                <c:pt idx="24">
                  <c:v>0.51</c:v>
                </c:pt>
                <c:pt idx="25">
                  <c:v>0.52</c:v>
                </c:pt>
                <c:pt idx="26">
                  <c:v>0.55000000000000004</c:v>
                </c:pt>
                <c:pt idx="27">
                  <c:v>0.55000000000000004</c:v>
                </c:pt>
                <c:pt idx="28">
                  <c:v>0.56000000000000005</c:v>
                </c:pt>
                <c:pt idx="29">
                  <c:v>0.6</c:v>
                </c:pt>
                <c:pt idx="30">
                  <c:v>0.62</c:v>
                </c:pt>
                <c:pt idx="31">
                  <c:v>0.68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E5-4DBB-9F35-835D3AACE58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5"/>
        <c:overlap val="100"/>
        <c:axId val="149724672"/>
        <c:axId val="134707392"/>
      </c:barChart>
      <c:catAx>
        <c:axId val="14972467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+mn-lt"/>
              </a:defRPr>
            </a:pPr>
            <a:endParaRPr lang="ru-RU"/>
          </a:p>
        </c:txPr>
        <c:crossAx val="134707392"/>
        <c:crosses val="autoZero"/>
        <c:auto val="1"/>
        <c:lblAlgn val="ctr"/>
        <c:lblOffset val="100"/>
        <c:noMultiLvlLbl val="0"/>
      </c:catAx>
      <c:valAx>
        <c:axId val="134707392"/>
        <c:scaling>
          <c:orientation val="minMax"/>
          <c:max val="1"/>
        </c:scaling>
        <c:delete val="1"/>
        <c:axPos val="t"/>
        <c:numFmt formatCode="0%" sourceLinked="1"/>
        <c:majorTickMark val="none"/>
        <c:minorTickMark val="none"/>
        <c:tickLblPos val="none"/>
        <c:crossAx val="149724672"/>
        <c:crosses val="autoZero"/>
        <c:crossBetween val="between"/>
        <c:majorUnit val="0.2"/>
      </c:valAx>
      <c:spPr>
        <a:noFill/>
        <a:ln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 Narrow" panose="020B0606020202030204" pitchFamily="34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44897067530386925"/>
          <c:y val="1.8717601416595422E-2"/>
          <c:w val="0.42524570751924218"/>
          <c:h val="0.9074264837870759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Удовлетворен</c:v>
                </c:pt>
              </c:strCache>
            </c:strRef>
          </c:tx>
          <c:spPr>
            <a:solidFill>
              <a:srgbClr val="2C6E6E"/>
            </a:solidFill>
          </c:spPr>
          <c:invertIfNegative val="0"/>
          <c:dLbls>
            <c:spPr>
              <a:solidFill>
                <a:sysClr val="window" lastClr="FFFFFF"/>
              </a:solidFill>
              <a:ln>
                <a:solidFill>
                  <a:sysClr val="window" lastClr="FFFFFF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Лист1!$A$2:$A$34</c:f>
              <c:strCache>
                <c:ptCount val="33"/>
                <c:pt idx="0">
                  <c:v>Рынок дошкольного образования</c:v>
                </c:pt>
                <c:pt idx="1">
                  <c:v>Рынок дополнительного образования детей</c:v>
                </c:pt>
                <c:pt idx="2">
                  <c:v>Рынок  услуг по перевозке пассажиров и багажа легковым такси </c:v>
                </c:pt>
                <c:pt idx="3">
                  <c:v>Рынок выполнения работ по благоустройству городской среды</c:v>
                </c:pt>
                <c:pt idx="4">
                  <c:v>Рынок среднего профессионального образования</c:v>
                </c:pt>
                <c:pt idx="5">
                  <c:v>Рынок психолого-педагогического сопровождения детей с ОВЗ</c:v>
                </c:pt>
                <c:pt idx="6">
                  <c:v>Рынок семеноводства</c:v>
                </c:pt>
                <c:pt idx="7">
                  <c:v>Рынок услуг связи, в том числе доступ к сети «Интернет»</c:v>
                </c:pt>
                <c:pt idx="8">
                  <c:v>Рынок социальных услуг</c:v>
                </c:pt>
                <c:pt idx="9">
                  <c:v>Рынок перевозок автотранспортом по межмуниципальным маршрутам</c:v>
                </c:pt>
                <c:pt idx="10">
                  <c:v>Рынок производства электрической энергии </c:v>
                </c:pt>
                <c:pt idx="11">
                  <c:v>Рынок товарной аквакультуры</c:v>
                </c:pt>
                <c:pt idx="12">
                  <c:v>Рынок племенного животноводства</c:v>
                </c:pt>
                <c:pt idx="13">
                  <c:v>Рынок переработки водных биоресурсов</c:v>
                </c:pt>
                <c:pt idx="14">
                  <c:v>Рынок производства бетона</c:v>
                </c:pt>
                <c:pt idx="15">
                  <c:v>Рынок перевозок автотранспортом по муниципальным маршрутам</c:v>
                </c:pt>
                <c:pt idx="16">
                  <c:v>Рынок вылова водных биоресурсов</c:v>
                </c:pt>
                <c:pt idx="17">
                  <c:v>Рынок добычи общераспространенных полезных ископаемых на участках недр местного значения</c:v>
                </c:pt>
                <c:pt idx="18">
                  <c:v>Рынок поставки сжиженного газа в баллонах</c:v>
                </c:pt>
                <c:pt idx="19">
                  <c:v>Рынок кадастровых и землеустроительных работ</c:v>
                </c:pt>
                <c:pt idx="20">
                  <c:v>Рынок услуг по сбору и транспортированию ТКО</c:v>
                </c:pt>
                <c:pt idx="21">
                  <c:v>Рынок купли-продажи электрической энергии </c:v>
                </c:pt>
                <c:pt idx="22">
                  <c:v>Рынок архитектурно-строительного проектирования</c:v>
                </c:pt>
                <c:pt idx="23">
                  <c:v>Рынок теплоснабжения</c:v>
                </c:pt>
                <c:pt idx="24">
                  <c:v>Рынок оказания услуг по ремонту автотранспортных средств</c:v>
                </c:pt>
                <c:pt idx="25">
                  <c:v>Рынок дорожной деятельности (за исключением проектирования)</c:v>
                </c:pt>
                <c:pt idx="26">
                  <c:v>Рынок легкой промышленности</c:v>
                </c:pt>
                <c:pt idx="27">
                  <c:v>Розничная торговля лекарственными препаратами</c:v>
                </c:pt>
                <c:pt idx="28">
                  <c:v>Рынок обработки древесины и производства изделий из дерева</c:v>
                </c:pt>
                <c:pt idx="29">
                  <c:v>Рынок строительства объектов капитального строительства</c:v>
                </c:pt>
                <c:pt idx="30">
                  <c:v>Рынок выполнения работ по содержанию и текущему ремонту в МКД</c:v>
                </c:pt>
                <c:pt idx="31">
                  <c:v>Рынок жилищного строительства</c:v>
                </c:pt>
                <c:pt idx="32">
                  <c:v>Рынок медицинских услуг</c:v>
                </c:pt>
              </c:strCache>
            </c:strRef>
          </c:cat>
          <c:val>
            <c:numRef>
              <c:f>Лист1!$B$2:$B$34</c:f>
              <c:numCache>
                <c:formatCode>0%</c:formatCode>
                <c:ptCount val="33"/>
                <c:pt idx="0">
                  <c:v>0.67</c:v>
                </c:pt>
                <c:pt idx="1">
                  <c:v>0.67</c:v>
                </c:pt>
                <c:pt idx="2">
                  <c:v>0.65</c:v>
                </c:pt>
                <c:pt idx="3">
                  <c:v>0.62</c:v>
                </c:pt>
                <c:pt idx="4">
                  <c:v>0.57999999999999996</c:v>
                </c:pt>
                <c:pt idx="5">
                  <c:v>0.57999999999999996</c:v>
                </c:pt>
                <c:pt idx="6">
                  <c:v>0.57999999999999996</c:v>
                </c:pt>
                <c:pt idx="7">
                  <c:v>0.56999999999999995</c:v>
                </c:pt>
                <c:pt idx="8">
                  <c:v>0.53</c:v>
                </c:pt>
                <c:pt idx="9">
                  <c:v>0.53</c:v>
                </c:pt>
                <c:pt idx="10">
                  <c:v>0.52</c:v>
                </c:pt>
                <c:pt idx="11">
                  <c:v>0.52</c:v>
                </c:pt>
                <c:pt idx="12">
                  <c:v>0.52</c:v>
                </c:pt>
                <c:pt idx="13">
                  <c:v>0.51</c:v>
                </c:pt>
                <c:pt idx="14">
                  <c:v>0.51</c:v>
                </c:pt>
                <c:pt idx="15">
                  <c:v>0.5</c:v>
                </c:pt>
                <c:pt idx="16">
                  <c:v>0.5</c:v>
                </c:pt>
                <c:pt idx="17">
                  <c:v>0.5</c:v>
                </c:pt>
                <c:pt idx="18">
                  <c:v>0.5</c:v>
                </c:pt>
                <c:pt idx="19">
                  <c:v>0.49</c:v>
                </c:pt>
                <c:pt idx="20">
                  <c:v>0.48</c:v>
                </c:pt>
                <c:pt idx="21">
                  <c:v>0.48</c:v>
                </c:pt>
                <c:pt idx="22">
                  <c:v>0.48</c:v>
                </c:pt>
                <c:pt idx="23">
                  <c:v>0.47</c:v>
                </c:pt>
                <c:pt idx="24">
                  <c:v>0.47</c:v>
                </c:pt>
                <c:pt idx="25">
                  <c:v>0.47</c:v>
                </c:pt>
                <c:pt idx="26">
                  <c:v>0.47</c:v>
                </c:pt>
                <c:pt idx="27">
                  <c:v>0.45</c:v>
                </c:pt>
                <c:pt idx="28">
                  <c:v>0.45</c:v>
                </c:pt>
                <c:pt idx="29">
                  <c:v>0.43</c:v>
                </c:pt>
                <c:pt idx="30">
                  <c:v>0.36</c:v>
                </c:pt>
                <c:pt idx="31">
                  <c:v>0.34</c:v>
                </c:pt>
                <c:pt idx="32">
                  <c:v>0.28000000000000003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E5-4DBB-9F35-835D3AACE58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 удовлетворен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</c:spPr>
          <c:invertIfNegative val="0"/>
          <c:dLbls>
            <c:spPr>
              <a:solidFill>
                <a:sysClr val="window" lastClr="FFFFFF"/>
              </a:solidFill>
              <a:ln>
                <a:solidFill>
                  <a:sysClr val="window" lastClr="FFFFFF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Лист1!$A$2:$A$34</c:f>
              <c:strCache>
                <c:ptCount val="33"/>
                <c:pt idx="0">
                  <c:v>Рынок дошкольного образования</c:v>
                </c:pt>
                <c:pt idx="1">
                  <c:v>Рынок дополнительного образования детей</c:v>
                </c:pt>
                <c:pt idx="2">
                  <c:v>Рынок  услуг по перевозке пассажиров и багажа легковым такси </c:v>
                </c:pt>
                <c:pt idx="3">
                  <c:v>Рынок выполнения работ по благоустройству городской среды</c:v>
                </c:pt>
                <c:pt idx="4">
                  <c:v>Рынок среднего профессионального образования</c:v>
                </c:pt>
                <c:pt idx="5">
                  <c:v>Рынок психолого-педагогического сопровождения детей с ОВЗ</c:v>
                </c:pt>
                <c:pt idx="6">
                  <c:v>Рынок семеноводства</c:v>
                </c:pt>
                <c:pt idx="7">
                  <c:v>Рынок услуг связи, в том числе доступ к сети «Интернет»</c:v>
                </c:pt>
                <c:pt idx="8">
                  <c:v>Рынок социальных услуг</c:v>
                </c:pt>
                <c:pt idx="9">
                  <c:v>Рынок перевозок автотранспортом по межмуниципальным маршрутам</c:v>
                </c:pt>
                <c:pt idx="10">
                  <c:v>Рынок производства электрической энергии </c:v>
                </c:pt>
                <c:pt idx="11">
                  <c:v>Рынок товарной аквакультуры</c:v>
                </c:pt>
                <c:pt idx="12">
                  <c:v>Рынок племенного животноводства</c:v>
                </c:pt>
                <c:pt idx="13">
                  <c:v>Рынок переработки водных биоресурсов</c:v>
                </c:pt>
                <c:pt idx="14">
                  <c:v>Рынок производства бетона</c:v>
                </c:pt>
                <c:pt idx="15">
                  <c:v>Рынок перевозок автотранспортом по муниципальным маршрутам</c:v>
                </c:pt>
                <c:pt idx="16">
                  <c:v>Рынок вылова водных биоресурсов</c:v>
                </c:pt>
                <c:pt idx="17">
                  <c:v>Рынок добычи общераспространенных полезных ископаемых на участках недр местного значения</c:v>
                </c:pt>
                <c:pt idx="18">
                  <c:v>Рынок поставки сжиженного газа в баллонах</c:v>
                </c:pt>
                <c:pt idx="19">
                  <c:v>Рынок кадастровых и землеустроительных работ</c:v>
                </c:pt>
                <c:pt idx="20">
                  <c:v>Рынок услуг по сбору и транспортированию ТКО</c:v>
                </c:pt>
                <c:pt idx="21">
                  <c:v>Рынок купли-продажи электрической энергии </c:v>
                </c:pt>
                <c:pt idx="22">
                  <c:v>Рынок архитектурно-строительного проектирования</c:v>
                </c:pt>
                <c:pt idx="23">
                  <c:v>Рынок теплоснабжения</c:v>
                </c:pt>
                <c:pt idx="24">
                  <c:v>Рынок оказания услуг по ремонту автотранспортных средств</c:v>
                </c:pt>
                <c:pt idx="25">
                  <c:v>Рынок дорожной деятельности (за исключением проектирования)</c:v>
                </c:pt>
                <c:pt idx="26">
                  <c:v>Рынок легкой промышленности</c:v>
                </c:pt>
                <c:pt idx="27">
                  <c:v>Розничная торговля лекарственными препаратами</c:v>
                </c:pt>
                <c:pt idx="28">
                  <c:v>Рынок обработки древесины и производства изделий из дерева</c:v>
                </c:pt>
                <c:pt idx="29">
                  <c:v>Рынок строительства объектов капитального строительства</c:v>
                </c:pt>
                <c:pt idx="30">
                  <c:v>Рынок выполнения работ по содержанию и текущему ремонту в МКД</c:v>
                </c:pt>
                <c:pt idx="31">
                  <c:v>Рынок жилищного строительства</c:v>
                </c:pt>
                <c:pt idx="32">
                  <c:v>Рынок медицинских услуг</c:v>
                </c:pt>
              </c:strCache>
            </c:strRef>
          </c:cat>
          <c:val>
            <c:numRef>
              <c:f>Лист1!$C$2:$C$34</c:f>
              <c:numCache>
                <c:formatCode>0%</c:formatCode>
                <c:ptCount val="33"/>
                <c:pt idx="0">
                  <c:v>0.33</c:v>
                </c:pt>
                <c:pt idx="1">
                  <c:v>0.33</c:v>
                </c:pt>
                <c:pt idx="2">
                  <c:v>0.35</c:v>
                </c:pt>
                <c:pt idx="3">
                  <c:v>0.38</c:v>
                </c:pt>
                <c:pt idx="4">
                  <c:v>0.42</c:v>
                </c:pt>
                <c:pt idx="5">
                  <c:v>0.42</c:v>
                </c:pt>
                <c:pt idx="6">
                  <c:v>0.42</c:v>
                </c:pt>
                <c:pt idx="7">
                  <c:v>0.43</c:v>
                </c:pt>
                <c:pt idx="8">
                  <c:v>0.47</c:v>
                </c:pt>
                <c:pt idx="9">
                  <c:v>0.47</c:v>
                </c:pt>
                <c:pt idx="10">
                  <c:v>0.48</c:v>
                </c:pt>
                <c:pt idx="11">
                  <c:v>0.48</c:v>
                </c:pt>
                <c:pt idx="12">
                  <c:v>0.48</c:v>
                </c:pt>
                <c:pt idx="13">
                  <c:v>0.49</c:v>
                </c:pt>
                <c:pt idx="14">
                  <c:v>0.49</c:v>
                </c:pt>
                <c:pt idx="15">
                  <c:v>0.5</c:v>
                </c:pt>
                <c:pt idx="16">
                  <c:v>0.5</c:v>
                </c:pt>
                <c:pt idx="17">
                  <c:v>0.5</c:v>
                </c:pt>
                <c:pt idx="18">
                  <c:v>0.5</c:v>
                </c:pt>
                <c:pt idx="19">
                  <c:v>0.51</c:v>
                </c:pt>
                <c:pt idx="20">
                  <c:v>0.52</c:v>
                </c:pt>
                <c:pt idx="21">
                  <c:v>0.52</c:v>
                </c:pt>
                <c:pt idx="22">
                  <c:v>0.52</c:v>
                </c:pt>
                <c:pt idx="23">
                  <c:v>0.53</c:v>
                </c:pt>
                <c:pt idx="24">
                  <c:v>0.53</c:v>
                </c:pt>
                <c:pt idx="25">
                  <c:v>0.53</c:v>
                </c:pt>
                <c:pt idx="26">
                  <c:v>0.53</c:v>
                </c:pt>
                <c:pt idx="27">
                  <c:v>0.55000000000000004</c:v>
                </c:pt>
                <c:pt idx="28">
                  <c:v>0.55000000000000004</c:v>
                </c:pt>
                <c:pt idx="29">
                  <c:v>0.56999999999999995</c:v>
                </c:pt>
                <c:pt idx="30">
                  <c:v>0.64</c:v>
                </c:pt>
                <c:pt idx="31">
                  <c:v>0.66</c:v>
                </c:pt>
                <c:pt idx="32">
                  <c:v>0.72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E5-4DBB-9F35-835D3AACE58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5"/>
        <c:overlap val="100"/>
        <c:axId val="148309504"/>
        <c:axId val="119539392"/>
      </c:barChart>
      <c:catAx>
        <c:axId val="14830950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+mn-lt"/>
              </a:defRPr>
            </a:pPr>
            <a:endParaRPr lang="ru-RU"/>
          </a:p>
        </c:txPr>
        <c:crossAx val="119539392"/>
        <c:crosses val="autoZero"/>
        <c:auto val="1"/>
        <c:lblAlgn val="ctr"/>
        <c:lblOffset val="100"/>
        <c:noMultiLvlLbl val="0"/>
      </c:catAx>
      <c:valAx>
        <c:axId val="119539392"/>
        <c:scaling>
          <c:orientation val="minMax"/>
          <c:max val="1"/>
        </c:scaling>
        <c:delete val="1"/>
        <c:axPos val="t"/>
        <c:numFmt formatCode="0%" sourceLinked="1"/>
        <c:majorTickMark val="none"/>
        <c:minorTickMark val="none"/>
        <c:tickLblPos val="none"/>
        <c:crossAx val="148309504"/>
        <c:crosses val="autoZero"/>
        <c:crossBetween val="between"/>
        <c:majorUnit val="0.2"/>
      </c:valAx>
      <c:spPr>
        <a:noFill/>
        <a:ln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 Narrow" panose="020B0606020202030204" pitchFamily="34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44897067530386925"/>
          <c:y val="1.8717601416595422E-2"/>
          <c:w val="0.42524570751924218"/>
          <c:h val="0.9074264837870759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Удовлетворен</c:v>
                </c:pt>
              </c:strCache>
            </c:strRef>
          </c:tx>
          <c:spPr>
            <a:solidFill>
              <a:srgbClr val="2C6E6E"/>
            </a:solidFill>
          </c:spPr>
          <c:invertIfNegative val="0"/>
          <c:dLbls>
            <c:spPr>
              <a:solidFill>
                <a:sysClr val="window" lastClr="FFFFFF"/>
              </a:solidFill>
              <a:ln>
                <a:solidFill>
                  <a:sysClr val="window" lastClr="FFFFFF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Лист1!$A$2:$A$34</c:f>
              <c:strCache>
                <c:ptCount val="33"/>
                <c:pt idx="0">
                  <c:v>Рынок дополнительного образования детей</c:v>
                </c:pt>
                <c:pt idx="1">
                  <c:v>Рынок дошкольного образования</c:v>
                </c:pt>
                <c:pt idx="2">
                  <c:v>Рынок  услуг по перевозке пассажиров и багажа легковым такси </c:v>
                </c:pt>
                <c:pt idx="3">
                  <c:v>Розничная торговля лекарственными препаратами</c:v>
                </c:pt>
                <c:pt idx="4">
                  <c:v>Рынок выполнения работ по благоустройству городской среды</c:v>
                </c:pt>
                <c:pt idx="5">
                  <c:v>Рынок семеноводства</c:v>
                </c:pt>
                <c:pt idx="6">
                  <c:v>Рынок психолого-педагогического сопровождения детей с ОВЗ</c:v>
                </c:pt>
                <c:pt idx="7">
                  <c:v>Рынок социальных услуг</c:v>
                </c:pt>
                <c:pt idx="8">
                  <c:v>Рынок племенного животноводства</c:v>
                </c:pt>
                <c:pt idx="9">
                  <c:v>Рынок вылова водных биоресурсов</c:v>
                </c:pt>
                <c:pt idx="10">
                  <c:v>Рынок обработки древесины и производства изделий из дерева</c:v>
                </c:pt>
                <c:pt idx="11">
                  <c:v>Рынок переработки водных биоресурсов</c:v>
                </c:pt>
                <c:pt idx="12">
                  <c:v>Рынок товарной аквакультуры</c:v>
                </c:pt>
                <c:pt idx="13">
                  <c:v>Рынок производства электрической энергии </c:v>
                </c:pt>
                <c:pt idx="14">
                  <c:v>Рынок оказания услуг по ремонту автотранспортных средств</c:v>
                </c:pt>
                <c:pt idx="15">
                  <c:v>Рынок среднего профессионального образования</c:v>
                </c:pt>
                <c:pt idx="16">
                  <c:v>Рынок производства бетона</c:v>
                </c:pt>
                <c:pt idx="17">
                  <c:v>Рынок кадастровых и землеустроительных работ</c:v>
                </c:pt>
                <c:pt idx="18">
                  <c:v>Рынок купли-продажи электрической энергии </c:v>
                </c:pt>
                <c:pt idx="19">
                  <c:v>Рынок услуг связи, в том числе доступ к сети «Интернет»</c:v>
                </c:pt>
                <c:pt idx="20">
                  <c:v>Рынок добычи общераспространенных полезных ископаемых на участках недр местного значения</c:v>
                </c:pt>
                <c:pt idx="21">
                  <c:v>Рынок легкой промышленности</c:v>
                </c:pt>
                <c:pt idx="22">
                  <c:v>Рынок теплоснабжения</c:v>
                </c:pt>
                <c:pt idx="23">
                  <c:v>Рынок поставки сжиженного газа в баллонах</c:v>
                </c:pt>
                <c:pt idx="24">
                  <c:v>Рынок архитектурно-строительного проектирования</c:v>
                </c:pt>
                <c:pt idx="25">
                  <c:v>Рынок перевозок автотранспортом по межмуниципальным маршрутам</c:v>
                </c:pt>
                <c:pt idx="26">
                  <c:v>Рынок строительства объектов капитального строительства</c:v>
                </c:pt>
                <c:pt idx="27">
                  <c:v>Рынок дорожной деятельности (за исключением проектирования)</c:v>
                </c:pt>
                <c:pt idx="28">
                  <c:v>Рынок жилищного строительства</c:v>
                </c:pt>
                <c:pt idx="29">
                  <c:v>Рынок перевозок автотранспортом по муниципальным маршрутам</c:v>
                </c:pt>
                <c:pt idx="30">
                  <c:v>Рынок услуг по сбору и транспортированию ТКО</c:v>
                </c:pt>
                <c:pt idx="31">
                  <c:v>Рынок выполнения работ по содержанию и текущему ремонту в МКД</c:v>
                </c:pt>
                <c:pt idx="32">
                  <c:v>Рынок медицинских услуг</c:v>
                </c:pt>
              </c:strCache>
            </c:strRef>
          </c:cat>
          <c:val>
            <c:numRef>
              <c:f>Лист1!$B$2:$B$34</c:f>
              <c:numCache>
                <c:formatCode>0%</c:formatCode>
                <c:ptCount val="33"/>
                <c:pt idx="0">
                  <c:v>0.71</c:v>
                </c:pt>
                <c:pt idx="1">
                  <c:v>0.69</c:v>
                </c:pt>
                <c:pt idx="2">
                  <c:v>0.69</c:v>
                </c:pt>
                <c:pt idx="3">
                  <c:v>0.66</c:v>
                </c:pt>
                <c:pt idx="4">
                  <c:v>0.63</c:v>
                </c:pt>
                <c:pt idx="5">
                  <c:v>0.62</c:v>
                </c:pt>
                <c:pt idx="6">
                  <c:v>0.56999999999999995</c:v>
                </c:pt>
                <c:pt idx="7">
                  <c:v>0.56000000000000005</c:v>
                </c:pt>
                <c:pt idx="8">
                  <c:v>0.54</c:v>
                </c:pt>
                <c:pt idx="9">
                  <c:v>0.54</c:v>
                </c:pt>
                <c:pt idx="10">
                  <c:v>0.54</c:v>
                </c:pt>
                <c:pt idx="11">
                  <c:v>0.53</c:v>
                </c:pt>
                <c:pt idx="12">
                  <c:v>0.53</c:v>
                </c:pt>
                <c:pt idx="13">
                  <c:v>0.53</c:v>
                </c:pt>
                <c:pt idx="14">
                  <c:v>0.53</c:v>
                </c:pt>
                <c:pt idx="15">
                  <c:v>0.52</c:v>
                </c:pt>
                <c:pt idx="16">
                  <c:v>0.52</c:v>
                </c:pt>
                <c:pt idx="17">
                  <c:v>0.51</c:v>
                </c:pt>
                <c:pt idx="18">
                  <c:v>0.51</c:v>
                </c:pt>
                <c:pt idx="19">
                  <c:v>0.5</c:v>
                </c:pt>
                <c:pt idx="20">
                  <c:v>0.5</c:v>
                </c:pt>
                <c:pt idx="21">
                  <c:v>0.5</c:v>
                </c:pt>
                <c:pt idx="22">
                  <c:v>0.49</c:v>
                </c:pt>
                <c:pt idx="23">
                  <c:v>0.48</c:v>
                </c:pt>
                <c:pt idx="24">
                  <c:v>0.48</c:v>
                </c:pt>
                <c:pt idx="25">
                  <c:v>0.47</c:v>
                </c:pt>
                <c:pt idx="26">
                  <c:v>0.46</c:v>
                </c:pt>
                <c:pt idx="27">
                  <c:v>0.45</c:v>
                </c:pt>
                <c:pt idx="28">
                  <c:v>0.44</c:v>
                </c:pt>
                <c:pt idx="29">
                  <c:v>0.43</c:v>
                </c:pt>
                <c:pt idx="30">
                  <c:v>0.42</c:v>
                </c:pt>
                <c:pt idx="31">
                  <c:v>0.38</c:v>
                </c:pt>
                <c:pt idx="32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E5-4DBB-9F35-835D3AACE58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 удовлетворен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</c:spPr>
          <c:invertIfNegative val="0"/>
          <c:dLbls>
            <c:spPr>
              <a:solidFill>
                <a:sysClr val="window" lastClr="FFFFFF"/>
              </a:solidFill>
              <a:ln>
                <a:solidFill>
                  <a:sysClr val="window" lastClr="FFFFFF"/>
                </a:solidFill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Лист1!$A$2:$A$34</c:f>
              <c:strCache>
                <c:ptCount val="33"/>
                <c:pt idx="0">
                  <c:v>Рынок дополнительного образования детей</c:v>
                </c:pt>
                <c:pt idx="1">
                  <c:v>Рынок дошкольного образования</c:v>
                </c:pt>
                <c:pt idx="2">
                  <c:v>Рынок  услуг по перевозке пассажиров и багажа легковым такси </c:v>
                </c:pt>
                <c:pt idx="3">
                  <c:v>Розничная торговля лекарственными препаратами</c:v>
                </c:pt>
                <c:pt idx="4">
                  <c:v>Рынок выполнения работ по благоустройству городской среды</c:v>
                </c:pt>
                <c:pt idx="5">
                  <c:v>Рынок семеноводства</c:v>
                </c:pt>
                <c:pt idx="6">
                  <c:v>Рынок психолого-педагогического сопровождения детей с ОВЗ</c:v>
                </c:pt>
                <c:pt idx="7">
                  <c:v>Рынок социальных услуг</c:v>
                </c:pt>
                <c:pt idx="8">
                  <c:v>Рынок племенного животноводства</c:v>
                </c:pt>
                <c:pt idx="9">
                  <c:v>Рынок вылова водных биоресурсов</c:v>
                </c:pt>
                <c:pt idx="10">
                  <c:v>Рынок обработки древесины и производства изделий из дерева</c:v>
                </c:pt>
                <c:pt idx="11">
                  <c:v>Рынок переработки водных биоресурсов</c:v>
                </c:pt>
                <c:pt idx="12">
                  <c:v>Рынок товарной аквакультуры</c:v>
                </c:pt>
                <c:pt idx="13">
                  <c:v>Рынок производства электрической энергии </c:v>
                </c:pt>
                <c:pt idx="14">
                  <c:v>Рынок оказания услуг по ремонту автотранспортных средств</c:v>
                </c:pt>
                <c:pt idx="15">
                  <c:v>Рынок среднего профессионального образования</c:v>
                </c:pt>
                <c:pt idx="16">
                  <c:v>Рынок производства бетона</c:v>
                </c:pt>
                <c:pt idx="17">
                  <c:v>Рынок кадастровых и землеустроительных работ</c:v>
                </c:pt>
                <c:pt idx="18">
                  <c:v>Рынок купли-продажи электрической энергии </c:v>
                </c:pt>
                <c:pt idx="19">
                  <c:v>Рынок услуг связи, в том числе доступ к сети «Интернет»</c:v>
                </c:pt>
                <c:pt idx="20">
                  <c:v>Рынок добычи общераспространенных полезных ископаемых на участках недр местного значения</c:v>
                </c:pt>
                <c:pt idx="21">
                  <c:v>Рынок легкой промышленности</c:v>
                </c:pt>
                <c:pt idx="22">
                  <c:v>Рынок теплоснабжения</c:v>
                </c:pt>
                <c:pt idx="23">
                  <c:v>Рынок поставки сжиженного газа в баллонах</c:v>
                </c:pt>
                <c:pt idx="24">
                  <c:v>Рынок архитектурно-строительного проектирования</c:v>
                </c:pt>
                <c:pt idx="25">
                  <c:v>Рынок перевозок автотранспортом по межмуниципальным маршрутам</c:v>
                </c:pt>
                <c:pt idx="26">
                  <c:v>Рынок строительства объектов капитального строительства</c:v>
                </c:pt>
                <c:pt idx="27">
                  <c:v>Рынок дорожной деятельности (за исключением проектирования)</c:v>
                </c:pt>
                <c:pt idx="28">
                  <c:v>Рынок жилищного строительства</c:v>
                </c:pt>
                <c:pt idx="29">
                  <c:v>Рынок перевозок автотранспортом по муниципальным маршрутам</c:v>
                </c:pt>
                <c:pt idx="30">
                  <c:v>Рынок услуг по сбору и транспортированию ТКО</c:v>
                </c:pt>
                <c:pt idx="31">
                  <c:v>Рынок выполнения работ по содержанию и текущему ремонту в МКД</c:v>
                </c:pt>
                <c:pt idx="32">
                  <c:v>Рынок медицинских услуг</c:v>
                </c:pt>
              </c:strCache>
            </c:strRef>
          </c:cat>
          <c:val>
            <c:numRef>
              <c:f>Лист1!$C$2:$C$34</c:f>
              <c:numCache>
                <c:formatCode>0%</c:formatCode>
                <c:ptCount val="33"/>
                <c:pt idx="0">
                  <c:v>0.28999999999999998</c:v>
                </c:pt>
                <c:pt idx="1">
                  <c:v>0.31</c:v>
                </c:pt>
                <c:pt idx="2">
                  <c:v>0.31</c:v>
                </c:pt>
                <c:pt idx="3">
                  <c:v>0.34</c:v>
                </c:pt>
                <c:pt idx="4">
                  <c:v>0.37</c:v>
                </c:pt>
                <c:pt idx="5">
                  <c:v>0.38</c:v>
                </c:pt>
                <c:pt idx="6">
                  <c:v>0.43</c:v>
                </c:pt>
                <c:pt idx="7">
                  <c:v>0.44</c:v>
                </c:pt>
                <c:pt idx="8">
                  <c:v>0.46</c:v>
                </c:pt>
                <c:pt idx="9">
                  <c:v>0.46</c:v>
                </c:pt>
                <c:pt idx="10">
                  <c:v>0.46</c:v>
                </c:pt>
                <c:pt idx="11">
                  <c:v>0.47</c:v>
                </c:pt>
                <c:pt idx="12">
                  <c:v>0.47</c:v>
                </c:pt>
                <c:pt idx="13">
                  <c:v>0.47</c:v>
                </c:pt>
                <c:pt idx="14">
                  <c:v>0.47</c:v>
                </c:pt>
                <c:pt idx="15">
                  <c:v>0.48</c:v>
                </c:pt>
                <c:pt idx="16">
                  <c:v>0.48</c:v>
                </c:pt>
                <c:pt idx="17">
                  <c:v>0.49</c:v>
                </c:pt>
                <c:pt idx="18">
                  <c:v>0.49</c:v>
                </c:pt>
                <c:pt idx="19">
                  <c:v>0.5</c:v>
                </c:pt>
                <c:pt idx="20">
                  <c:v>0.5</c:v>
                </c:pt>
                <c:pt idx="21">
                  <c:v>0.5</c:v>
                </c:pt>
                <c:pt idx="22">
                  <c:v>0.51</c:v>
                </c:pt>
                <c:pt idx="23">
                  <c:v>0.52</c:v>
                </c:pt>
                <c:pt idx="24">
                  <c:v>0.52</c:v>
                </c:pt>
                <c:pt idx="25">
                  <c:v>0.53</c:v>
                </c:pt>
                <c:pt idx="26">
                  <c:v>0.54</c:v>
                </c:pt>
                <c:pt idx="27">
                  <c:v>0.55000000000000004</c:v>
                </c:pt>
                <c:pt idx="28">
                  <c:v>0.56000000000000005</c:v>
                </c:pt>
                <c:pt idx="29">
                  <c:v>0.56999999999999995</c:v>
                </c:pt>
                <c:pt idx="30">
                  <c:v>0.57999999999999996</c:v>
                </c:pt>
                <c:pt idx="31">
                  <c:v>0.62</c:v>
                </c:pt>
                <c:pt idx="32">
                  <c:v>0.64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E5-4DBB-9F35-835D3AACE58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5"/>
        <c:overlap val="100"/>
        <c:axId val="148426752"/>
        <c:axId val="119542272"/>
      </c:barChart>
      <c:catAx>
        <c:axId val="14842675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+mn-lt"/>
              </a:defRPr>
            </a:pPr>
            <a:endParaRPr lang="ru-RU"/>
          </a:p>
        </c:txPr>
        <c:crossAx val="119542272"/>
        <c:crosses val="autoZero"/>
        <c:auto val="1"/>
        <c:lblAlgn val="ctr"/>
        <c:lblOffset val="100"/>
        <c:noMultiLvlLbl val="0"/>
      </c:catAx>
      <c:valAx>
        <c:axId val="119542272"/>
        <c:scaling>
          <c:orientation val="minMax"/>
          <c:max val="1"/>
        </c:scaling>
        <c:delete val="1"/>
        <c:axPos val="t"/>
        <c:numFmt formatCode="0%" sourceLinked="1"/>
        <c:majorTickMark val="none"/>
        <c:minorTickMark val="none"/>
        <c:tickLblPos val="none"/>
        <c:crossAx val="148426752"/>
        <c:crosses val="autoZero"/>
        <c:crossBetween val="between"/>
        <c:majorUnit val="0.2"/>
      </c:valAx>
      <c:spPr>
        <a:noFill/>
        <a:ln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 Narrow" panose="020B0606020202030204" pitchFamily="34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0.66388</cdr:x>
      <cdr:y>0.8055</cdr:y>
    </cdr:from>
    <cdr:to>
      <cdr:x>0.89718</cdr:x>
      <cdr:y>0.91302</cdr:y>
    </cdr:to>
    <cdr:sp macro="" textlink="">
      <cdr:nvSpPr>
        <cdr:cNvPr id="2" name="TextBox 2"/>
        <cdr:cNvSpPr txBox="1"/>
      </cdr:nvSpPr>
      <cdr:spPr>
        <a:xfrm xmlns:a="http://schemas.openxmlformats.org/drawingml/2006/main">
          <a:off x="4460645" y="4381052"/>
          <a:ext cx="1567543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/>
            <a:t>умеренная конкуренция</a:t>
          </a:r>
        </a:p>
      </cdr:txBody>
    </cdr:sp>
  </cdr:relSizeAnchor>
  <cdr:relSizeAnchor xmlns:cdr="http://schemas.openxmlformats.org/drawingml/2006/chartDrawing">
    <cdr:from>
      <cdr:x>0</cdr:x>
      <cdr:y>0.57857</cdr:y>
    </cdr:from>
    <cdr:to>
      <cdr:x>0.2333</cdr:x>
      <cdr:y>0.68608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-4954672" y="3146758"/>
          <a:ext cx="1567543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/>
            <a:t>слабая конкуренция</a:t>
          </a:r>
        </a:p>
      </cdr:txBody>
    </cdr:sp>
  </cdr:relSizeAnchor>
  <cdr:relSizeAnchor xmlns:cdr="http://schemas.openxmlformats.org/drawingml/2006/chartDrawing">
    <cdr:from>
      <cdr:x>0.05322</cdr:x>
      <cdr:y>0.15669</cdr:y>
    </cdr:from>
    <cdr:to>
      <cdr:x>0.28651</cdr:x>
      <cdr:y>0.2642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556" y="852201"/>
          <a:ext cx="1567543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/>
            <a:t>нет конкуренции</a:t>
          </a:r>
        </a:p>
      </cdr:txBody>
    </cdr:sp>
  </cdr:relSizeAnchor>
  <cdr:relSizeAnchor xmlns:cdr="http://schemas.openxmlformats.org/drawingml/2006/chartDrawing">
    <cdr:from>
      <cdr:x>0.2885</cdr:x>
      <cdr:y>0.02865</cdr:y>
    </cdr:from>
    <cdr:to>
      <cdr:x>0.5218</cdr:x>
      <cdr:y>0.13616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938465" y="155803"/>
          <a:ext cx="1567543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/>
            <a:t>затрудняюсь ответить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0.04155</cdr:y>
    </cdr:from>
    <cdr:to>
      <cdr:x>0.30518</cdr:x>
      <cdr:y>0.17206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-1021279" y="186151"/>
          <a:ext cx="2636538" cy="584775"/>
        </a:xfrm>
        <a:prstGeom xmlns:a="http://schemas.openxmlformats.org/drawingml/2006/main" prst="rect">
          <a:avLst/>
        </a:prstGeom>
        <a:solidFill xmlns:a="http://schemas.openxmlformats.org/drawingml/2006/main">
          <a:schemeClr val="tx2">
            <a:lumMod val="75000"/>
          </a:scheme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ru-RU" sz="1600" b="1" dirty="0">
              <a:solidFill>
                <a:schemeClr val="bg1"/>
              </a:solidFill>
            </a:rPr>
            <a:t>Нет административных барьеров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C909D-3177-477D-8707-0D12C336C512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9486"/>
            <a:ext cx="543814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58457-15B0-4209-8B70-40598D4CDA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76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7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9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12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13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14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16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ECB03-DE07-4E0E-8EC0-E93FA61CFEDE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51037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6164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5294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85003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25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26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3842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27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7275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28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29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30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31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33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4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9C783B-75F1-4BA2-AEDA-A239E72381BE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318240" y="6085840"/>
            <a:ext cx="690960" cy="635635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28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2572D8-3155-4012-BE4F-C57C97C0C46D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32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EF5F6-AE9D-4797-8736-F0B4E5AF751E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0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63440B-3D48-4989-9355-A53DFE5D78CE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39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45B148-1EF0-4B68-ACE2-3A3CE51ABD4A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7D3580-A57D-4E86-B368-9A4AD42FA389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B7E23B-4FDC-450D-9388-020C45AEDC5A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9AA4A8-EFBD-4A63-B983-71D22D1A3A94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78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EC56-B979-4117-B0E5-07CE4305A98E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27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87E359-8AA8-4327-82C6-B6C5E797ADAC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7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FB0EA3-AE99-462D-81C2-5FB15A01D2B6}" type="datetime1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06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33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rgbClr val="1F5F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РАЗДЕЛ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442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642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74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10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755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50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206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4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42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3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862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478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20000" y="6311900"/>
            <a:ext cx="360000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8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alphaModFix amt="30000"/>
            <a:grayscl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71" y="5143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516D3-5036-4387-AF37-AAB2BABC6E60}" type="datetimeFigureOut">
              <a:rPr lang="ru-RU" smtClean="0"/>
              <a:t>28.05.2021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оловина рамки 6"/>
          <p:cNvSpPr/>
          <p:nvPr userDrawn="1"/>
        </p:nvSpPr>
        <p:spPr>
          <a:xfrm>
            <a:off x="277907" y="32272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 userDrawn="1"/>
        </p:nvSpPr>
        <p:spPr>
          <a:xfrm rot="10800000">
            <a:off x="11627223" y="46496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0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F5F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.jpe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6.xml"/><Relationship Id="rId7" Type="http://schemas.microsoft.com/office/2007/relationships/hdphoto" Target="../media/hdphoto8.wdp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2.png"/><Relationship Id="rId5" Type="http://schemas.microsoft.com/office/2007/relationships/hdphoto" Target="../media/hdphoto7.wdp"/><Relationship Id="rId4" Type="http://schemas.openxmlformats.org/officeDocument/2006/relationships/image" Target="../media/image11.png"/><Relationship Id="rId9" Type="http://schemas.microsoft.com/office/2007/relationships/hdphoto" Target="../media/hdphoto9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5.png"/><Relationship Id="rId4" Type="http://schemas.microsoft.com/office/2007/relationships/hdphoto" Target="../media/hdphoto10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microsoft.com/office/2007/relationships/hdphoto" Target="../media/hdphoto14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microsoft.com/office/2007/relationships/hdphoto" Target="../media/hdphoto1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microsoft.com/office/2007/relationships/hdphoto" Target="../media/hdphoto17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microsoft.com/office/2007/relationships/hdphoto" Target="../media/hdphoto16.wdp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0.wdp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28.png"/><Relationship Id="rId4" Type="http://schemas.microsoft.com/office/2007/relationships/hdphoto" Target="../media/hdphoto1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2.wdp"/><Relationship Id="rId5" Type="http://schemas.openxmlformats.org/officeDocument/2006/relationships/image" Target="../media/image31.png"/><Relationship Id="rId4" Type="http://schemas.microsoft.com/office/2007/relationships/hdphoto" Target="../media/hdphoto21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5.wdp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4.wdp"/><Relationship Id="rId5" Type="http://schemas.openxmlformats.org/officeDocument/2006/relationships/image" Target="../media/image34.png"/><Relationship Id="rId4" Type="http://schemas.microsoft.com/office/2007/relationships/hdphoto" Target="../media/hdphoto23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8.wdp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7.wdp"/><Relationship Id="rId5" Type="http://schemas.openxmlformats.org/officeDocument/2006/relationships/image" Target="../media/image37.png"/><Relationship Id="rId4" Type="http://schemas.microsoft.com/office/2007/relationships/hdphoto" Target="../media/hdphoto26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31.wdp"/><Relationship Id="rId13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12" Type="http://schemas.microsoft.com/office/2007/relationships/hdphoto" Target="../media/hdphoto33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0.wdp"/><Relationship Id="rId11" Type="http://schemas.openxmlformats.org/officeDocument/2006/relationships/image" Target="../media/image43.png"/><Relationship Id="rId5" Type="http://schemas.openxmlformats.org/officeDocument/2006/relationships/image" Target="../media/image40.png"/><Relationship Id="rId10" Type="http://schemas.microsoft.com/office/2007/relationships/hdphoto" Target="../media/hdphoto32.wdp"/><Relationship Id="rId4" Type="http://schemas.microsoft.com/office/2007/relationships/hdphoto" Target="../media/hdphoto29.wdp"/><Relationship Id="rId9" Type="http://schemas.openxmlformats.org/officeDocument/2006/relationships/image" Target="../media/image42.png"/><Relationship Id="rId14" Type="http://schemas.microsoft.com/office/2007/relationships/hdphoto" Target="../media/hdphoto3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5.wdp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36.wdp"/><Relationship Id="rId3" Type="http://schemas.openxmlformats.org/officeDocument/2006/relationships/image" Target="../media/image47.png"/><Relationship Id="rId7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Relationship Id="rId6" Type="http://schemas.microsoft.com/office/2007/relationships/hdphoto" Target="../media/hdphoto35.wdp"/><Relationship Id="rId5" Type="http://schemas.openxmlformats.org/officeDocument/2006/relationships/image" Target="../media/image45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39.wdp"/><Relationship Id="rId3" Type="http://schemas.openxmlformats.org/officeDocument/2006/relationships/image" Target="../media/image50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8.wdp"/><Relationship Id="rId5" Type="http://schemas.openxmlformats.org/officeDocument/2006/relationships/image" Target="../media/image51.png"/><Relationship Id="rId4" Type="http://schemas.microsoft.com/office/2007/relationships/hdphoto" Target="../media/hdphoto37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0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1.wdp"/><Relationship Id="rId5" Type="http://schemas.openxmlformats.org/officeDocument/2006/relationships/image" Target="../media/image54.png"/><Relationship Id="rId4" Type="http://schemas.microsoft.com/office/2007/relationships/hdphoto" Target="../media/hdphoto40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1.wdp"/><Relationship Id="rId5" Type="http://schemas.openxmlformats.org/officeDocument/2006/relationships/image" Target="../media/image54.png"/><Relationship Id="rId4" Type="http://schemas.microsoft.com/office/2007/relationships/hdphoto" Target="../media/hdphoto40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0.wdp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Relationship Id="rId4" Type="http://schemas.microsoft.com/office/2007/relationships/hdphoto" Target="../media/hdphoto4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1973432"/>
            <a:ext cx="12192000" cy="294657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Администрации Томской области</a:t>
            </a:r>
          </a:p>
        </p:txBody>
      </p:sp>
      <p:pic>
        <p:nvPicPr>
          <p:cNvPr id="7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3B716C"/>
                </a:solidFill>
                <a:latin typeface="Calibri"/>
              </a:rPr>
              <a:t>28.05.2021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3D52CF18-A042-4461-A32A-9A8D464B782E}"/>
              </a:ext>
            </a:extLst>
          </p:cNvPr>
          <p:cNvSpPr/>
          <p:nvPr/>
        </p:nvSpPr>
        <p:spPr>
          <a:xfrm>
            <a:off x="1523999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 – СОВЕЩАНИЕ</a:t>
            </a:r>
          </a:p>
          <a:p>
            <a:pPr algn="ctr">
              <a:defRPr/>
            </a:pP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местного самоуправления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defRPr/>
            </a:pP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3575720" y="5500335"/>
            <a:ext cx="5400600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по экономики Администрации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0108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68173" y="3864022"/>
            <a:ext cx="40942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17.04.2019 № 768-р </a:t>
            </a:r>
          </a:p>
          <a:p>
            <a:pPr lvl="0" algn="ctr"/>
            <a:endParaRPr lang="ru-RU" sz="800" b="1" dirty="0">
              <a:solidFill>
                <a:srgbClr val="35555D"/>
              </a:solidFill>
            </a:endParaRP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утверждении стандарта развития конкуренции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в субъектах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Российской  Федерации»</a:t>
            </a:r>
            <a:endParaRPr lang="ru-RU" b="1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146" y="710903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10231" y="1864216"/>
            <a:ext cx="421013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Указ Президента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21.12.2017 № 618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основных направлениях государственной политики по развитию конкуренции» </a:t>
            </a:r>
          </a:p>
        </p:txBody>
      </p:sp>
      <p:pic>
        <p:nvPicPr>
          <p:cNvPr id="25" name="Picture 2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430" y="3253839"/>
            <a:ext cx="8108570" cy="350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037610" y="706262"/>
            <a:ext cx="81283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spc="-50" dirty="0">
                <a:solidFill>
                  <a:srgbClr val="2C6E6E"/>
                </a:solidFill>
              </a:rPr>
              <a:t>СТАНДАРТОМ ПРЕДУСМОТРЕНО </a:t>
            </a:r>
          </a:p>
          <a:p>
            <a:pPr algn="ctr"/>
            <a:r>
              <a:rPr lang="ru-RU" sz="2400" spc="-50" dirty="0">
                <a:solidFill>
                  <a:srgbClr val="2C6E6E"/>
                </a:solidFill>
              </a:rPr>
              <a:t>ДОСТИЖЕНИЕ РЕГИОНАМИ КЛЮЧЕВЫХ ПОКАЗАТЕЛЕЙ РАЗВИТИЯ КОНКУРЕНЦИИ К </a:t>
            </a:r>
          </a:p>
          <a:p>
            <a:pPr algn="ctr"/>
            <a:r>
              <a:rPr lang="ru-RU" sz="4800" b="1" dirty="0">
                <a:solidFill>
                  <a:srgbClr val="2C6E6E"/>
                </a:solidFill>
              </a:rPr>
              <a:t>2022 году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11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Прямоугольник 71"/>
          <p:cNvSpPr/>
          <p:nvPr/>
        </p:nvSpPr>
        <p:spPr>
          <a:xfrm>
            <a:off x="-1" y="403645"/>
            <a:ext cx="4180115" cy="6351767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5729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6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376" y="1650924"/>
            <a:ext cx="99335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Прямоугольник 42"/>
          <p:cNvSpPr/>
          <p:nvPr/>
        </p:nvSpPr>
        <p:spPr>
          <a:xfrm>
            <a:off x="47947" y="2793853"/>
            <a:ext cx="408421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Распоряжение Губернатора 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Томской области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29.11.2019 № 269-р </a:t>
            </a:r>
          </a:p>
          <a:p>
            <a:pPr lvl="0" algn="ctr"/>
            <a:endParaRPr lang="ru-RU" sz="800" b="1" dirty="0">
              <a:solidFill>
                <a:srgbClr val="35555D"/>
              </a:solidFill>
            </a:endParaRPr>
          </a:p>
          <a:p>
            <a:pPr lvl="0" algn="ctr"/>
            <a:endParaRPr lang="ru-RU" b="1" dirty="0">
              <a:solidFill>
                <a:srgbClr val="35555D"/>
              </a:solidFill>
            </a:endParaRP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утверждении Плана мероприятий («дорожной карты») по содействию развитию конкуренции на территории Томской области до 2022 года»</a:t>
            </a:r>
            <a:endParaRPr lang="ru-RU" b="1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4" name="TextBox 6"/>
          <p:cNvSpPr txBox="1"/>
          <p:nvPr/>
        </p:nvSpPr>
        <p:spPr>
          <a:xfrm>
            <a:off x="1994551" y="537539"/>
            <a:ext cx="20970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СОГЛАСОВАНО</a:t>
            </a:r>
          </a:p>
          <a:p>
            <a:r>
              <a:rPr lang="ru-RU" sz="1200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Рабочая группа </a:t>
            </a:r>
          </a:p>
          <a:p>
            <a:r>
              <a:rPr lang="ru-RU" sz="1200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развитию конкуренции</a:t>
            </a:r>
            <a:r>
              <a:rPr lang="ru-RU" sz="1400" b="1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4155915" y="403645"/>
            <a:ext cx="0" cy="6351767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4702628" y="891482"/>
            <a:ext cx="49045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spc="-50" dirty="0">
                <a:solidFill>
                  <a:srgbClr val="2C6E6E"/>
                </a:solidFill>
              </a:rPr>
              <a:t>33 </a:t>
            </a:r>
            <a:r>
              <a:rPr lang="ru-RU" sz="3600" spc="-50" dirty="0">
                <a:solidFill>
                  <a:srgbClr val="2C6E6E"/>
                </a:solidFill>
              </a:rPr>
              <a:t>товарных рынков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702628" y="2608091"/>
            <a:ext cx="6258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spc="-50" dirty="0">
                <a:solidFill>
                  <a:srgbClr val="2C6E6E"/>
                </a:solidFill>
              </a:rPr>
              <a:t>60</a:t>
            </a:r>
            <a:r>
              <a:rPr lang="ru-RU" sz="3600" spc="-50" dirty="0">
                <a:solidFill>
                  <a:srgbClr val="2C6E6E"/>
                </a:solidFill>
              </a:rPr>
              <a:t> системных  мероприятий</a:t>
            </a:r>
            <a:endParaRPr lang="ru-RU" sz="2400" spc="-50" dirty="0">
              <a:solidFill>
                <a:srgbClr val="2C6E6E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593278" y="1557154"/>
            <a:ext cx="47283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spc="-50" dirty="0">
                <a:solidFill>
                  <a:srgbClr val="2C6E6E"/>
                </a:solidFill>
              </a:rPr>
              <a:t>оценка текущего состояния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spc="-50" dirty="0">
                <a:solidFill>
                  <a:srgbClr val="2C6E6E"/>
                </a:solidFill>
              </a:rPr>
              <a:t>целевые показатели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spc="-50" dirty="0">
                <a:solidFill>
                  <a:srgbClr val="2C6E6E"/>
                </a:solidFill>
              </a:rPr>
              <a:t>план мероприятий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5593278" y="3413273"/>
            <a:ext cx="659872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rgbClr val="2C6E6E"/>
                </a:solidFill>
              </a:rPr>
              <a:t>Повышение эффективности управления </a:t>
            </a:r>
          </a:p>
          <a:p>
            <a:pPr marL="355600"/>
            <a:r>
              <a:rPr lang="ru-RU" spc="-50" dirty="0">
                <a:solidFill>
                  <a:srgbClr val="2C6E6E"/>
                </a:solidFill>
              </a:rPr>
              <a:t>государственным и муниципальным имуществом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rgbClr val="2C6E6E"/>
                </a:solidFill>
              </a:rPr>
              <a:t>Применение механизмов государственно-частного </a:t>
            </a:r>
          </a:p>
          <a:p>
            <a:pPr marL="355600"/>
            <a:r>
              <a:rPr lang="ru-RU" spc="-50" dirty="0">
                <a:solidFill>
                  <a:srgbClr val="2C6E6E"/>
                </a:solidFill>
              </a:rPr>
              <a:t>партнерства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rgbClr val="2C6E6E"/>
                </a:solidFill>
              </a:rPr>
              <a:t>Оптимизация процедур государственных и </a:t>
            </a:r>
          </a:p>
          <a:p>
            <a:pPr marL="355600"/>
            <a:r>
              <a:rPr lang="ru-RU" spc="-50" dirty="0">
                <a:solidFill>
                  <a:srgbClr val="2C6E6E"/>
                </a:solidFill>
              </a:rPr>
              <a:t>муниципальных закупок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rgbClr val="2C6E6E"/>
                </a:solidFill>
              </a:rPr>
              <a:t>Содействие развитию СОНКО и социального предпринимательства</a:t>
            </a:r>
          </a:p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2605C"/>
                </a:solidFill>
              </a:rPr>
              <a:t>. . .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298419" y="383226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574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908720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   </a:t>
            </a: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  <a:endParaRPr lang="ru-RU" sz="2800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33D8527-A826-4F9D-B1E7-22D60F262D8D}"/>
              </a:ext>
            </a:extLst>
          </p:cNvPr>
          <p:cNvSpPr txBox="1"/>
          <p:nvPr/>
        </p:nvSpPr>
        <p:spPr>
          <a:xfrm>
            <a:off x="126827" y="914510"/>
            <a:ext cx="3904735" cy="261137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sz="900" dirty="0"/>
              <a:t>             </a:t>
            </a:r>
          </a:p>
          <a:p>
            <a:pPr algn="l"/>
            <a:r>
              <a:rPr lang="ru-RU" b="1" dirty="0"/>
              <a:t>                 Рынок дошкольного  </a:t>
            </a:r>
          </a:p>
          <a:p>
            <a:pPr algn="l"/>
            <a:r>
              <a:rPr lang="ru-RU" b="1" dirty="0"/>
              <a:t>                 образования</a:t>
            </a:r>
          </a:p>
          <a:p>
            <a:endParaRPr lang="ru-RU" sz="500" dirty="0">
              <a:solidFill>
                <a:srgbClr val="35555D"/>
              </a:solidFill>
            </a:endParaRPr>
          </a:p>
          <a:p>
            <a:endParaRPr lang="ru-RU" sz="500" dirty="0">
              <a:solidFill>
                <a:srgbClr val="35555D"/>
              </a:solidFill>
            </a:endParaRPr>
          </a:p>
          <a:p>
            <a:pPr algn="l"/>
            <a:r>
              <a:rPr lang="ru-RU" sz="1600" dirty="0">
                <a:solidFill>
                  <a:schemeClr val="tx1"/>
                </a:solidFill>
              </a:rPr>
              <a:t>Обучение по образовательным программам дошкольного образования</a:t>
            </a:r>
          </a:p>
          <a:p>
            <a:pPr algn="l"/>
            <a:endParaRPr lang="ru-RU" sz="500" b="1" dirty="0">
              <a:solidFill>
                <a:schemeClr val="bg2">
                  <a:lumMod val="50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50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50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общего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образования</a:t>
            </a:r>
          </a:p>
          <a:p>
            <a:pPr algn="l"/>
            <a:r>
              <a:rPr lang="ru-RU" sz="1400" b="1" dirty="0" smtClean="0">
                <a:solidFill>
                  <a:srgbClr val="C00000"/>
                </a:solidFill>
              </a:rPr>
              <a:t>Органы местного самоуправления МО ТО</a:t>
            </a:r>
            <a:endParaRPr lang="ru-RU" sz="1400" b="1" dirty="0">
              <a:solidFill>
                <a:srgbClr val="C00000"/>
              </a:solidFill>
            </a:endParaRPr>
          </a:p>
          <a:p>
            <a:pPr algn="l"/>
            <a:endParaRPr lang="ru-RU" sz="16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33D8527-A826-4F9D-B1E7-22D60F262D8D}"/>
              </a:ext>
            </a:extLst>
          </p:cNvPr>
          <p:cNvSpPr txBox="1"/>
          <p:nvPr/>
        </p:nvSpPr>
        <p:spPr>
          <a:xfrm>
            <a:off x="4126880" y="914510"/>
            <a:ext cx="3938241" cy="258271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sz="900" dirty="0"/>
              <a:t>           </a:t>
            </a:r>
          </a:p>
          <a:p>
            <a:pPr algn="l"/>
            <a:r>
              <a:rPr lang="ru-RU" b="1" dirty="0"/>
              <a:t>                Рынок услуг среднего    </a:t>
            </a:r>
          </a:p>
          <a:p>
            <a:pPr algn="l"/>
            <a:r>
              <a:rPr lang="ru-RU" b="1" dirty="0"/>
              <a:t>                проф. образования</a:t>
            </a:r>
          </a:p>
          <a:p>
            <a:pPr algn="l"/>
            <a:endParaRPr lang="ru-RU" sz="500" b="1" dirty="0"/>
          </a:p>
          <a:p>
            <a:pPr algn="l"/>
            <a:endParaRPr lang="ru-RU" sz="500" b="1" dirty="0"/>
          </a:p>
          <a:p>
            <a:pPr algn="l"/>
            <a:r>
              <a:rPr lang="ru-RU" sz="1600" dirty="0">
                <a:solidFill>
                  <a:schemeClr val="tx1"/>
                </a:solidFill>
              </a:rPr>
              <a:t>Обучение по образовательным программам среднего проф. образования</a:t>
            </a: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профессионального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образования</a:t>
            </a:r>
          </a:p>
          <a:p>
            <a:pPr algn="l"/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ru-RU" sz="1600" dirty="0">
              <a:solidFill>
                <a:schemeClr val="tx1"/>
              </a:solidFill>
            </a:endParaRPr>
          </a:p>
          <a:p>
            <a:pPr algn="l"/>
            <a:endParaRPr lang="ru-RU" sz="1600" dirty="0">
              <a:solidFill>
                <a:schemeClr val="tx1"/>
              </a:solidFill>
            </a:endParaRPr>
          </a:p>
          <a:p>
            <a:pPr algn="l"/>
            <a:endParaRPr lang="ru-RU" sz="1600" dirty="0">
              <a:solidFill>
                <a:schemeClr val="tx1"/>
              </a:solidFill>
            </a:endParaRPr>
          </a:p>
          <a:p>
            <a:pPr algn="l"/>
            <a:endParaRPr lang="ru-RU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33D8527-A826-4F9D-B1E7-22D60F262D8D}"/>
              </a:ext>
            </a:extLst>
          </p:cNvPr>
          <p:cNvSpPr txBox="1"/>
          <p:nvPr/>
        </p:nvSpPr>
        <p:spPr>
          <a:xfrm>
            <a:off x="8169599" y="908720"/>
            <a:ext cx="3926267" cy="258850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sz="900" b="1" dirty="0"/>
              <a:t>                </a:t>
            </a:r>
          </a:p>
          <a:p>
            <a:pPr algn="l"/>
            <a:r>
              <a:rPr lang="ru-RU" b="1" dirty="0"/>
              <a:t>                  Рынок дополнительн.      </a:t>
            </a:r>
          </a:p>
          <a:p>
            <a:pPr algn="l"/>
            <a:r>
              <a:rPr lang="ru-RU" b="1" dirty="0"/>
              <a:t>                  образования детей</a:t>
            </a:r>
          </a:p>
          <a:p>
            <a:pPr algn="l"/>
            <a:endParaRPr lang="ru-RU" sz="500" dirty="0">
              <a:solidFill>
                <a:schemeClr val="tx1"/>
              </a:solidFill>
            </a:endParaRPr>
          </a:p>
          <a:p>
            <a:pPr algn="l"/>
            <a:endParaRPr lang="ru-RU" sz="500" dirty="0">
              <a:solidFill>
                <a:schemeClr val="tx1"/>
              </a:solidFill>
            </a:endParaRPr>
          </a:p>
          <a:p>
            <a:pPr algn="l"/>
            <a:r>
              <a:rPr lang="ru-RU" sz="1600" dirty="0">
                <a:solidFill>
                  <a:schemeClr val="tx1"/>
                </a:solidFill>
              </a:rPr>
              <a:t>Обучение детей по дополнительным  общеобразовательным программам</a:t>
            </a: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общего образования</a:t>
            </a:r>
          </a:p>
          <a:p>
            <a:pPr algn="l"/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pPr algn="l"/>
            <a:endParaRPr lang="ru-RU" sz="1600" dirty="0">
              <a:solidFill>
                <a:schemeClr val="tx1"/>
              </a:solidFill>
            </a:endParaRPr>
          </a:p>
          <a:p>
            <a:pPr algn="l"/>
            <a:endParaRPr lang="ru-RU" b="1" dirty="0"/>
          </a:p>
        </p:txBody>
      </p:sp>
      <p:sp>
        <p:nvSpPr>
          <p:cNvPr id="22" name="TextBox 10"/>
          <p:cNvSpPr txBox="1"/>
          <p:nvPr/>
        </p:nvSpPr>
        <p:spPr>
          <a:xfrm>
            <a:off x="92365" y="3187169"/>
            <a:ext cx="3896820" cy="1954381"/>
          </a:xfrm>
          <a:prstGeom prst="rect">
            <a:avLst/>
          </a:prstGeom>
          <a:noFill/>
          <a:ln w="22225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endParaRPr lang="ru-RU" sz="5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</a:p>
          <a:p>
            <a:pPr>
              <a:defRPr/>
            </a:pP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обучающихся дошкольного возраста в частных образовательных организациях, в общей численности обучающихся дошкольного возраста в образовательных организациях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/>
          </p:nvPr>
        </p:nvGraphicFramePr>
        <p:xfrm>
          <a:off x="92365" y="5531921"/>
          <a:ext cx="3862424" cy="113540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31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312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96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 marL="121920" marR="121920"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 marL="121920" marR="121920"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922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1,6%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5,5%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6" name="TextBox 10"/>
          <p:cNvSpPr txBox="1"/>
          <p:nvPr/>
        </p:nvSpPr>
        <p:spPr>
          <a:xfrm>
            <a:off x="4126879" y="3497224"/>
            <a:ext cx="385927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</a:p>
          <a:p>
            <a:pPr>
              <a:defRPr/>
            </a:pP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обучающихся в частных образовательных организациях, в общем числе обучающихся в образовательных организациях, реализующих основные проф. образовательные программы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146722"/>
              </p:ext>
            </p:extLst>
          </p:nvPr>
        </p:nvGraphicFramePr>
        <p:xfrm>
          <a:off x="4126879" y="5531921"/>
          <a:ext cx="3909622" cy="1101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548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48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57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 marL="121920" marR="121920"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 marL="121920" marR="121920"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287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5%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7,9%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9" name="TextBox 10"/>
          <p:cNvSpPr txBox="1"/>
          <p:nvPr/>
        </p:nvSpPr>
        <p:spPr>
          <a:xfrm>
            <a:off x="8134556" y="3147758"/>
            <a:ext cx="395009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</a:p>
          <a:p>
            <a:pPr>
              <a:defRPr/>
            </a:pP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численности детей, которым были оказаны услуги дополнительного образования организациями частной формы собственности в общей численности детей, которым были оказаны услуги дополнительного образования всеми организациями (всех форм собственности)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/>
          </p:nvPr>
        </p:nvGraphicFramePr>
        <p:xfrm>
          <a:off x="8181366" y="5531920"/>
          <a:ext cx="3774905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699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049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2406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 marL="121920" marR="121920"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 marL="121920" marR="121920"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5%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6%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334507" y="1762948"/>
            <a:ext cx="3456384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4402201" y="1762948"/>
            <a:ext cx="3456384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8404540" y="1762948"/>
            <a:ext cx="3456384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50" name="Picture 26" descr="https://img2.pngio.com/computer-icons-laborer-construction-worker-industrial-worker-png-construction-worker-icon-png-1200_12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879" y="1019881"/>
            <a:ext cx="837264" cy="62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Рисунок 38" descr="Открытая книга">
            <a:extLst>
              <a:ext uri="{FF2B5EF4-FFF2-40B4-BE49-F238E27FC236}">
                <a16:creationId xmlns:a16="http://schemas.microsoft.com/office/drawing/2014/main" xmlns="" id="{5FB856DE-03D1-4483-91B9-4026273524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67603" y="1015043"/>
            <a:ext cx="891995" cy="668996"/>
          </a:xfrm>
          <a:prstGeom prst="rect">
            <a:avLst/>
          </a:prstGeom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172DD865-A504-41A4-9274-C0396DCC05AA}"/>
              </a:ext>
            </a:extLst>
          </p:cNvPr>
          <p:cNvCxnSpPr>
            <a:cxnSpLocks/>
          </p:cNvCxnSpPr>
          <p:nvPr/>
        </p:nvCxnSpPr>
        <p:spPr>
          <a:xfrm flipH="1">
            <a:off x="4017695" y="3497224"/>
            <a:ext cx="1" cy="2249323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561FABAF-EDE4-4B44-AB7F-3CD94F613DF5}"/>
              </a:ext>
            </a:extLst>
          </p:cNvPr>
          <p:cNvCxnSpPr>
            <a:cxnSpLocks/>
          </p:cNvCxnSpPr>
          <p:nvPr/>
        </p:nvCxnSpPr>
        <p:spPr>
          <a:xfrm>
            <a:off x="8103644" y="3497224"/>
            <a:ext cx="1" cy="2212146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http://cdn.onlinewebfonts.com/svg/img_54894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45" y="1064084"/>
            <a:ext cx="916780" cy="583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40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186076" y="3416635"/>
            <a:ext cx="367168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5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endParaRPr lang="ru-RU" sz="5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средств, направленных в отчетном периоде медицинским организациям частной формы собственности в рамках ТП ОМС в общем объеме средств, направленных медицинским организациям всех форм собственности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027742"/>
              </p:ext>
            </p:extLst>
          </p:nvPr>
        </p:nvGraphicFramePr>
        <p:xfrm>
          <a:off x="0" y="5755011"/>
          <a:ext cx="4088524" cy="110298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442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42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722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9,4%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6" name="TextBox 10"/>
          <p:cNvSpPr txBox="1"/>
          <p:nvPr/>
        </p:nvSpPr>
        <p:spPr>
          <a:xfrm>
            <a:off x="4217347" y="3822588"/>
            <a:ext cx="3757306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Удельный вес количества точек продаж аптечных организаций частной формы собственности в общем количестве всех точек продаж аптечных организаций (всех форм собственности) в отчетном периоде 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831610"/>
              </p:ext>
            </p:extLst>
          </p:nvPr>
        </p:nvGraphicFramePr>
        <p:xfrm>
          <a:off x="4088524" y="5755010"/>
          <a:ext cx="4153904" cy="111409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769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69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483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01.01.20201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465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60%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9" name="TextBox 10"/>
          <p:cNvSpPr txBox="1"/>
          <p:nvPr/>
        </p:nvSpPr>
        <p:spPr>
          <a:xfrm>
            <a:off x="8442967" y="3842295"/>
            <a:ext cx="3548494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организаций частной формы собственности в общем количестве всех организаций действовавших на рынке в субъекте РФ в отчетном периоде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209145"/>
              </p:ext>
            </p:extLst>
          </p:nvPr>
        </p:nvGraphicFramePr>
        <p:xfrm>
          <a:off x="8242428" y="5749158"/>
          <a:ext cx="3949572" cy="111713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747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747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513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7471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33D8527-A826-4F9D-B1E7-22D60F262D8D}"/>
              </a:ext>
            </a:extLst>
          </p:cNvPr>
          <p:cNvSpPr txBox="1"/>
          <p:nvPr/>
        </p:nvSpPr>
        <p:spPr>
          <a:xfrm>
            <a:off x="0" y="662937"/>
            <a:ext cx="4088524" cy="295027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</a:t>
            </a:r>
            <a:r>
              <a:rPr lang="ru-RU" sz="1800" b="1" dirty="0"/>
              <a:t>Рынок медицинских         </a:t>
            </a:r>
          </a:p>
          <a:p>
            <a:r>
              <a:rPr lang="ru-RU" sz="1800" b="1" dirty="0"/>
              <a:t>             услуг</a:t>
            </a:r>
          </a:p>
          <a:p>
            <a:endParaRPr lang="ru-RU" dirty="0"/>
          </a:p>
          <a:p>
            <a:endParaRPr lang="ru-RU" dirty="0"/>
          </a:p>
          <a:p>
            <a:endParaRPr lang="ru-RU" sz="500" dirty="0">
              <a:solidFill>
                <a:schemeClr val="tx1"/>
              </a:solidFill>
            </a:endParaRPr>
          </a:p>
          <a:p>
            <a:endParaRPr lang="ru-RU" sz="500" dirty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Оказание медицинской лечебной, диагностической, профилактической помощи населению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sz="500" dirty="0"/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здравоохранения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flipV="1">
            <a:off x="1015609" y="1558052"/>
            <a:ext cx="2677395" cy="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60" name="Picture 12" descr="Чаша Гигиеи Аптека Змея Аптекарь Кадуцей как символ медицины, Чаша Гигии,  монохромный, фармацевтический препарат, птица png | PNGW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83">
                        <a14:foregroundMark x1="33370" y1="33333" x2="40978" y2="33333"/>
                        <a14:foregroundMark x1="46848" y1="58000" x2="55000" y2="56167"/>
                        <a14:foregroundMark x1="56196" y1="85000" x2="61522" y2="88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0" y="766141"/>
            <a:ext cx="987231" cy="64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333D8527-A826-4F9D-B1E7-22D60F262D8D}"/>
              </a:ext>
            </a:extLst>
          </p:cNvPr>
          <p:cNvSpPr txBox="1"/>
          <p:nvPr/>
        </p:nvSpPr>
        <p:spPr>
          <a:xfrm>
            <a:off x="4121384" y="656456"/>
            <a:ext cx="4104658" cy="2956755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</a:t>
            </a:r>
            <a:r>
              <a:rPr lang="ru-RU" sz="1800" b="1" dirty="0"/>
              <a:t>Розничная торговля         </a:t>
            </a:r>
          </a:p>
          <a:p>
            <a:r>
              <a:rPr lang="ru-RU" sz="1800" b="1" dirty="0"/>
              <a:t>             лекарственными</a:t>
            </a:r>
          </a:p>
          <a:p>
            <a:r>
              <a:rPr lang="ru-RU" sz="1800" b="1" dirty="0"/>
              <a:t>             препаратами</a:t>
            </a:r>
          </a:p>
          <a:p>
            <a:endParaRPr lang="ru-RU" dirty="0"/>
          </a:p>
          <a:p>
            <a:r>
              <a:rPr lang="ru-RU" sz="1600" dirty="0">
                <a:solidFill>
                  <a:schemeClr val="tx1"/>
                </a:solidFill>
              </a:rPr>
              <a:t>Рынок розничной торговли лекарственными препаратами, изделиями медицинского назначения и сопутствующими товарами</a:t>
            </a:r>
          </a:p>
          <a:p>
            <a:endParaRPr lang="ru-RU" sz="1600" dirty="0">
              <a:solidFill>
                <a:schemeClr val="tx1"/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здравоохранения</a:t>
            </a: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Комитет по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лицензированию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V="1">
            <a:off x="5057953" y="1558053"/>
            <a:ext cx="2677395" cy="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62" name="Picture 14" descr="фармацевтический препарат, таблетки, медицин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180" y1="59031" x2="80180" y2="59031"/>
                        <a14:foregroundMark x1="76126" y1="88546" x2="76126" y2="885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19003" y="785068"/>
            <a:ext cx="564492" cy="57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333D8527-A826-4F9D-B1E7-22D60F262D8D}"/>
              </a:ext>
            </a:extLst>
          </p:cNvPr>
          <p:cNvSpPr txBox="1"/>
          <p:nvPr/>
        </p:nvSpPr>
        <p:spPr>
          <a:xfrm>
            <a:off x="8258902" y="651387"/>
            <a:ext cx="3935064" cy="296182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</a:t>
            </a:r>
            <a:r>
              <a:rPr lang="ru-RU" sz="1800" b="1" dirty="0"/>
              <a:t>Психолого-</a:t>
            </a:r>
          </a:p>
          <a:p>
            <a:r>
              <a:rPr lang="ru-RU" sz="1800" b="1" dirty="0"/>
              <a:t>               педагогическое        </a:t>
            </a:r>
          </a:p>
          <a:p>
            <a:r>
              <a:rPr lang="ru-RU" sz="1800" b="1" dirty="0"/>
              <a:t>               сопровождение с  ОВЗ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" name="Picture 4" descr="http://drabiv-rda.gov.ua/upload/image_for_news/big/i_17.jpg">
            <a:extLst>
              <a:ext uri="{FF2B5EF4-FFF2-40B4-BE49-F238E27FC236}">
                <a16:creationId xmlns:a16="http://schemas.microsoft.com/office/drawing/2014/main" xmlns="" id="{6D43FEA5-64E4-4B6D-B178-A187BA21E7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30" b="89730" l="21111" r="78519">
                        <a14:foregroundMark x1="53704" y1="10270" x2="53704" y2="10270"/>
                        <a14:foregroundMark x1="39630" y1="37297" x2="39630" y2="37297"/>
                        <a14:foregroundMark x1="56296" y1="85405" x2="56296" y2="85405"/>
                        <a14:foregroundMark x1="78519" y1="64865" x2="78519" y2="64865"/>
                        <a14:foregroundMark x1="53704" y1="86486" x2="53704" y2="86486"/>
                        <a14:foregroundMark x1="38148" y1="81081" x2="38148" y2="81081"/>
                        <a14:foregroundMark x1="46667" y1="90270" x2="46667" y2="90270"/>
                        <a14:foregroundMark x1="21111" y1="65946" x2="21111" y2="65946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269" t="7006" r="15605" b="6835"/>
          <a:stretch/>
        </p:blipFill>
        <p:spPr bwMode="auto">
          <a:xfrm>
            <a:off x="8441712" y="744277"/>
            <a:ext cx="739993" cy="6398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8242428" y="1671915"/>
            <a:ext cx="390013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dirty="0"/>
              <a:t>Психолого-педагогическое сопровождение (психологи, логопеды, дефектологи) детей с ограниченными возможностями здоровья</a:t>
            </a:r>
          </a:p>
          <a:p>
            <a:pPr>
              <a:defRPr/>
            </a:pPr>
            <a:endParaRPr lang="ru-RU" sz="5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defRPr/>
            </a:pPr>
            <a:endParaRPr lang="ru-RU" sz="5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общего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образования</a:t>
            </a:r>
          </a:p>
          <a:p>
            <a:pPr>
              <a:defRPr/>
            </a:pPr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pPr>
              <a:defRPr/>
            </a:pPr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8E92D6BC-DE30-4010-8359-F1E225B65117}"/>
              </a:ext>
            </a:extLst>
          </p:cNvPr>
          <p:cNvCxnSpPr>
            <a:cxnSpLocks/>
          </p:cNvCxnSpPr>
          <p:nvPr/>
        </p:nvCxnSpPr>
        <p:spPr>
          <a:xfrm>
            <a:off x="8923283" y="1599933"/>
            <a:ext cx="3268717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A576B2F8-5575-46C8-ABBF-2F5BF0D04DB6}"/>
              </a:ext>
            </a:extLst>
          </p:cNvPr>
          <p:cNvCxnSpPr>
            <a:cxnSpLocks/>
          </p:cNvCxnSpPr>
          <p:nvPr/>
        </p:nvCxnSpPr>
        <p:spPr>
          <a:xfrm>
            <a:off x="4083588" y="3449620"/>
            <a:ext cx="0" cy="2040388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879CFED5-943A-4CE9-A56C-BAEFFA02075F}"/>
              </a:ext>
            </a:extLst>
          </p:cNvPr>
          <p:cNvCxnSpPr>
            <a:cxnSpLocks/>
          </p:cNvCxnSpPr>
          <p:nvPr/>
        </p:nvCxnSpPr>
        <p:spPr>
          <a:xfrm>
            <a:off x="8219950" y="3499422"/>
            <a:ext cx="11652" cy="2062104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884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79657" y="3346432"/>
            <a:ext cx="4036433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</a:p>
          <a:p>
            <a:pPr>
              <a:defRPr/>
            </a:pPr>
            <a:endParaRPr lang="ru-RU" sz="500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негосударственных организаций социального обслуживания, предоставляющих социальные услуги в отчетном периоде в общем количестве всех организаций социального обслуживания, предоставляющих социальные услуги в отчетном периоде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416534"/>
              </p:ext>
            </p:extLst>
          </p:nvPr>
        </p:nvGraphicFramePr>
        <p:xfrm>
          <a:off x="-9532" y="5729152"/>
          <a:ext cx="4224180" cy="112884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120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120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30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538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13,6%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6" name="TextBox 10"/>
          <p:cNvSpPr txBox="1"/>
          <p:nvPr/>
        </p:nvSpPr>
        <p:spPr>
          <a:xfrm>
            <a:off x="4214647" y="3346432"/>
            <a:ext cx="3836583" cy="14927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</a:p>
          <a:p>
            <a:pPr>
              <a:defRPr/>
            </a:pPr>
            <a:endParaRPr lang="ru-RU" sz="500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объема полезного отпуска тепловой энергии организациями частной формы собственности в общем объеме полезного отпуска тепловой энергии всеми хозяйствующими субъектами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924761"/>
              </p:ext>
            </p:extLst>
          </p:nvPr>
        </p:nvGraphicFramePr>
        <p:xfrm>
          <a:off x="4288219" y="5729152"/>
          <a:ext cx="3763010" cy="113434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815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815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85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26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85,9%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9" name="TextBox 10"/>
          <p:cNvSpPr txBox="1"/>
          <p:nvPr/>
        </p:nvSpPr>
        <p:spPr>
          <a:xfrm>
            <a:off x="8238014" y="3374661"/>
            <a:ext cx="3836577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</a:p>
          <a:p>
            <a:pPr>
              <a:defRPr/>
            </a:pPr>
            <a:endParaRPr lang="ru-RU" sz="500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объема (куб.м.) транспортируемых твердых коммунальных отходов организациями частной формы собственности в общем объеме (куб.м.) транспортируемых твердых коммунальных отходов всеми хозяйствующими субъектами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845216"/>
              </p:ext>
            </p:extLst>
          </p:nvPr>
        </p:nvGraphicFramePr>
        <p:xfrm>
          <a:off x="8100750" y="5729152"/>
          <a:ext cx="4091250" cy="114605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456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56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802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0186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86,6%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D51D887-0BF9-4105-8273-04B8F3DA668A}"/>
              </a:ext>
            </a:extLst>
          </p:cNvPr>
          <p:cNvSpPr txBox="1"/>
          <p:nvPr/>
        </p:nvSpPr>
        <p:spPr>
          <a:xfrm>
            <a:off x="-1" y="661910"/>
            <a:ext cx="4091251" cy="256350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dirty="0"/>
              <a:t>                               </a:t>
            </a:r>
            <a:r>
              <a:rPr lang="en-US" dirty="0"/>
              <a:t>    </a:t>
            </a:r>
            <a:r>
              <a:rPr lang="ru-RU" dirty="0"/>
              <a:t> </a:t>
            </a:r>
            <a:r>
              <a:rPr lang="ru-RU" sz="1800" b="1" dirty="0"/>
              <a:t>Рынок </a:t>
            </a:r>
          </a:p>
          <a:p>
            <a:r>
              <a:rPr lang="ru-RU" sz="1800" b="1" dirty="0"/>
              <a:t>                  социальных  услуг</a:t>
            </a:r>
          </a:p>
          <a:p>
            <a:endParaRPr lang="ru-RU" dirty="0"/>
          </a:p>
          <a:p>
            <a:endParaRPr lang="ru-RU" dirty="0"/>
          </a:p>
          <a:p>
            <a:endParaRPr lang="ru-RU" sz="500" dirty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Реализация услуг социального обслуживания населения Томской области</a:t>
            </a:r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социальной защиты населения</a:t>
            </a:r>
          </a:p>
          <a:p>
            <a:endParaRPr lang="ru-RU" dirty="0"/>
          </a:p>
        </p:txBody>
      </p:sp>
      <p:pic>
        <p:nvPicPr>
          <p:cNvPr id="18" name="Picture 6" descr="http://sotsproekt-ryazan.ru/sites/default/files/articles/9d20a4d135835191993b41360a0f45fa.jpg">
            <a:extLst>
              <a:ext uri="{FF2B5EF4-FFF2-40B4-BE49-F238E27FC236}">
                <a16:creationId xmlns:a16="http://schemas.microsoft.com/office/drawing/2014/main" xmlns="" id="{AAF262F4-773A-463F-9583-A494306E55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877" b="78765" l="36957" r="57609">
                        <a14:foregroundMark x1="41184" y1="62222" x2="41184" y2="62222"/>
                        <a14:foregroundMark x1="43599" y1="62222" x2="43599" y2="62222"/>
                        <a14:foregroundMark x1="54106" y1="66667" x2="54106" y2="66667"/>
                        <a14:foregroundMark x1="46618" y1="66914" x2="46618" y2="66914"/>
                        <a14:foregroundMark x1="47343" y1="55556" x2="47343" y2="55556"/>
                        <a14:foregroundMark x1="41184" y1="52346" x2="41184" y2="54321"/>
                        <a14:foregroundMark x1="38285" y1="63210" x2="38285" y2="63210"/>
                        <a14:foregroundMark x1="42029" y1="50864" x2="42029" y2="50864"/>
                        <a14:foregroundMark x1="36957" y1="67654" x2="36957" y2="67654"/>
                        <a14:foregroundMark x1="45048" y1="67901" x2="45048" y2="67901"/>
                        <a14:foregroundMark x1="50483" y1="79259" x2="50483" y2="79259"/>
                        <a14:foregroundMark x1="41908" y1="78272" x2="41908" y2="78272"/>
                        <a14:foregroundMark x1="56884" y1="74568" x2="56884" y2="74568"/>
                        <a14:foregroundMark x1="57609" y1="68395" x2="57609" y2="68395"/>
                        <a14:foregroundMark x1="54469" y1="55556" x2="54469" y2="5555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690" t="49348" r="41658" b="20403"/>
          <a:stretch/>
        </p:blipFill>
        <p:spPr bwMode="auto">
          <a:xfrm>
            <a:off x="242859" y="790559"/>
            <a:ext cx="842176" cy="69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C57AA93F-ED5B-41DE-BE48-85767C51B73C}"/>
              </a:ext>
            </a:extLst>
          </p:cNvPr>
          <p:cNvSpPr txBox="1"/>
          <p:nvPr/>
        </p:nvSpPr>
        <p:spPr>
          <a:xfrm>
            <a:off x="4165601" y="649474"/>
            <a:ext cx="3885639" cy="2563502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  <a:endParaRPr lang="ru-RU" sz="1800" b="1" dirty="0"/>
          </a:p>
          <a:p>
            <a:r>
              <a:rPr lang="ru-RU" sz="1800" b="1" dirty="0"/>
              <a:t>             </a:t>
            </a:r>
            <a:r>
              <a:rPr lang="en-US" sz="1800" b="1" dirty="0"/>
              <a:t>  </a:t>
            </a:r>
            <a:r>
              <a:rPr lang="ru-RU" sz="1800" b="1" dirty="0"/>
              <a:t>     </a:t>
            </a:r>
            <a:r>
              <a:rPr lang="en-US" sz="1800" b="1" dirty="0"/>
              <a:t>  </a:t>
            </a:r>
            <a:r>
              <a:rPr lang="ru-RU" sz="1800" b="1" dirty="0"/>
              <a:t>Рынок</a:t>
            </a:r>
            <a:r>
              <a:rPr lang="en-US" sz="1800" b="1" dirty="0"/>
              <a:t>                      </a:t>
            </a:r>
            <a:r>
              <a:rPr lang="ru-RU" sz="1800" b="1" dirty="0"/>
              <a:t>                        </a:t>
            </a:r>
          </a:p>
          <a:p>
            <a:r>
              <a:rPr lang="ru-RU" sz="1800" b="1" dirty="0"/>
              <a:t>                      теплоснабжения</a:t>
            </a:r>
          </a:p>
          <a:p>
            <a:endParaRPr lang="ru-RU" dirty="0"/>
          </a:p>
          <a:p>
            <a:endParaRPr lang="ru-RU" dirty="0"/>
          </a:p>
          <a:p>
            <a:endParaRPr lang="ru-RU" sz="500" dirty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Производство тепловой энергии</a:t>
            </a:r>
          </a:p>
          <a:p>
            <a:endParaRPr lang="ru-RU" dirty="0"/>
          </a:p>
          <a:p>
            <a:endParaRPr lang="ru-RU" dirty="0"/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ЖКХ и государственного жилищного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надзора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1030" name="Picture 6" descr="https://images.by.prom.st/133417462_w640_h640_chup-teplostrojgaz.jpg">
            <a:extLst>
              <a:ext uri="{FF2B5EF4-FFF2-40B4-BE49-F238E27FC236}">
                <a16:creationId xmlns:a16="http://schemas.microsoft.com/office/drawing/2014/main" xmlns="" id="{1D1DE1E4-AE3D-4473-AFBD-9A68F305E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7" b="89701" l="3175" r="96825">
                        <a14:foregroundMark x1="20000" y1="64784" x2="20000" y2="64784"/>
                        <a14:foregroundMark x1="13492" y1="63455" x2="13492" y2="63455"/>
                        <a14:foregroundMark x1="3492" y1="67940" x2="3492" y2="67940"/>
                        <a14:foregroundMark x1="6349" y1="69103" x2="6349" y2="69103"/>
                        <a14:foregroundMark x1="38730" y1="66279" x2="38730" y2="66279"/>
                        <a14:foregroundMark x1="45079" y1="48505" x2="45079" y2="48505"/>
                        <a14:foregroundMark x1="55079" y1="45349" x2="55079" y2="45349"/>
                        <a14:foregroundMark x1="54921" y1="45515" x2="54921" y2="45515"/>
                        <a14:foregroundMark x1="53492" y1="45847" x2="53492" y2="45847"/>
                        <a14:foregroundMark x1="58889" y1="47176" x2="58889" y2="47176"/>
                        <a14:foregroundMark x1="83016" y1="56146" x2="83016" y2="56146"/>
                        <a14:foregroundMark x1="84286" y1="71096" x2="84286" y2="71096"/>
                        <a14:foregroundMark x1="91746" y1="46013" x2="91746" y2="46013"/>
                        <a14:foregroundMark x1="96825" y1="77243" x2="96825" y2="77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568" y="623083"/>
            <a:ext cx="974720" cy="93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033E3BFA-F569-4CA8-AC88-E6DC2D4D5376}"/>
              </a:ext>
            </a:extLst>
          </p:cNvPr>
          <p:cNvSpPr txBox="1"/>
          <p:nvPr/>
        </p:nvSpPr>
        <p:spPr>
          <a:xfrm>
            <a:off x="8100750" y="665721"/>
            <a:ext cx="4091250" cy="255106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dirty="0"/>
              <a:t>                                  </a:t>
            </a:r>
            <a:r>
              <a:rPr lang="ru-RU" sz="1800" b="1" dirty="0"/>
              <a:t>Рынок сбора и</a:t>
            </a:r>
          </a:p>
          <a:p>
            <a:r>
              <a:rPr lang="ru-RU" sz="1800" b="1" dirty="0"/>
              <a:t>                 транспортировки ТКО</a:t>
            </a:r>
          </a:p>
          <a:p>
            <a:endParaRPr lang="ru-RU" dirty="0"/>
          </a:p>
          <a:p>
            <a:endParaRPr lang="ru-RU" sz="1600" dirty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Сбор и транспортирование твердых коммунальных отходов</a:t>
            </a:r>
          </a:p>
          <a:p>
            <a:endParaRPr lang="ru-RU" sz="1600" dirty="0">
              <a:solidFill>
                <a:schemeClr val="tx1"/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природных ресурсов и охраны окружающей среды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</p:txBody>
      </p:sp>
      <p:pic>
        <p:nvPicPr>
          <p:cNvPr id="1038" name="Picture 14" descr="https://img2.freepng.ru/20180613/yp/kisspng-tidy-man-rubbish-bins-waste-paper-baskets-logo-p-5b20be8537cce5.4523114415288725812286.jpg">
            <a:extLst>
              <a:ext uri="{FF2B5EF4-FFF2-40B4-BE49-F238E27FC236}">
                <a16:creationId xmlns:a16="http://schemas.microsoft.com/office/drawing/2014/main" xmlns="" id="{F2C8B811-4F37-44BC-9D40-719D469CE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5481" l="10000" r="91111">
                        <a14:foregroundMark x1="78778" y1="34231" x2="78778" y2="34231"/>
                        <a14:foregroundMark x1="73556" y1="6154" x2="73556" y2="6154"/>
                        <a14:foregroundMark x1="66222" y1="96" x2="66222" y2="96"/>
                        <a14:foregroundMark x1="91333" y1="51923" x2="91333" y2="51923"/>
                        <a14:foregroundMark x1="87889" y1="91731" x2="87889" y2="91731"/>
                        <a14:foregroundMark x1="86556" y1="95481" x2="86556" y2="95481"/>
                        <a14:foregroundMark x1="18889" y1="42885" x2="18889" y2="42885"/>
                        <a14:foregroundMark x1="42333" y1="48942" x2="42333" y2="48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600" y="755598"/>
            <a:ext cx="719044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6203D77C-3953-44B7-81F8-3BA3A9E871F3}"/>
              </a:ext>
            </a:extLst>
          </p:cNvPr>
          <p:cNvCxnSpPr/>
          <p:nvPr/>
        </p:nvCxnSpPr>
        <p:spPr>
          <a:xfrm flipV="1">
            <a:off x="1295058" y="1684335"/>
            <a:ext cx="2677395" cy="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3AA792A6-7969-4436-AE76-A8BEDC4E119C}"/>
              </a:ext>
            </a:extLst>
          </p:cNvPr>
          <p:cNvCxnSpPr>
            <a:cxnSpLocks/>
          </p:cNvCxnSpPr>
          <p:nvPr/>
        </p:nvCxnSpPr>
        <p:spPr>
          <a:xfrm flipV="1">
            <a:off x="5624731" y="1571633"/>
            <a:ext cx="2183293" cy="14963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51D12D85-CCA1-48A3-B71D-7143FE8C440D}"/>
              </a:ext>
            </a:extLst>
          </p:cNvPr>
          <p:cNvCxnSpPr/>
          <p:nvPr/>
        </p:nvCxnSpPr>
        <p:spPr>
          <a:xfrm flipV="1">
            <a:off x="9293807" y="1554481"/>
            <a:ext cx="2677395" cy="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F6AA2DC6-6872-4AA9-80D5-9055BB6E03CB}"/>
              </a:ext>
            </a:extLst>
          </p:cNvPr>
          <p:cNvCxnSpPr>
            <a:cxnSpLocks/>
          </p:cNvCxnSpPr>
          <p:nvPr/>
        </p:nvCxnSpPr>
        <p:spPr>
          <a:xfrm>
            <a:off x="4165601" y="3346432"/>
            <a:ext cx="0" cy="2127007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xmlns="" id="{990422D4-E316-440E-81B9-A30F75E9DFF7}"/>
              </a:ext>
            </a:extLst>
          </p:cNvPr>
          <p:cNvCxnSpPr>
            <a:cxnSpLocks/>
          </p:cNvCxnSpPr>
          <p:nvPr/>
        </p:nvCxnSpPr>
        <p:spPr>
          <a:xfrm>
            <a:off x="8051230" y="3257229"/>
            <a:ext cx="0" cy="2127007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6733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   </a:t>
            </a: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-12350" y="3647507"/>
            <a:ext cx="39431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</a:p>
          <a:p>
            <a:pPr marL="285750" indent="-285750">
              <a:buFont typeface="Courier New" panose="02070309020205020404" pitchFamily="49" charset="0"/>
              <a:buChar char="o"/>
              <a:defRPr/>
            </a:pP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объема выручки организаций частной формы собственности в общем объеме выручки всех хозяйствующих субъектов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16567"/>
              </p:ext>
            </p:extLst>
          </p:nvPr>
        </p:nvGraphicFramePr>
        <p:xfrm>
          <a:off x="0" y="5737324"/>
          <a:ext cx="4034756" cy="11206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173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73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549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74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99,5%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6" name="TextBox 10"/>
          <p:cNvSpPr txBox="1"/>
          <p:nvPr/>
        </p:nvSpPr>
        <p:spPr>
          <a:xfrm>
            <a:off x="4116274" y="3647507"/>
            <a:ext cx="396783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общей </a:t>
            </a:r>
            <a:r>
              <a:rPr lang="en-US" u="none" dirty="0">
                <a:solidFill>
                  <a:srgbClr val="35555D"/>
                </a:solidFill>
                <a:latin typeface="+mn-lt"/>
              </a:rPr>
              <a:t>S</a:t>
            </a:r>
            <a:r>
              <a:rPr lang="ru-RU" u="none" dirty="0">
                <a:solidFill>
                  <a:srgbClr val="35555D"/>
                </a:solidFill>
                <a:latin typeface="+mn-lt"/>
              </a:rPr>
              <a:t> помещений, входящих в состав общего имущества собственников помещений в МКД, находящихся в управлении у хоз. субъектов частного сектора, в общей </a:t>
            </a:r>
            <a:r>
              <a:rPr lang="en-US" u="none" dirty="0">
                <a:solidFill>
                  <a:srgbClr val="35555D"/>
                </a:solidFill>
                <a:latin typeface="+mn-lt"/>
              </a:rPr>
              <a:t>S</a:t>
            </a:r>
            <a:r>
              <a:rPr lang="ru-RU" u="none" dirty="0">
                <a:solidFill>
                  <a:srgbClr val="35555D"/>
                </a:solidFill>
                <a:latin typeface="+mn-lt"/>
              </a:rPr>
              <a:t> помещений, входящих в состав общего имущества собственников помещений в МКД, находящихся в управлении у всех хозяйствующих субъектов 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832416"/>
              </p:ext>
            </p:extLst>
          </p:nvPr>
        </p:nvGraphicFramePr>
        <p:xfrm>
          <a:off x="4116274" y="5720515"/>
          <a:ext cx="4074142" cy="110485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70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70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65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8286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92,85%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9" name="TextBox 10"/>
          <p:cNvSpPr txBox="1"/>
          <p:nvPr/>
        </p:nvSpPr>
        <p:spPr>
          <a:xfrm>
            <a:off x="8264228" y="3647507"/>
            <a:ext cx="3927766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endParaRPr lang="ru-RU" sz="500" i="1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реализованных на рынке товаров, работ, услуг в натуральном выражении организациями частной формы собственности в общем объеме реализованных на рынке товаров, работ, услуг  всех хозяйствующих субъектов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066138"/>
              </p:ext>
            </p:extLst>
          </p:nvPr>
        </p:nvGraphicFramePr>
        <p:xfrm>
          <a:off x="8264228" y="5733256"/>
          <a:ext cx="3927771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777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00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139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859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19895D4-03AE-4519-8007-D53B80D33201}"/>
              </a:ext>
            </a:extLst>
          </p:cNvPr>
          <p:cNvSpPr txBox="1"/>
          <p:nvPr/>
        </p:nvSpPr>
        <p:spPr>
          <a:xfrm>
            <a:off x="1" y="651387"/>
            <a:ext cx="4034756" cy="298689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dirty="0"/>
              <a:t>             </a:t>
            </a:r>
            <a:r>
              <a:rPr lang="en-US" dirty="0"/>
              <a:t>  </a:t>
            </a:r>
            <a:r>
              <a:rPr lang="ru-RU" dirty="0"/>
              <a:t>                     </a:t>
            </a:r>
            <a:r>
              <a:rPr lang="ru-RU" sz="1800" b="1" dirty="0"/>
              <a:t>Рынок по</a:t>
            </a:r>
            <a:r>
              <a:rPr lang="en-US" sz="1800" b="1" dirty="0"/>
              <a:t>                      </a:t>
            </a:r>
            <a:r>
              <a:rPr lang="ru-RU" sz="1800" b="1" dirty="0"/>
              <a:t>                        </a:t>
            </a:r>
          </a:p>
          <a:p>
            <a:r>
              <a:rPr lang="ru-RU" sz="1800" b="1" dirty="0"/>
              <a:t>                  благоустройству     </a:t>
            </a:r>
          </a:p>
          <a:p>
            <a:r>
              <a:rPr lang="ru-RU" sz="1800" b="1" dirty="0"/>
              <a:t>                  городской среды</a:t>
            </a:r>
          </a:p>
          <a:p>
            <a:endParaRPr lang="ru-RU" dirty="0"/>
          </a:p>
          <a:p>
            <a:endParaRPr lang="ru-RU" sz="500" dirty="0"/>
          </a:p>
          <a:p>
            <a:r>
              <a:rPr lang="ru-RU" sz="1600" dirty="0"/>
              <a:t>Выполнение работ по благоустройству общественных пространств</a:t>
            </a:r>
          </a:p>
          <a:p>
            <a:endParaRPr lang="ru-RU" dirty="0"/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архитектуры и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строительства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2" name="Picture 4" descr="https://us.123rf.com/450wm/yupiramos/yupiramos1810/yupiramos181009981/109954168-landscape-bench-tree-park-nature-vector-illustration.jpg?ver=6">
            <a:extLst>
              <a:ext uri="{FF2B5EF4-FFF2-40B4-BE49-F238E27FC236}">
                <a16:creationId xmlns:a16="http://schemas.microsoft.com/office/drawing/2014/main" xmlns="" id="{F4B4DD66-2D07-408E-893B-9DBCA8405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76444" y1="70000" x2="76444" y2="70000"/>
                        <a14:foregroundMark x1="68889" y1="69111" x2="68889" y2="69111"/>
                        <a14:foregroundMark x1="68667" y1="70000" x2="68667" y2="7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09" y="741403"/>
            <a:ext cx="986116" cy="98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A720408-966C-4708-984C-D71F5819B84A}"/>
              </a:ext>
            </a:extLst>
          </p:cNvPr>
          <p:cNvSpPr txBox="1"/>
          <p:nvPr/>
        </p:nvSpPr>
        <p:spPr>
          <a:xfrm>
            <a:off x="4071548" y="651198"/>
            <a:ext cx="4121260" cy="2987085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dirty="0"/>
              <a:t>                                </a:t>
            </a:r>
            <a:r>
              <a:rPr lang="ru-RU" sz="1800" b="1" dirty="0"/>
              <a:t>Выполнение работ  </a:t>
            </a:r>
          </a:p>
          <a:p>
            <a:r>
              <a:rPr lang="ru-RU" sz="1800" b="1" dirty="0"/>
              <a:t>                по содержанию и   </a:t>
            </a:r>
          </a:p>
          <a:p>
            <a:r>
              <a:rPr lang="ru-RU" sz="1800" b="1" dirty="0"/>
              <a:t>                текущему ремонту в МКД</a:t>
            </a:r>
            <a:r>
              <a:rPr lang="en-US" sz="1800" b="1" dirty="0"/>
              <a:t>                 </a:t>
            </a:r>
            <a:r>
              <a:rPr lang="ru-RU" sz="1800" b="1" dirty="0"/>
              <a:t>                        </a:t>
            </a:r>
          </a:p>
          <a:p>
            <a:r>
              <a:rPr lang="ru-RU" dirty="0"/>
              <a:t>                         </a:t>
            </a:r>
          </a:p>
          <a:p>
            <a:endParaRPr lang="ru-RU" sz="500" dirty="0"/>
          </a:p>
          <a:p>
            <a:r>
              <a:rPr lang="ru-RU" sz="1600" dirty="0"/>
              <a:t>Выполнение работ по содержанию и текущему ремонту общего имущества собственников помещений в многоквартирном доме</a:t>
            </a:r>
          </a:p>
          <a:p>
            <a:endParaRPr lang="ru-RU" sz="5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ЖКХ и государственного жилищного надзора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9A4A335A-DC83-4768-97AB-9F97185D10C2}"/>
              </a:ext>
            </a:extLst>
          </p:cNvPr>
          <p:cNvSpPr txBox="1"/>
          <p:nvPr/>
        </p:nvSpPr>
        <p:spPr>
          <a:xfrm>
            <a:off x="8229600" y="651389"/>
            <a:ext cx="3962399" cy="298689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dirty="0"/>
              <a:t>             </a:t>
            </a:r>
            <a:r>
              <a:rPr lang="en-US" dirty="0"/>
              <a:t>  </a:t>
            </a:r>
            <a:r>
              <a:rPr lang="ru-RU" dirty="0"/>
              <a:t>                       </a:t>
            </a:r>
            <a:r>
              <a:rPr lang="ru-RU" sz="1800" b="1" dirty="0"/>
              <a:t>Рынок поставки          </a:t>
            </a:r>
          </a:p>
          <a:p>
            <a:r>
              <a:rPr lang="ru-RU" sz="1800" b="1" dirty="0"/>
              <a:t>                   сжиженного газа </a:t>
            </a:r>
          </a:p>
          <a:p>
            <a:r>
              <a:rPr lang="ru-RU" sz="1800" b="1" dirty="0"/>
              <a:t>                   в баллонах</a:t>
            </a:r>
          </a:p>
          <a:p>
            <a:r>
              <a:rPr lang="ru-RU" dirty="0"/>
              <a:t>                </a:t>
            </a:r>
            <a:r>
              <a:rPr lang="en-US" dirty="0"/>
              <a:t>                </a:t>
            </a:r>
            <a:r>
              <a:rPr lang="ru-RU" dirty="0"/>
              <a:t>                        </a:t>
            </a:r>
          </a:p>
          <a:p>
            <a:endParaRPr lang="ru-RU" sz="500" dirty="0"/>
          </a:p>
          <a:p>
            <a:r>
              <a:rPr lang="ru-RU" sz="1600" dirty="0"/>
              <a:t>Реализация населению сжиженного газа в баллонах </a:t>
            </a:r>
          </a:p>
          <a:p>
            <a:r>
              <a:rPr lang="ru-RU" dirty="0"/>
              <a:t>              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промышленности и энергетики</a:t>
            </a:r>
          </a:p>
          <a:p>
            <a:endParaRPr lang="ru-RU" dirty="0"/>
          </a:p>
        </p:txBody>
      </p:sp>
      <p:pic>
        <p:nvPicPr>
          <p:cNvPr id="2060" name="Picture 12" descr="https://w7.pngwing.com/pngs/127/976/png-transparent-brenner-gas-burner-computer-icons-natural-gas-cooker-text-gas-stove-black.png">
            <a:extLst>
              <a:ext uri="{FF2B5EF4-FFF2-40B4-BE49-F238E27FC236}">
                <a16:creationId xmlns:a16="http://schemas.microsoft.com/office/drawing/2014/main" xmlns="" id="{2322129C-3C10-4657-A6AC-3EFECA273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6957" y1="27344" x2="36957" y2="27344"/>
                        <a14:foregroundMark x1="36957" y1="27344" x2="36957" y2="27344"/>
                        <a14:foregroundMark x1="64130" y1="21875" x2="64130" y2="21875"/>
                        <a14:foregroundMark x1="64130" y1="21875" x2="64130" y2="21875"/>
                        <a14:foregroundMark x1="67283" y1="69922" x2="67283" y2="699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889" y="730764"/>
            <a:ext cx="1450680" cy="80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5ADE9E44-7019-4CE0-AA4E-90288322CB6A}"/>
              </a:ext>
            </a:extLst>
          </p:cNvPr>
          <p:cNvCxnSpPr>
            <a:cxnSpLocks/>
          </p:cNvCxnSpPr>
          <p:nvPr/>
        </p:nvCxnSpPr>
        <p:spPr>
          <a:xfrm>
            <a:off x="4078770" y="3696383"/>
            <a:ext cx="1196" cy="1809607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55F53A73-5760-4ED5-BC86-50A4AA85F710}"/>
              </a:ext>
            </a:extLst>
          </p:cNvPr>
          <p:cNvCxnSpPr>
            <a:cxnSpLocks/>
          </p:cNvCxnSpPr>
          <p:nvPr/>
        </p:nvCxnSpPr>
        <p:spPr>
          <a:xfrm>
            <a:off x="8233055" y="3638283"/>
            <a:ext cx="0" cy="1842368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" descr="http://xn----7sbazcfssz3bu3a.xn--p1ai/images/B8uym_croper_ru.png">
            <a:extLst>
              <a:ext uri="{FF2B5EF4-FFF2-40B4-BE49-F238E27FC236}">
                <a16:creationId xmlns:a16="http://schemas.microsoft.com/office/drawing/2014/main" xmlns="" id="{E0AA0A90-0450-4EEC-B75F-CB2B7D3EA9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78" b="59846" l="9778" r="96000">
                        <a14:foregroundMark x1="56000" y1="55212" x2="56000" y2="55212"/>
                        <a14:foregroundMark x1="51556" y1="55985" x2="51556" y2="55985"/>
                        <a14:foregroundMark x1="36889" y1="54440" x2="36889" y2="54440"/>
                        <a14:foregroundMark x1="43556" y1="55985" x2="43556" y2="55985"/>
                        <a14:foregroundMark x1="39556" y1="59846" x2="39556" y2="59846"/>
                        <a14:foregroundMark x1="81333" y1="23166" x2="81333" y2="23166"/>
                        <a14:foregroundMark x1="85333" y1="18919" x2="85333" y2="18919"/>
                        <a14:foregroundMark x1="96000" y1="35135" x2="96000" y2="35135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466"/>
          <a:stretch/>
        </p:blipFill>
        <p:spPr bwMode="auto">
          <a:xfrm>
            <a:off x="4116274" y="720872"/>
            <a:ext cx="876189" cy="83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8082AED6-3907-4EA9-9BCC-B5FD69E6EC76}"/>
              </a:ext>
            </a:extLst>
          </p:cNvPr>
          <p:cNvCxnSpPr/>
          <p:nvPr/>
        </p:nvCxnSpPr>
        <p:spPr>
          <a:xfrm>
            <a:off x="1228342" y="1735239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xmlns="" id="{AF4FF749-5FBF-41E0-B181-3BA402F66534}"/>
              </a:ext>
            </a:extLst>
          </p:cNvPr>
          <p:cNvCxnSpPr>
            <a:cxnSpLocks/>
          </p:cNvCxnSpPr>
          <p:nvPr/>
        </p:nvCxnSpPr>
        <p:spPr>
          <a:xfrm>
            <a:off x="5151877" y="1762948"/>
            <a:ext cx="2937012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E30AAD6C-AC1F-49B2-85C5-5FC834A81B5D}"/>
              </a:ext>
            </a:extLst>
          </p:cNvPr>
          <p:cNvCxnSpPr/>
          <p:nvPr/>
        </p:nvCxnSpPr>
        <p:spPr>
          <a:xfrm>
            <a:off x="9453295" y="1762948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872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105673" y="3461461"/>
            <a:ext cx="392173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реализованных на рынке товаров, работ, услуг в натуральном выражении (кВт ч) организациями частной формы собственности в общем объеме реализованных на рынке товаров, работ, услуг  всех хозяйствующих субъектов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674344"/>
              </p:ext>
            </p:extLst>
          </p:nvPr>
        </p:nvGraphicFramePr>
        <p:xfrm>
          <a:off x="0" y="5760720"/>
          <a:ext cx="4027404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137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3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883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529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6" name="TextBox 10"/>
          <p:cNvSpPr txBox="1"/>
          <p:nvPr/>
        </p:nvSpPr>
        <p:spPr>
          <a:xfrm>
            <a:off x="4099347" y="3949268"/>
            <a:ext cx="384009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реализованных на рынке товаров, работ, услуг в натуральном выражении (кВт ч) организациями частной формы собственности в общем объеме реализованных на рынке товаров, работ, услуг  всех хозяйствующих субъектов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459702"/>
              </p:ext>
            </p:extLst>
          </p:nvPr>
        </p:nvGraphicFramePr>
        <p:xfrm>
          <a:off x="4109034" y="5753176"/>
          <a:ext cx="3902352" cy="109895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51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11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31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9" name="TextBox 10"/>
          <p:cNvSpPr txBox="1"/>
          <p:nvPr/>
        </p:nvSpPr>
        <p:spPr>
          <a:xfrm>
            <a:off x="8186303" y="3949268"/>
            <a:ext cx="3924297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количества перевезенных пассажиров автомобильным транспортом по муниципальным маршрутам регулярных перевозок организациями частной формы собственности в общем количестве перевезенных пассажиров всеми хозяйствующими субъектами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167300"/>
              </p:ext>
            </p:extLst>
          </p:nvPr>
        </p:nvGraphicFramePr>
        <p:xfrm>
          <a:off x="8104910" y="5760720"/>
          <a:ext cx="4087084" cy="111325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4354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35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47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269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81,5%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CDFBBB7-EF81-4BED-90BD-E44D6A7CEEFD}"/>
              </a:ext>
            </a:extLst>
          </p:cNvPr>
          <p:cNvSpPr txBox="1"/>
          <p:nvPr/>
        </p:nvSpPr>
        <p:spPr>
          <a:xfrm>
            <a:off x="2" y="663478"/>
            <a:ext cx="4027404" cy="298154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dirty="0"/>
              <a:t>             </a:t>
            </a:r>
            <a:r>
              <a:rPr lang="en-US" dirty="0"/>
              <a:t>  </a:t>
            </a:r>
            <a:r>
              <a:rPr lang="ru-RU" dirty="0"/>
              <a:t>                      </a:t>
            </a:r>
            <a:r>
              <a:rPr lang="ru-RU" sz="1800" dirty="0"/>
              <a:t>Розничный рынок        </a:t>
            </a:r>
          </a:p>
          <a:p>
            <a:r>
              <a:rPr lang="ru-RU" sz="1800" dirty="0"/>
              <a:t>                   купли-продажи</a:t>
            </a:r>
            <a:r>
              <a:rPr lang="en-US" sz="1800" dirty="0"/>
              <a:t>                      </a:t>
            </a:r>
            <a:r>
              <a:rPr lang="ru-RU" sz="1800" dirty="0"/>
              <a:t>                        </a:t>
            </a:r>
          </a:p>
          <a:p>
            <a:r>
              <a:rPr lang="ru-RU" sz="1800" dirty="0"/>
              <a:t>                   электроэнергии</a:t>
            </a:r>
          </a:p>
          <a:p>
            <a:endParaRPr lang="ru-RU" dirty="0"/>
          </a:p>
          <a:p>
            <a:endParaRPr lang="ru-RU" dirty="0"/>
          </a:p>
          <a:p>
            <a:r>
              <a:rPr lang="ru-RU" sz="1600" dirty="0"/>
              <a:t>   Рынок энергии (мощности) на    </a:t>
            </a:r>
          </a:p>
          <a:p>
            <a:r>
              <a:rPr lang="ru-RU" sz="1600" dirty="0"/>
              <a:t>   розничном рынке электрической    </a:t>
            </a:r>
          </a:p>
          <a:p>
            <a:r>
              <a:rPr lang="ru-RU" sz="1600" dirty="0"/>
              <a:t>   энергии</a:t>
            </a:r>
          </a:p>
          <a:p>
            <a:endParaRPr lang="ru-RU" dirty="0"/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промышленности и энергетики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AutoShape 12" descr="https://e7.pngegg.com/pngimages/236/285/png-clipart-electricity-meter-energy-computer-icons-net-metering-save-electricity-service-black.png">
            <a:extLst>
              <a:ext uri="{FF2B5EF4-FFF2-40B4-BE49-F238E27FC236}">
                <a16:creationId xmlns:a16="http://schemas.microsoft.com/office/drawing/2014/main" xmlns="" id="{A10F7B65-0A41-41F7-9017-6706E32C58A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6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6" name="Picture 14" descr="https://e7.pngegg.com/pngimages/236/285/png-clipart-electricity-meter-energy-computer-icons-net-metering-save-electricity-service-black.png">
            <a:extLst>
              <a:ext uri="{FF2B5EF4-FFF2-40B4-BE49-F238E27FC236}">
                <a16:creationId xmlns:a16="http://schemas.microsoft.com/office/drawing/2014/main" xmlns="" id="{6D7EECA8-1886-4DAC-8068-1109FD070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667" b="99778" l="10000" r="90000">
                        <a14:foregroundMark x1="29778" y1="45222" x2="30111" y2="44222"/>
                        <a14:foregroundMark x1="62111" y1="36667" x2="62111" y2="36667"/>
                        <a14:foregroundMark x1="38333" y1="36000" x2="38333" y2="36000"/>
                        <a14:foregroundMark x1="39889" y1="94222" x2="39889" y2="94222"/>
                        <a14:foregroundMark x1="32778" y1="6667" x2="32778" y2="6667"/>
                        <a14:foregroundMark x1="36333" y1="99778" x2="36333" y2="99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3" y="667876"/>
            <a:ext cx="1074364" cy="107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22C1BB1-9071-46F5-9F00-0BDF597B9839}"/>
              </a:ext>
            </a:extLst>
          </p:cNvPr>
          <p:cNvSpPr txBox="1"/>
          <p:nvPr/>
        </p:nvSpPr>
        <p:spPr>
          <a:xfrm>
            <a:off x="4087089" y="663476"/>
            <a:ext cx="3924297" cy="298154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dirty="0"/>
              <a:t>             </a:t>
            </a:r>
            <a:r>
              <a:rPr lang="en-US" dirty="0"/>
              <a:t>  </a:t>
            </a:r>
            <a:r>
              <a:rPr lang="ru-RU" dirty="0"/>
              <a:t>                                </a:t>
            </a:r>
            <a:r>
              <a:rPr lang="ru-RU" sz="1800" dirty="0"/>
              <a:t>Производство   </a:t>
            </a:r>
          </a:p>
          <a:p>
            <a:r>
              <a:rPr lang="ru-RU" sz="1800" dirty="0"/>
              <a:t>                        электрической  </a:t>
            </a:r>
          </a:p>
          <a:p>
            <a:r>
              <a:rPr lang="ru-RU" sz="1800" dirty="0"/>
              <a:t>                        энергии</a:t>
            </a:r>
          </a:p>
          <a:p>
            <a:endParaRPr lang="ru-RU" dirty="0"/>
          </a:p>
          <a:p>
            <a:r>
              <a:rPr lang="ru-RU" sz="1600" dirty="0"/>
              <a:t>Рынок производства электрической энергии на розничном рынке электрической энергии, включая производство в режиме когенерации</a:t>
            </a:r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промышленности и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энергетики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82" name="Picture 10" descr="https://www.seekpng.com/png/full/45-454957_power-generation-electric-grid-icon.png">
            <a:extLst>
              <a:ext uri="{FF2B5EF4-FFF2-40B4-BE49-F238E27FC236}">
                <a16:creationId xmlns:a16="http://schemas.microsoft.com/office/drawing/2014/main" xmlns="" id="{A5F9A353-D2B9-4411-A6BB-8B8D7C051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00801" y="762230"/>
            <a:ext cx="664724" cy="93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0035B9F2-AEDB-41F8-BA40-C15D0CDF79F1}"/>
              </a:ext>
            </a:extLst>
          </p:cNvPr>
          <p:cNvSpPr txBox="1"/>
          <p:nvPr/>
        </p:nvSpPr>
        <p:spPr>
          <a:xfrm>
            <a:off x="8104911" y="651388"/>
            <a:ext cx="4087083" cy="299363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</a:t>
            </a:r>
          </a:p>
          <a:p>
            <a:r>
              <a:rPr lang="ru-RU" sz="1800" dirty="0"/>
              <a:t>             </a:t>
            </a:r>
            <a:r>
              <a:rPr lang="en-US" sz="1800" dirty="0"/>
              <a:t>  </a:t>
            </a:r>
            <a:r>
              <a:rPr lang="ru-RU" sz="1800" dirty="0"/>
              <a:t>      Перевозка пассажиров                          </a:t>
            </a:r>
          </a:p>
          <a:p>
            <a:r>
              <a:rPr lang="ru-RU" sz="1800" dirty="0"/>
              <a:t>                     по муниципальным </a:t>
            </a:r>
          </a:p>
          <a:p>
            <a:r>
              <a:rPr lang="ru-RU" sz="1800" dirty="0"/>
              <a:t>                     маршрутам</a:t>
            </a:r>
          </a:p>
          <a:p>
            <a:endParaRPr lang="ru-RU" dirty="0"/>
          </a:p>
          <a:p>
            <a:r>
              <a:rPr lang="ru-RU" sz="1600" dirty="0"/>
              <a:t>Оказание услуг по перевозке пассажиров автомобильным транспортом по муниципальным маршрутам регулярных перевозок</a:t>
            </a: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транспорта, дорожной деятельности и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связи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088" name="Picture 16" descr="https://www.nicepng.com/png/detail/51-517583_this-free-icons-png-design-of-bus-icon.png">
            <a:extLst>
              <a:ext uri="{FF2B5EF4-FFF2-40B4-BE49-F238E27FC236}">
                <a16:creationId xmlns:a16="http://schemas.microsoft.com/office/drawing/2014/main" xmlns="" id="{9BFEF239-0EDE-4F86-9B5D-214CE515C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1585">
                        <a14:foregroundMark x1="32805" y1="72674" x2="32805" y2="72674"/>
                        <a14:foregroundMark x1="22073" y1="63372" x2="22073" y2="63372"/>
                        <a14:foregroundMark x1="26585" y1="43605" x2="26585" y2="43605"/>
                        <a14:foregroundMark x1="37317" y1="44767" x2="37317" y2="44767"/>
                        <a14:foregroundMark x1="53049" y1="42442" x2="53049" y2="42442"/>
                        <a14:foregroundMark x1="65122" y1="42791" x2="65122" y2="42791"/>
                        <a14:foregroundMark x1="73902" y1="62209" x2="73902" y2="62209"/>
                        <a14:foregroundMark x1="90854" y1="62791" x2="90854" y2="62791"/>
                        <a14:foregroundMark x1="91585" y1="62209" x2="91585" y2="62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1386" y="543342"/>
            <a:ext cx="1261855" cy="132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xmlns="" id="{9D7E841B-CAB0-4BDB-81AA-1383D5E82AF9}"/>
              </a:ext>
            </a:extLst>
          </p:cNvPr>
          <p:cNvCxnSpPr>
            <a:cxnSpLocks/>
          </p:cNvCxnSpPr>
          <p:nvPr/>
        </p:nvCxnSpPr>
        <p:spPr>
          <a:xfrm>
            <a:off x="4027404" y="3971721"/>
            <a:ext cx="0" cy="1631216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007861E2-204F-4D57-B3CB-AEA44EC16F59}"/>
              </a:ext>
            </a:extLst>
          </p:cNvPr>
          <p:cNvCxnSpPr>
            <a:cxnSpLocks/>
          </p:cNvCxnSpPr>
          <p:nvPr/>
        </p:nvCxnSpPr>
        <p:spPr>
          <a:xfrm>
            <a:off x="8012628" y="3953903"/>
            <a:ext cx="0" cy="1631216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xmlns="" id="{01504D0F-C954-47B5-830C-87401D8CA33A}"/>
              </a:ext>
            </a:extLst>
          </p:cNvPr>
          <p:cNvCxnSpPr/>
          <p:nvPr/>
        </p:nvCxnSpPr>
        <p:spPr>
          <a:xfrm>
            <a:off x="1007321" y="1737839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8E650053-2993-4E71-AD43-1D6C251BBC96}"/>
              </a:ext>
            </a:extLst>
          </p:cNvPr>
          <p:cNvCxnSpPr>
            <a:cxnSpLocks/>
          </p:cNvCxnSpPr>
          <p:nvPr/>
        </p:nvCxnSpPr>
        <p:spPr>
          <a:xfrm>
            <a:off x="5527963" y="1737839"/>
            <a:ext cx="23278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880DD8C7-0A5E-4D02-856C-8F80C8B996FA}"/>
              </a:ext>
            </a:extLst>
          </p:cNvPr>
          <p:cNvCxnSpPr/>
          <p:nvPr/>
        </p:nvCxnSpPr>
        <p:spPr>
          <a:xfrm>
            <a:off x="9452100" y="1737839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831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171066" y="3471611"/>
            <a:ext cx="387099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количества перевезенных пассажиров автотранспортом по межмуниципальным маршрутам регулярных перевозок организациями частной формы собственности в общем количестве перевезенных пассажиров по межмуниципальным маршрутам всеми хозяйствующими субъектами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675222"/>
              </p:ext>
            </p:extLst>
          </p:nvPr>
        </p:nvGraphicFramePr>
        <p:xfrm>
          <a:off x="0" y="5760720"/>
          <a:ext cx="4053694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268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268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1575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787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95,2%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-3063812" y="5585801"/>
            <a:ext cx="279413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600" dirty="0">
              <a:solidFill>
                <a:srgbClr val="35555D"/>
              </a:solidFill>
            </a:endParaRPr>
          </a:p>
        </p:txBody>
      </p:sp>
      <p:sp>
        <p:nvSpPr>
          <p:cNvPr id="26" name="TextBox 10"/>
          <p:cNvSpPr txBox="1"/>
          <p:nvPr/>
        </p:nvSpPr>
        <p:spPr>
          <a:xfrm>
            <a:off x="4213129" y="3499543"/>
            <a:ext cx="3870995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организаций частной формы собственности в общем количестве хозяйствующих субъектов, осуществляющих деятельность на данном рынке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6312436"/>
              </p:ext>
            </p:extLst>
          </p:nvPr>
        </p:nvGraphicFramePr>
        <p:xfrm>
          <a:off x="4097215" y="5760720"/>
          <a:ext cx="4076642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83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83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1575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787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420071"/>
              </p:ext>
            </p:extLst>
          </p:nvPr>
        </p:nvGraphicFramePr>
        <p:xfrm>
          <a:off x="8219209" y="5760719"/>
          <a:ext cx="3972792" cy="10973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863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863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15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70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8" name="TextBox 10"/>
          <p:cNvSpPr txBox="1"/>
          <p:nvPr/>
        </p:nvSpPr>
        <p:spPr>
          <a:xfrm>
            <a:off x="8255189" y="3501561"/>
            <a:ext cx="3834690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организаций частной формы собственности в общем количестве хозяйствующих субъектов, осуществляющих деятельность на данном рынке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490E272-C902-4360-97BF-022EE381E94B}"/>
              </a:ext>
            </a:extLst>
          </p:cNvPr>
          <p:cNvSpPr txBox="1"/>
          <p:nvPr/>
        </p:nvSpPr>
        <p:spPr>
          <a:xfrm>
            <a:off x="1" y="663437"/>
            <a:ext cx="4042064" cy="2808175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   </a:t>
            </a:r>
            <a:r>
              <a:rPr lang="ru-RU" sz="1800" b="1" dirty="0"/>
              <a:t>Перевозка пассажиров             </a:t>
            </a:r>
          </a:p>
          <a:p>
            <a:r>
              <a:rPr lang="ru-RU" sz="1800" b="1" dirty="0"/>
              <a:t>                  по межмуниципальным  </a:t>
            </a:r>
          </a:p>
          <a:p>
            <a:r>
              <a:rPr lang="ru-RU" sz="1800" b="1" dirty="0"/>
              <a:t>                  маршрутам</a:t>
            </a:r>
          </a:p>
          <a:p>
            <a:endParaRPr lang="ru-RU" dirty="0"/>
          </a:p>
          <a:p>
            <a:r>
              <a:rPr lang="ru-RU" sz="1600" dirty="0"/>
              <a:t>   Оказание услуг по перевозке      </a:t>
            </a:r>
          </a:p>
          <a:p>
            <a:r>
              <a:rPr lang="ru-RU" sz="1600" dirty="0"/>
              <a:t>   пассажиров автотранспортом по   </a:t>
            </a:r>
          </a:p>
          <a:p>
            <a:r>
              <a:rPr lang="ru-RU" sz="1600" dirty="0"/>
              <a:t>   межмуниципальным маршрутам   </a:t>
            </a:r>
          </a:p>
          <a:p>
            <a:r>
              <a:rPr lang="ru-RU" sz="1600" dirty="0"/>
              <a:t>   регулярных перевозок</a:t>
            </a:r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транспорта, дорожной деятельности и связи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F5F6B0D-6315-4709-B4FD-01B601DA36C5}"/>
              </a:ext>
            </a:extLst>
          </p:cNvPr>
          <p:cNvSpPr/>
          <p:nvPr/>
        </p:nvSpPr>
        <p:spPr>
          <a:xfrm>
            <a:off x="-1862138" y="4443324"/>
            <a:ext cx="4572001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dirty="0">
              <a:solidFill>
                <a:srgbClr val="35555D"/>
              </a:solidFill>
            </a:endParaRPr>
          </a:p>
        </p:txBody>
      </p:sp>
      <p:pic>
        <p:nvPicPr>
          <p:cNvPr id="4098" name="Picture 2" descr="http://cdn.onlinewebfonts.com/svg/img_557264.png">
            <a:extLst>
              <a:ext uri="{FF2B5EF4-FFF2-40B4-BE49-F238E27FC236}">
                <a16:creationId xmlns:a16="http://schemas.microsoft.com/office/drawing/2014/main" xmlns="" id="{F7698005-5C20-4060-8F6E-454B8E037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1065" y="728610"/>
            <a:ext cx="321574" cy="3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cdn.onlinewebfonts.com/svg/img_537912.png">
            <a:extLst>
              <a:ext uri="{FF2B5EF4-FFF2-40B4-BE49-F238E27FC236}">
                <a16:creationId xmlns:a16="http://schemas.microsoft.com/office/drawing/2014/main" xmlns="" id="{38A70864-59EB-4065-A094-D5E8A66D0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99" y="1041471"/>
            <a:ext cx="672789" cy="36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xmlns="" id="{861EAA53-832F-48FC-A89D-8A85833CF5B8}"/>
              </a:ext>
            </a:extLst>
          </p:cNvPr>
          <p:cNvCxnSpPr>
            <a:cxnSpLocks/>
          </p:cNvCxnSpPr>
          <p:nvPr/>
        </p:nvCxnSpPr>
        <p:spPr>
          <a:xfrm>
            <a:off x="8215424" y="3489846"/>
            <a:ext cx="0" cy="2025632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B46B6AFE-9011-4880-8BC1-38A8E8DEB6E0}"/>
              </a:ext>
            </a:extLst>
          </p:cNvPr>
          <p:cNvSpPr txBox="1"/>
          <p:nvPr/>
        </p:nvSpPr>
        <p:spPr>
          <a:xfrm>
            <a:off x="4097216" y="659334"/>
            <a:ext cx="4076644" cy="2812277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     </a:t>
            </a:r>
            <a:r>
              <a:rPr lang="ru-RU" sz="1800" b="1" dirty="0"/>
              <a:t>Перевозка пассажиров   </a:t>
            </a:r>
          </a:p>
          <a:p>
            <a:r>
              <a:rPr lang="ru-RU" sz="1800" b="1" dirty="0"/>
              <a:t>                   легковым такси</a:t>
            </a:r>
          </a:p>
          <a:p>
            <a:endParaRPr lang="ru-RU" dirty="0"/>
          </a:p>
          <a:p>
            <a:endParaRPr lang="ru-RU" sz="1600" dirty="0"/>
          </a:p>
          <a:p>
            <a:r>
              <a:rPr lang="ru-RU" sz="1600" dirty="0"/>
              <a:t>   Оказание услуг по перевозке  </a:t>
            </a:r>
          </a:p>
          <a:p>
            <a:r>
              <a:rPr lang="ru-RU" sz="1600" dirty="0"/>
              <a:t>   пассажиров и багажа легковым такси  </a:t>
            </a:r>
          </a:p>
          <a:p>
            <a:r>
              <a:rPr lang="ru-RU" sz="1600" dirty="0"/>
              <a:t>   на территории Томской области</a:t>
            </a:r>
          </a:p>
          <a:p>
            <a:endParaRPr lang="ru-RU" dirty="0"/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транспорта, дорожной деятельности и связи</a:t>
            </a:r>
          </a:p>
          <a:p>
            <a:endParaRPr lang="ru-RU" sz="500" b="1" dirty="0" smtClean="0">
              <a:solidFill>
                <a:srgbClr val="C00000"/>
              </a:solidFill>
            </a:endParaRPr>
          </a:p>
          <a:p>
            <a:r>
              <a:rPr lang="ru-RU" sz="1400" b="1" dirty="0" smtClean="0">
                <a:solidFill>
                  <a:srgbClr val="C00000"/>
                </a:solidFill>
              </a:rPr>
              <a:t>Органы </a:t>
            </a:r>
            <a:r>
              <a:rPr lang="ru-RU" sz="1400" b="1" dirty="0">
                <a:solidFill>
                  <a:srgbClr val="C00000"/>
                </a:solidFill>
              </a:rPr>
              <a:t>местного самоуправления МО ТО</a:t>
            </a:r>
          </a:p>
          <a:p>
            <a:endParaRPr lang="ru-RU" dirty="0"/>
          </a:p>
        </p:txBody>
      </p:sp>
      <p:pic>
        <p:nvPicPr>
          <p:cNvPr id="1026" name="Picture 2" descr="Иконка «Стоянка такси» — скачай бесплатно PNG и векторе">
            <a:extLst>
              <a:ext uri="{FF2B5EF4-FFF2-40B4-BE49-F238E27FC236}">
                <a16:creationId xmlns:a16="http://schemas.microsoft.com/office/drawing/2014/main" xmlns="" id="{4B19F15D-FD73-4834-B2D8-6ABFF3AA8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78" b="89778" l="4000" r="97778">
                        <a14:foregroundMark x1="59111" y1="48444" x2="59111" y2="48444"/>
                        <a14:foregroundMark x1="76889" y1="54667" x2="76889" y2="54667"/>
                        <a14:foregroundMark x1="97778" y1="44889" x2="97778" y2="44889"/>
                        <a14:foregroundMark x1="42667" y1="70667" x2="42667" y2="70667"/>
                        <a14:foregroundMark x1="36444" y1="43556" x2="36444" y2="43556"/>
                        <a14:foregroundMark x1="23556" y1="42222" x2="23556" y2="42222"/>
                        <a14:foregroundMark x1="13778" y1="35111" x2="13778" y2="35111"/>
                        <a14:foregroundMark x1="30222" y1="34222" x2="30222" y2="34222"/>
                        <a14:foregroundMark x1="45778" y1="33778" x2="45778" y2="33778"/>
                        <a14:foregroundMark x1="4889" y1="50667" x2="4889" y2="50667"/>
                        <a14:foregroundMark x1="4000" y1="38667" x2="4000" y2="3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808" y="686270"/>
            <a:ext cx="863686" cy="86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F1CC2C8B-6DA4-4952-BBED-19C2F9E909E6}"/>
              </a:ext>
            </a:extLst>
          </p:cNvPr>
          <p:cNvSpPr txBox="1"/>
          <p:nvPr/>
        </p:nvSpPr>
        <p:spPr>
          <a:xfrm>
            <a:off x="8229600" y="648564"/>
            <a:ext cx="3953667" cy="2820222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        </a:t>
            </a:r>
            <a:r>
              <a:rPr lang="ru-RU" sz="1800" b="1" dirty="0"/>
              <a:t>Ремонт </a:t>
            </a:r>
          </a:p>
          <a:p>
            <a:r>
              <a:rPr lang="ru-RU" sz="1800" b="1" dirty="0"/>
              <a:t>                    автотранспортных   </a:t>
            </a:r>
          </a:p>
          <a:p>
            <a:r>
              <a:rPr lang="ru-RU" sz="1800" b="1" dirty="0"/>
              <a:t>                    средств</a:t>
            </a:r>
          </a:p>
          <a:p>
            <a:endParaRPr lang="ru-RU" dirty="0"/>
          </a:p>
          <a:p>
            <a:r>
              <a:rPr lang="ru-RU" sz="1600" dirty="0"/>
              <a:t>  Оказание услуг по ремонту  </a:t>
            </a:r>
          </a:p>
          <a:p>
            <a:r>
              <a:rPr lang="ru-RU" sz="1600" dirty="0"/>
              <a:t>  автотранспортных средств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потребительского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рынка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1030" name="Picture 6" descr="Иконка «Автосервис» — скачай бесплатно PNG и векторе">
            <a:extLst>
              <a:ext uri="{FF2B5EF4-FFF2-40B4-BE49-F238E27FC236}">
                <a16:creationId xmlns:a16="http://schemas.microsoft.com/office/drawing/2014/main" xmlns="" id="{F42FD391-68C6-474B-B160-45EE2560D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038" y="728610"/>
            <a:ext cx="986406" cy="986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6DB8F94A-2E99-44A1-9229-A7B09C62D20D}"/>
              </a:ext>
            </a:extLst>
          </p:cNvPr>
          <p:cNvCxnSpPr>
            <a:cxnSpLocks/>
          </p:cNvCxnSpPr>
          <p:nvPr/>
        </p:nvCxnSpPr>
        <p:spPr>
          <a:xfrm>
            <a:off x="4053694" y="3499543"/>
            <a:ext cx="0" cy="2025632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F0905CAA-F5A0-4F14-B927-1153A6F5AA8F}"/>
              </a:ext>
            </a:extLst>
          </p:cNvPr>
          <p:cNvCxnSpPr/>
          <p:nvPr/>
        </p:nvCxnSpPr>
        <p:spPr>
          <a:xfrm>
            <a:off x="1199569" y="1549956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4A7F254E-2B74-484C-A9B7-95C757046869}"/>
              </a:ext>
            </a:extLst>
          </p:cNvPr>
          <p:cNvCxnSpPr/>
          <p:nvPr/>
        </p:nvCxnSpPr>
        <p:spPr>
          <a:xfrm>
            <a:off x="5415063" y="1514025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xmlns="" id="{45718B1D-3A0C-4873-8127-59D71AE5B59E}"/>
              </a:ext>
            </a:extLst>
          </p:cNvPr>
          <p:cNvCxnSpPr/>
          <p:nvPr/>
        </p:nvCxnSpPr>
        <p:spPr>
          <a:xfrm>
            <a:off x="9497596" y="1549956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142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1" y="3392952"/>
            <a:ext cx="403358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реализованных товаров, работ, услуг в натуральном выражении (Гбайт) хозяйствующими субъектами частного сектора в общем объеме реализованных на рынке товаров, работ, услуг всех хозяйствующих субъектов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935139"/>
              </p:ext>
            </p:extLst>
          </p:nvPr>
        </p:nvGraphicFramePr>
        <p:xfrm>
          <a:off x="0" y="5738140"/>
          <a:ext cx="4041677" cy="11209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244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171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552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5981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6" name="TextBox 10"/>
          <p:cNvSpPr txBox="1"/>
          <p:nvPr/>
        </p:nvSpPr>
        <p:spPr>
          <a:xfrm>
            <a:off x="4086575" y="3647358"/>
            <a:ext cx="4057854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реализованных на рынке товаров, работ, услуг в натуральном выражении организациями частной формы собственности в общем объеме реализованных на рынке товаров, работ, услуг в натуральном выражении всеми хозяйствующими субъектами</a:t>
            </a: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33626"/>
              </p:ext>
            </p:extLst>
          </p:nvPr>
        </p:nvGraphicFramePr>
        <p:xfrm>
          <a:off x="4102752" y="5769313"/>
          <a:ext cx="4041678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208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208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94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5558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987939"/>
              </p:ext>
            </p:extLst>
          </p:nvPr>
        </p:nvGraphicFramePr>
        <p:xfrm>
          <a:off x="8225387" y="5769313"/>
          <a:ext cx="3946272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731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731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597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9882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8" name="TextBox 10"/>
          <p:cNvSpPr txBox="1"/>
          <p:nvPr/>
        </p:nvSpPr>
        <p:spPr>
          <a:xfrm>
            <a:off x="8205054" y="3647358"/>
            <a:ext cx="39666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выручки организаций частной формы собственности в общем объеме выручки всех хозяйствующих субъектов данного рынка</a:t>
            </a:r>
          </a:p>
        </p:txBody>
      </p: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xmlns="" id="{0370E946-6845-4052-9783-C7116CE57566}"/>
              </a:ext>
            </a:extLst>
          </p:cNvPr>
          <p:cNvCxnSpPr>
            <a:cxnSpLocks/>
          </p:cNvCxnSpPr>
          <p:nvPr/>
        </p:nvCxnSpPr>
        <p:spPr>
          <a:xfrm>
            <a:off x="8207407" y="3438430"/>
            <a:ext cx="0" cy="1944216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5502158-907D-440B-8DE0-10872186A66F}"/>
              </a:ext>
            </a:extLst>
          </p:cNvPr>
          <p:cNvSpPr txBox="1"/>
          <p:nvPr/>
        </p:nvSpPr>
        <p:spPr>
          <a:xfrm>
            <a:off x="0" y="651388"/>
            <a:ext cx="4041677" cy="2917435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</a:t>
            </a:r>
          </a:p>
          <a:p>
            <a:r>
              <a:rPr lang="ru-RU" sz="1800" b="1" dirty="0"/>
              <a:t>                   Рынок услуг связи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sz="1600" dirty="0"/>
          </a:p>
          <a:p>
            <a:r>
              <a:rPr lang="ru-RU" sz="1600" dirty="0"/>
              <a:t>Оказание услуг связи, в том числе услуг по предоставлению широкополосного доступа к сети «Интернет»</a:t>
            </a:r>
          </a:p>
          <a:p>
            <a:endParaRPr lang="ru-RU" dirty="0"/>
          </a:p>
          <a:p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транспорта, дорожной деятельности и связи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</p:txBody>
      </p:sp>
      <p:pic>
        <p:nvPicPr>
          <p:cNvPr id="19" name="Picture 6" descr="https://image.flaticon.com/icons/png/512/100/100736.png">
            <a:extLst>
              <a:ext uri="{FF2B5EF4-FFF2-40B4-BE49-F238E27FC236}">
                <a16:creationId xmlns:a16="http://schemas.microsoft.com/office/drawing/2014/main" xmlns="" id="{E4D97EE1-3D8D-4240-A524-9CEEC4C18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41" y="734068"/>
            <a:ext cx="870957" cy="65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9F9ED9B-79B0-4853-B31B-B7A96E44DD75}"/>
              </a:ext>
            </a:extLst>
          </p:cNvPr>
          <p:cNvSpPr txBox="1"/>
          <p:nvPr/>
        </p:nvSpPr>
        <p:spPr>
          <a:xfrm>
            <a:off x="4108649" y="660815"/>
            <a:ext cx="4041676" cy="290800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</a:t>
            </a:r>
          </a:p>
          <a:p>
            <a:r>
              <a:rPr lang="ru-RU" dirty="0"/>
              <a:t>                                   </a:t>
            </a:r>
            <a:r>
              <a:rPr lang="ru-RU" sz="1800" b="1" dirty="0"/>
              <a:t>Рынок жилищного  </a:t>
            </a:r>
          </a:p>
          <a:p>
            <a:r>
              <a:rPr lang="ru-RU" sz="1800" b="1" dirty="0"/>
              <a:t>                  строительства</a:t>
            </a:r>
          </a:p>
          <a:p>
            <a:endParaRPr lang="ru-RU" dirty="0"/>
          </a:p>
          <a:p>
            <a:endParaRPr lang="ru-RU" dirty="0"/>
          </a:p>
          <a:p>
            <a:endParaRPr lang="ru-RU" sz="1600" dirty="0"/>
          </a:p>
          <a:p>
            <a:r>
              <a:rPr lang="ru-RU" sz="1600" dirty="0"/>
              <a:t>Жилищное строительство, в том числе индивидуальные застройщики и многоквартирное жилое строительство</a:t>
            </a:r>
          </a:p>
          <a:p>
            <a:endParaRPr lang="ru-RU" dirty="0" smtClean="0"/>
          </a:p>
          <a:p>
            <a:endParaRPr lang="ru-RU" sz="500" dirty="0"/>
          </a:p>
          <a:p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архитектуры и строительства</a:t>
            </a:r>
          </a:p>
          <a:p>
            <a:endParaRPr lang="ru-RU" sz="500" b="1" dirty="0" smtClean="0">
              <a:solidFill>
                <a:srgbClr val="C00000"/>
              </a:solidFill>
            </a:endParaRPr>
          </a:p>
          <a:p>
            <a:endParaRPr lang="ru-RU" sz="500" b="1" dirty="0" smtClean="0">
              <a:solidFill>
                <a:srgbClr val="C00000"/>
              </a:solidFill>
            </a:endParaRPr>
          </a:p>
          <a:p>
            <a:r>
              <a:rPr lang="ru-RU" sz="1400" b="1" dirty="0" smtClean="0">
                <a:solidFill>
                  <a:srgbClr val="C00000"/>
                </a:solidFill>
              </a:rPr>
              <a:t>Органы </a:t>
            </a:r>
            <a:r>
              <a:rPr lang="ru-RU" sz="1400" b="1" dirty="0">
                <a:solidFill>
                  <a:srgbClr val="C00000"/>
                </a:solidFill>
              </a:rPr>
              <a:t>местного самоуправления МО ТО</a:t>
            </a:r>
          </a:p>
          <a:p>
            <a:endParaRPr lang="ru-RU" dirty="0"/>
          </a:p>
        </p:txBody>
      </p:sp>
      <p:pic>
        <p:nvPicPr>
          <p:cNvPr id="2052" name="Picture 4" descr="Дом Компьютерные Иконки Строительство дома, быта, угол, здание png | PNGEgg">
            <a:extLst>
              <a:ext uri="{FF2B5EF4-FFF2-40B4-BE49-F238E27FC236}">
                <a16:creationId xmlns:a16="http://schemas.microsoft.com/office/drawing/2014/main" xmlns="" id="{AC50B5BE-8AE3-4166-BFB7-672E5D872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1" b="96289" l="10000" r="90000">
                        <a14:foregroundMark x1="60556" y1="28320" x2="60556" y2="28320"/>
                        <a14:foregroundMark x1="62778" y1="13867" x2="62778" y2="13867"/>
                        <a14:foregroundMark x1="54000" y1="96289" x2="54000" y2="96289"/>
                        <a14:foregroundMark x1="53333" y1="90234" x2="53333" y2="902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677" y="735728"/>
            <a:ext cx="1261914" cy="71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075DF7A4-A3A6-45F1-91D1-5579935B52EB}"/>
              </a:ext>
            </a:extLst>
          </p:cNvPr>
          <p:cNvSpPr txBox="1"/>
          <p:nvPr/>
        </p:nvSpPr>
        <p:spPr>
          <a:xfrm>
            <a:off x="8225388" y="648039"/>
            <a:ext cx="3966611" cy="292078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</a:t>
            </a:r>
            <a:endParaRPr lang="ru-RU" sz="1800" b="1" dirty="0"/>
          </a:p>
          <a:p>
            <a:r>
              <a:rPr lang="ru-RU" sz="1800" b="1" dirty="0"/>
              <a:t>                 Строительство  </a:t>
            </a:r>
          </a:p>
          <a:p>
            <a:r>
              <a:rPr lang="ru-RU" sz="1800" b="1" dirty="0"/>
              <a:t>                 объектов капитального  </a:t>
            </a:r>
          </a:p>
          <a:p>
            <a:r>
              <a:rPr lang="ru-RU" sz="1800" b="1" dirty="0"/>
              <a:t>                 строительства</a:t>
            </a:r>
          </a:p>
          <a:p>
            <a:endParaRPr lang="ru-RU" dirty="0"/>
          </a:p>
          <a:p>
            <a:endParaRPr lang="ru-RU" sz="500" dirty="0"/>
          </a:p>
          <a:p>
            <a:r>
              <a:rPr lang="ru-RU" sz="1600" dirty="0"/>
              <a:t>Строительство объектов капитального строительства за исключением объектов жилищного и дорожного строительства</a:t>
            </a:r>
          </a:p>
          <a:p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архитектуры и строительства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 descr="строительство дома значок вектор, жилой дом, здание, дом PNG и вектор пнг  для бесплатной загрузки">
            <a:extLst>
              <a:ext uri="{FF2B5EF4-FFF2-40B4-BE49-F238E27FC236}">
                <a16:creationId xmlns:a16="http://schemas.microsoft.com/office/drawing/2014/main" xmlns="" id="{FC4E0057-6D64-4AD8-87C4-9603AF4B6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751" y="562488"/>
            <a:ext cx="998952" cy="99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AF9B3F92-A569-41FC-AFBA-2A51B92A556F}"/>
              </a:ext>
            </a:extLst>
          </p:cNvPr>
          <p:cNvCxnSpPr>
            <a:cxnSpLocks/>
          </p:cNvCxnSpPr>
          <p:nvPr/>
        </p:nvCxnSpPr>
        <p:spPr>
          <a:xfrm>
            <a:off x="4094212" y="3438430"/>
            <a:ext cx="0" cy="1913711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4C92BDAB-FFCA-4EA0-9A0B-E5794AC3AD8C}"/>
              </a:ext>
            </a:extLst>
          </p:cNvPr>
          <p:cNvCxnSpPr/>
          <p:nvPr/>
        </p:nvCxnSpPr>
        <p:spPr>
          <a:xfrm>
            <a:off x="1022598" y="1688960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A0A129CD-4F14-4258-8B3B-0D30F0CE4193}"/>
              </a:ext>
            </a:extLst>
          </p:cNvPr>
          <p:cNvCxnSpPr/>
          <p:nvPr/>
        </p:nvCxnSpPr>
        <p:spPr>
          <a:xfrm>
            <a:off x="5191435" y="1688960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EF1BAA8D-809C-4FA7-932B-873B56F93239}"/>
              </a:ext>
            </a:extLst>
          </p:cNvPr>
          <p:cNvCxnSpPr/>
          <p:nvPr/>
        </p:nvCxnSpPr>
        <p:spPr>
          <a:xfrm>
            <a:off x="9371855" y="1688960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555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1" y="3858773"/>
            <a:ext cx="38758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выручки организаций частной формы собственности в общем объеме выручки всех хозяйствующих субъектов данного рынка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785342"/>
              </p:ext>
            </p:extLst>
          </p:nvPr>
        </p:nvGraphicFramePr>
        <p:xfrm>
          <a:off x="14720" y="5687155"/>
          <a:ext cx="3953982" cy="115981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769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769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940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737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95,8%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209626"/>
              </p:ext>
            </p:extLst>
          </p:nvPr>
        </p:nvGraphicFramePr>
        <p:xfrm>
          <a:off x="3994095" y="5687155"/>
          <a:ext cx="4048464" cy="118041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242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242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146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99,9%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055172"/>
              </p:ext>
            </p:extLst>
          </p:nvPr>
        </p:nvGraphicFramePr>
        <p:xfrm>
          <a:off x="8093345" y="5687155"/>
          <a:ext cx="4098654" cy="11749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493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932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0923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0"/>
          <p:cNvSpPr txBox="1"/>
          <p:nvPr/>
        </p:nvSpPr>
        <p:spPr>
          <a:xfrm>
            <a:off x="3994096" y="3861048"/>
            <a:ext cx="4039036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выручки организаций частной формы собственности в общем объеме выручки всех хозяйствующих субъектов данного рынка</a:t>
            </a:r>
          </a:p>
        </p:txBody>
      </p:sp>
      <p:sp>
        <p:nvSpPr>
          <p:cNvPr id="29" name="TextBox 10"/>
          <p:cNvSpPr txBox="1"/>
          <p:nvPr/>
        </p:nvSpPr>
        <p:spPr>
          <a:xfrm>
            <a:off x="8112702" y="3861048"/>
            <a:ext cx="4079298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выручки организаций частной формы собственности в общем объеме выручки всех хозяйствующих субъектов данного рынка</a:t>
            </a:r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xmlns="" id="{C4014F88-8A48-4199-AB55-7F89B4EA4A50}"/>
              </a:ext>
            </a:extLst>
          </p:cNvPr>
          <p:cNvCxnSpPr>
            <a:cxnSpLocks/>
          </p:cNvCxnSpPr>
          <p:nvPr/>
        </p:nvCxnSpPr>
        <p:spPr>
          <a:xfrm>
            <a:off x="3953987" y="3690643"/>
            <a:ext cx="0" cy="1733032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8F1F6B1-7716-45B4-AB11-23E712BD996D}"/>
              </a:ext>
            </a:extLst>
          </p:cNvPr>
          <p:cNvSpPr txBox="1"/>
          <p:nvPr/>
        </p:nvSpPr>
        <p:spPr>
          <a:xfrm>
            <a:off x="1" y="651388"/>
            <a:ext cx="3953986" cy="299363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     </a:t>
            </a:r>
            <a:r>
              <a:rPr lang="ru-RU" sz="1800" b="1" dirty="0"/>
              <a:t>Рынок дорожной </a:t>
            </a:r>
          </a:p>
          <a:p>
            <a:r>
              <a:rPr lang="ru-RU" sz="1800" b="1" dirty="0"/>
              <a:t>                   деятельности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sz="500" dirty="0"/>
          </a:p>
          <a:p>
            <a:r>
              <a:rPr lang="ru-RU" sz="1600" dirty="0"/>
              <a:t>Дорожное строительство за исключением проектирования, а также эксплуатация и содержание автодорог</a:t>
            </a:r>
          </a:p>
          <a:p>
            <a:endParaRPr lang="ru-RU" dirty="0"/>
          </a:p>
          <a:p>
            <a:endParaRPr lang="ru-RU" dirty="0"/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транспорта, дорожной деятельности и связи</a:t>
            </a:r>
          </a:p>
          <a:p>
            <a:endParaRPr lang="ru-RU" sz="500" b="1" dirty="0" smtClean="0">
              <a:solidFill>
                <a:srgbClr val="C00000"/>
              </a:solidFill>
            </a:endParaRPr>
          </a:p>
          <a:p>
            <a:r>
              <a:rPr lang="ru-RU" sz="1400" b="1" dirty="0" smtClean="0">
                <a:solidFill>
                  <a:srgbClr val="C00000"/>
                </a:solidFill>
              </a:rPr>
              <a:t>Органы </a:t>
            </a:r>
            <a:r>
              <a:rPr lang="ru-RU" sz="1400" b="1" dirty="0">
                <a:solidFill>
                  <a:srgbClr val="C00000"/>
                </a:solidFill>
              </a:rPr>
              <a:t>местного самоуправления МО ТО</a:t>
            </a:r>
          </a:p>
          <a:p>
            <a:endParaRPr lang="ru-RU" dirty="0"/>
          </a:p>
        </p:txBody>
      </p:sp>
      <p:pic>
        <p:nvPicPr>
          <p:cNvPr id="3074" name="Picture 2" descr="Компьютер Иконки Дорожный рабочий Строитель, белый воротничок, угол, текст  png | PNGEgg">
            <a:extLst>
              <a:ext uri="{FF2B5EF4-FFF2-40B4-BE49-F238E27FC236}">
                <a16:creationId xmlns:a16="http://schemas.microsoft.com/office/drawing/2014/main" xmlns="" id="{AE9944E7-C95E-4B34-8324-43738D70A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1667" y1="32222" x2="51667" y2="32222"/>
                        <a14:foregroundMark x1="24444" y1="62889" x2="24444" y2="62889"/>
                        <a14:foregroundMark x1="45444" y1="71667" x2="45444" y2="7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37" y="650860"/>
            <a:ext cx="886714" cy="88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0628CD2-7AC0-441C-8974-7800E9DAA145}"/>
              </a:ext>
            </a:extLst>
          </p:cNvPr>
          <p:cNvSpPr txBox="1"/>
          <p:nvPr/>
        </p:nvSpPr>
        <p:spPr>
          <a:xfrm>
            <a:off x="3987146" y="650860"/>
            <a:ext cx="4055415" cy="2994163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        </a:t>
            </a:r>
            <a:r>
              <a:rPr lang="ru-RU" sz="1800" b="1" dirty="0"/>
              <a:t>Рынок архитектурно- </a:t>
            </a:r>
          </a:p>
          <a:p>
            <a:r>
              <a:rPr lang="ru-RU" sz="1800" b="1" dirty="0"/>
              <a:t>                    строительного           </a:t>
            </a:r>
          </a:p>
          <a:p>
            <a:r>
              <a:rPr lang="ru-RU" sz="1800" b="1" dirty="0"/>
              <a:t>                    проектирования</a:t>
            </a:r>
          </a:p>
          <a:p>
            <a:endParaRPr lang="ru-RU" dirty="0"/>
          </a:p>
          <a:p>
            <a:endParaRPr lang="ru-RU" sz="500" dirty="0"/>
          </a:p>
          <a:p>
            <a:r>
              <a:rPr lang="ru-RU" sz="1600" dirty="0"/>
              <a:t>Проектирование архитектурных объектов: зданий, сооружений, объектов благоустройства, ландшафтного и садово-паркового искусства</a:t>
            </a:r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архитектуры и строительства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6" name="Picture 4" descr="Коммерческое здание Компьютерные иконки Архитектурное проектирование  Архитектура, городское строительство, угол, здание, текст png | PNGWing">
            <a:extLst>
              <a:ext uri="{FF2B5EF4-FFF2-40B4-BE49-F238E27FC236}">
                <a16:creationId xmlns:a16="http://schemas.microsoft.com/office/drawing/2014/main" xmlns="" id="{AA25B027-0BDE-42B2-9E79-6FD8FCE2F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593" b="94611" l="9967" r="89701">
                        <a14:foregroundMark x1="72425" y1="52096" x2="72425" y2="52096"/>
                        <a14:foregroundMark x1="58472" y1="78443" x2="58472" y2="78443"/>
                        <a14:foregroundMark x1="54485" y1="83234" x2="54485" y2="83234"/>
                        <a14:foregroundMark x1="52159" y1="84431" x2="52159" y2="84431"/>
                        <a14:foregroundMark x1="38870" y1="94611" x2="38870" y2="94611"/>
                        <a14:foregroundMark x1="40532" y1="60479" x2="40532" y2="60479"/>
                        <a14:foregroundMark x1="40199" y1="47904" x2="40199" y2="47904"/>
                        <a14:foregroundMark x1="35548" y1="47305" x2="35548" y2="47305"/>
                        <a14:foregroundMark x1="32890" y1="47904" x2="32890" y2="47904"/>
                        <a14:foregroundMark x1="33223" y1="59281" x2="33223" y2="59281"/>
                        <a14:foregroundMark x1="36213" y1="59880" x2="36213" y2="59880"/>
                        <a14:foregroundMark x1="40532" y1="69461" x2="40532" y2="69461"/>
                        <a14:foregroundMark x1="37542" y1="69461" x2="37542" y2="69461"/>
                        <a14:foregroundMark x1="33223" y1="68263" x2="33223" y2="68263"/>
                        <a14:foregroundMark x1="32558" y1="80240" x2="32558" y2="80240"/>
                        <a14:foregroundMark x1="37874" y1="77246" x2="37874" y2="77246"/>
                        <a14:foregroundMark x1="40864" y1="80838" x2="40864" y2="80838"/>
                        <a14:foregroundMark x1="67110" y1="88024" x2="66777" y2="85629"/>
                        <a14:foregroundMark x1="67110" y1="79641" x2="66777" y2="77844"/>
                        <a14:foregroundMark x1="66777" y1="67066" x2="66777" y2="67066"/>
                        <a14:foregroundMark x1="67442" y1="53892" x2="67442" y2="53892"/>
                        <a14:foregroundMark x1="66777" y1="65868" x2="66777" y2="65868"/>
                        <a14:foregroundMark x1="67110" y1="41317" x2="67110" y2="41317"/>
                        <a14:foregroundMark x1="66113" y1="30539" x2="66113" y2="30539"/>
                        <a14:foregroundMark x1="66445" y1="17365" x2="66445" y2="17365"/>
                        <a14:foregroundMark x1="62791" y1="19162" x2="62791" y2="19162"/>
                        <a14:foregroundMark x1="59136" y1="19760" x2="59136" y2="19760"/>
                        <a14:foregroundMark x1="59801" y1="28743" x2="59801" y2="28743"/>
                        <a14:foregroundMark x1="63123" y1="33533" x2="63123" y2="33533"/>
                        <a14:foregroundMark x1="63787" y1="41916" x2="63787" y2="41916"/>
                        <a14:foregroundMark x1="60133" y1="42515" x2="60133" y2="42515"/>
                        <a14:foregroundMark x1="43854" y1="10180" x2="43854" y2="10180"/>
                        <a14:foregroundMark x1="45847" y1="3593" x2="45847" y2="3593"/>
                        <a14:foregroundMark x1="50498" y1="88623" x2="50498" y2="88623"/>
                        <a14:foregroundMark x1="43189" y1="27545" x2="43189" y2="275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146" y="756396"/>
            <a:ext cx="1323295" cy="7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DC62957E-2CB1-4978-8E63-A78283E7237A}"/>
              </a:ext>
            </a:extLst>
          </p:cNvPr>
          <p:cNvSpPr txBox="1"/>
          <p:nvPr/>
        </p:nvSpPr>
        <p:spPr>
          <a:xfrm>
            <a:off x="8093346" y="697075"/>
            <a:ext cx="4098654" cy="294794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</a:t>
            </a:r>
            <a:r>
              <a:rPr lang="ru-RU" sz="1800" b="1" dirty="0"/>
              <a:t>Рынок кадастровых и  </a:t>
            </a:r>
          </a:p>
          <a:p>
            <a:r>
              <a:rPr lang="ru-RU" sz="1800" b="1" dirty="0"/>
              <a:t>              землеустроительных  </a:t>
            </a:r>
          </a:p>
          <a:p>
            <a:r>
              <a:rPr lang="ru-RU" sz="1800" b="1" dirty="0"/>
              <a:t>              работ</a:t>
            </a:r>
          </a:p>
          <a:p>
            <a:endParaRPr lang="ru-RU" sz="500" dirty="0"/>
          </a:p>
          <a:p>
            <a:endParaRPr lang="ru-RU" sz="500" dirty="0"/>
          </a:p>
          <a:p>
            <a:r>
              <a:rPr lang="ru-RU" sz="1600" dirty="0"/>
              <a:t>Деятельность в сфере кадастра и землеустройства</a:t>
            </a:r>
          </a:p>
          <a:p>
            <a:endParaRPr lang="ru-RU" dirty="0"/>
          </a:p>
          <a:p>
            <a:endParaRPr lang="ru-RU" dirty="0"/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архитектуры и строительства</a:t>
            </a: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по управлению государственной собственностью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</p:txBody>
      </p:sp>
      <p:pic>
        <p:nvPicPr>
          <p:cNvPr id="3078" name="Picture 6" descr="Рисование компас | Бесплатно значок">
            <a:extLst>
              <a:ext uri="{FF2B5EF4-FFF2-40B4-BE49-F238E27FC236}">
                <a16:creationId xmlns:a16="http://schemas.microsoft.com/office/drawing/2014/main" xmlns="" id="{80E6756B-B8C0-4A8F-A2C8-2E7BB5848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000" b="97333" l="9778" r="89778">
                        <a14:foregroundMark x1="51111" y1="12889" x2="51111" y2="12889"/>
                        <a14:foregroundMark x1="51111" y1="4444" x2="51111" y2="4444"/>
                        <a14:foregroundMark x1="20889" y1="94667" x2="20889" y2="94667"/>
                        <a14:foregroundMark x1="80444" y1="97333" x2="80444" y2="9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791" y="778683"/>
            <a:ext cx="697038" cy="69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C6A71F9F-5D77-4811-9622-ECC7FF9A43F0}"/>
              </a:ext>
            </a:extLst>
          </p:cNvPr>
          <p:cNvCxnSpPr/>
          <p:nvPr/>
        </p:nvCxnSpPr>
        <p:spPr>
          <a:xfrm>
            <a:off x="1129751" y="1633127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B3E6F519-35D3-44BD-88D4-944DBFD13C2E}"/>
              </a:ext>
            </a:extLst>
          </p:cNvPr>
          <p:cNvCxnSpPr>
            <a:cxnSpLocks/>
          </p:cNvCxnSpPr>
          <p:nvPr/>
        </p:nvCxnSpPr>
        <p:spPr>
          <a:xfrm>
            <a:off x="5368840" y="1642641"/>
            <a:ext cx="2664296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92C77F77-A835-4261-BABB-FE590162124E}"/>
              </a:ext>
            </a:extLst>
          </p:cNvPr>
          <p:cNvCxnSpPr>
            <a:cxnSpLocks/>
          </p:cNvCxnSpPr>
          <p:nvPr/>
        </p:nvCxnSpPr>
        <p:spPr>
          <a:xfrm>
            <a:off x="8983195" y="1674691"/>
            <a:ext cx="2750696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B8A49654-9885-40A2-BB6C-AEF0DA533D59}"/>
              </a:ext>
            </a:extLst>
          </p:cNvPr>
          <p:cNvCxnSpPr>
            <a:cxnSpLocks/>
          </p:cNvCxnSpPr>
          <p:nvPr/>
        </p:nvCxnSpPr>
        <p:spPr>
          <a:xfrm>
            <a:off x="8062125" y="3629662"/>
            <a:ext cx="0" cy="1733032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992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   </a:t>
            </a: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93519" y="3620965"/>
            <a:ext cx="3748948" cy="2062103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реализованных  товаров в натуральном выражении хозяйствующими субъектами частной формы собственности в общем объеме товаров в натуральном выражении всеми организациями, осуществляющими деятельность по разведению племенных сельскохозяйственных животных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271005"/>
              </p:ext>
            </p:extLst>
          </p:nvPr>
        </p:nvGraphicFramePr>
        <p:xfrm>
          <a:off x="-2333" y="5760720"/>
          <a:ext cx="3908508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542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425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17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431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610268"/>
              </p:ext>
            </p:extLst>
          </p:nvPr>
        </p:nvGraphicFramePr>
        <p:xfrm>
          <a:off x="3992753" y="5760720"/>
          <a:ext cx="4071184" cy="110033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55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55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4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142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010008"/>
              </p:ext>
            </p:extLst>
          </p:nvPr>
        </p:nvGraphicFramePr>
        <p:xfrm>
          <a:off x="8136083" y="5760720"/>
          <a:ext cx="4055912" cy="112962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279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279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386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933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0"/>
          <p:cNvSpPr txBox="1"/>
          <p:nvPr/>
        </p:nvSpPr>
        <p:spPr>
          <a:xfrm>
            <a:off x="4133411" y="3702105"/>
            <a:ext cx="3748941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хозяйствующих субъектов на товарном рынке, относящихся к частным организациям, в общем количестве организаций, осуществляющих деятельность на данном рынке</a:t>
            </a:r>
          </a:p>
        </p:txBody>
      </p:sp>
      <p:sp>
        <p:nvSpPr>
          <p:cNvPr id="29" name="TextBox 10"/>
          <p:cNvSpPr txBox="1"/>
          <p:nvPr/>
        </p:nvSpPr>
        <p:spPr>
          <a:xfrm>
            <a:off x="8136084" y="3702105"/>
            <a:ext cx="396239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объема добычи (вылова) рыбы, других водных биоресурсов, организаций частной формы собственности в общем объеме добычи (вылова) рыбы, других водных биоресурсов всех хозяйствующих субъектов данного рынка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13740" y="652087"/>
            <a:ext cx="3962088" cy="291673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      </a:t>
            </a:r>
            <a:r>
              <a:rPr lang="ru-RU" sz="1800" b="1" dirty="0"/>
              <a:t>Рынок племенного</a:t>
            </a:r>
          </a:p>
          <a:p>
            <a:r>
              <a:rPr lang="ru-RU" sz="1800" b="1" dirty="0"/>
              <a:t>                    животноводства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1600" dirty="0"/>
              <a:t>Деятельность племенных хозяйств молочного и мясного скотоводства</a:t>
            </a:r>
          </a:p>
          <a:p>
            <a:endParaRPr lang="ru-RU" dirty="0"/>
          </a:p>
          <a:p>
            <a:endParaRPr lang="ru-RU" dirty="0"/>
          </a:p>
          <a:p>
            <a:endParaRPr lang="ru-RU" sz="1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Департамент </a:t>
            </a:r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по социально-экономическому развитию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села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098" name="Picture 2" descr="Бык Компьютерные Иконки, бык, млекопитающее, животные, собака Лайк  Млекопитающее png | PNGWing">
            <a:extLst>
              <a:ext uri="{FF2B5EF4-FFF2-40B4-BE49-F238E27FC236}">
                <a16:creationId xmlns:a16="http://schemas.microsoft.com/office/drawing/2014/main" xmlns="" id="{E9ED09AD-6EE2-4BEB-B215-8FA25081E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70" b="96640" l="2500" r="97609">
                        <a14:foregroundMark x1="7065" y1="22715" x2="7065" y2="22715"/>
                        <a14:foregroundMark x1="10435" y1="7796" x2="10435" y2="7796"/>
                        <a14:foregroundMark x1="21739" y1="4570" x2="21739" y2="4570"/>
                        <a14:foregroundMark x1="2500" y1="23253" x2="2500" y2="23253"/>
                        <a14:foregroundMark x1="22609" y1="96774" x2="22609" y2="96774"/>
                        <a14:foregroundMark x1="93913" y1="93817" x2="93913" y2="93817"/>
                        <a14:foregroundMark x1="97609" y1="79704" x2="97609" y2="787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23" y="732314"/>
            <a:ext cx="810616" cy="65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4C296562-693E-4AFC-9D35-3F7CB5180FAF}"/>
              </a:ext>
            </a:extLst>
          </p:cNvPr>
          <p:cNvSpPr txBox="1"/>
          <p:nvPr/>
        </p:nvSpPr>
        <p:spPr>
          <a:xfrm>
            <a:off x="4010320" y="670678"/>
            <a:ext cx="4064111" cy="290762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sz="1800" b="1" dirty="0"/>
              <a:t>                  Рынок   </a:t>
            </a:r>
          </a:p>
          <a:p>
            <a:r>
              <a:rPr lang="ru-RU" sz="1800" b="1" dirty="0"/>
              <a:t>                  семеноводства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1600" dirty="0"/>
              <a:t>Деятельность семеноводческих хозяйств, включая производство, комплексную доработку, фасовку и реализацию семян</a:t>
            </a:r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по социально-экономическому развитию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села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100" name="Picture 4" descr="продовольствие Зерно png | PNGEgg">
            <a:extLst>
              <a:ext uri="{FF2B5EF4-FFF2-40B4-BE49-F238E27FC236}">
                <a16:creationId xmlns:a16="http://schemas.microsoft.com/office/drawing/2014/main" xmlns="" id="{5C7F9C3A-F536-4543-AE75-A05F6EFA7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36" b="99713" l="9483" r="89943">
                        <a14:foregroundMark x1="67816" y1="19253" x2="67816" y2="19253"/>
                        <a14:foregroundMark x1="58333" y1="3736" x2="58333" y2="3736"/>
                        <a14:foregroundMark x1="54310" y1="12931" x2="54310" y2="12931"/>
                        <a14:foregroundMark x1="47126" y1="13218" x2="47126" y2="13218"/>
                        <a14:foregroundMark x1="45690" y1="23276" x2="45690" y2="23276"/>
                        <a14:foregroundMark x1="54885" y1="24138" x2="54885" y2="24138"/>
                        <a14:foregroundMark x1="58046" y1="35920" x2="58046" y2="35920"/>
                        <a14:foregroundMark x1="43966" y1="36782" x2="43966" y2="36782"/>
                        <a14:foregroundMark x1="43678" y1="47701" x2="43678" y2="47701"/>
                        <a14:foregroundMark x1="55747" y1="45402" x2="55747" y2="45402"/>
                        <a14:foregroundMark x1="54885" y1="57759" x2="54885" y2="57759"/>
                        <a14:foregroundMark x1="44253" y1="59483" x2="44253" y2="59483"/>
                        <a14:foregroundMark x1="65805" y1="71839" x2="65805" y2="71839"/>
                        <a14:foregroundMark x1="43966" y1="93966" x2="43966" y2="93966"/>
                        <a14:foregroundMark x1="50000" y1="99713" x2="50000" y2="997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916" y="714086"/>
            <a:ext cx="655534" cy="65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55DA6922-4399-4142-A81C-041975C5BD37}"/>
              </a:ext>
            </a:extLst>
          </p:cNvPr>
          <p:cNvSpPr txBox="1"/>
          <p:nvPr/>
        </p:nvSpPr>
        <p:spPr>
          <a:xfrm>
            <a:off x="8136084" y="651388"/>
            <a:ext cx="4055911" cy="2917435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sz="1800" b="1" dirty="0" smtClean="0"/>
              <a:t>                Рынок </a:t>
            </a:r>
            <a:r>
              <a:rPr lang="ru-RU" sz="1800" b="1" dirty="0"/>
              <a:t>вылова        </a:t>
            </a:r>
          </a:p>
          <a:p>
            <a:r>
              <a:rPr lang="ru-RU" sz="1800" b="1" dirty="0" smtClean="0"/>
              <a:t>                водных биоресурсов  </a:t>
            </a:r>
            <a:endParaRPr lang="ru-RU" sz="1800" b="1" dirty="0"/>
          </a:p>
          <a:p>
            <a:endParaRPr lang="ru-RU" dirty="0"/>
          </a:p>
          <a:p>
            <a:endParaRPr lang="ru-RU" sz="500" dirty="0" smtClean="0"/>
          </a:p>
          <a:p>
            <a:endParaRPr lang="ru-RU" sz="500" dirty="0"/>
          </a:p>
          <a:p>
            <a:endParaRPr lang="ru-RU" sz="500" dirty="0" smtClean="0"/>
          </a:p>
          <a:p>
            <a:endParaRPr lang="ru-RU" sz="500" dirty="0" smtClean="0"/>
          </a:p>
          <a:p>
            <a:r>
              <a:rPr lang="ru-RU" sz="1600" dirty="0" smtClean="0"/>
              <a:t>Деятельность </a:t>
            </a:r>
            <a:r>
              <a:rPr lang="ru-RU" sz="1600" dirty="0"/>
              <a:t>по добыче водных биоресурсов (промысловых видов рыб), за исключением товарного рыбоводства (аквакультуры)</a:t>
            </a:r>
          </a:p>
          <a:p>
            <a:endParaRPr lang="ru-RU" sz="8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охотничьего и рыбного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хозяйства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102" name="Picture 6" descr="Рыба план Бесплатные Иконки">
            <a:extLst>
              <a:ext uri="{FF2B5EF4-FFF2-40B4-BE49-F238E27FC236}">
                <a16:creationId xmlns:a16="http://schemas.microsoft.com/office/drawing/2014/main" xmlns="" id="{01DDECA6-2876-4B24-A26B-833684B74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791" y="619168"/>
            <a:ext cx="741840" cy="74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xmlns="" id="{2344E9D3-BF5C-439A-A048-E1E9244AB1CE}"/>
              </a:ext>
            </a:extLst>
          </p:cNvPr>
          <p:cNvCxnSpPr/>
          <p:nvPr/>
        </p:nvCxnSpPr>
        <p:spPr>
          <a:xfrm>
            <a:off x="1250179" y="1399657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0317913D-52A7-4EBF-AA33-98EFC17651E2}"/>
              </a:ext>
            </a:extLst>
          </p:cNvPr>
          <p:cNvCxnSpPr/>
          <p:nvPr/>
        </p:nvCxnSpPr>
        <p:spPr>
          <a:xfrm>
            <a:off x="5066609" y="1399657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84D77A8F-D7F7-438C-B2D2-076A64CB9BAB}"/>
              </a:ext>
            </a:extLst>
          </p:cNvPr>
          <p:cNvCxnSpPr/>
          <p:nvPr/>
        </p:nvCxnSpPr>
        <p:spPr>
          <a:xfrm>
            <a:off x="9247567" y="1387848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xmlns="" id="{B8A49654-9885-40A2-BB6C-AEF0DA533D59}"/>
              </a:ext>
            </a:extLst>
          </p:cNvPr>
          <p:cNvCxnSpPr>
            <a:cxnSpLocks/>
          </p:cNvCxnSpPr>
          <p:nvPr/>
        </p:nvCxnSpPr>
        <p:spPr>
          <a:xfrm>
            <a:off x="8063938" y="3587886"/>
            <a:ext cx="0" cy="2128259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B8A49654-9885-40A2-BB6C-AEF0DA533D59}"/>
              </a:ext>
            </a:extLst>
          </p:cNvPr>
          <p:cNvCxnSpPr>
            <a:cxnSpLocks/>
          </p:cNvCxnSpPr>
          <p:nvPr/>
        </p:nvCxnSpPr>
        <p:spPr>
          <a:xfrm>
            <a:off x="3992756" y="3578298"/>
            <a:ext cx="0" cy="2109308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68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-24471" y="3932033"/>
            <a:ext cx="3910671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5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endParaRPr lang="ru-RU" sz="5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объема продукции организаций частной формы собственности в общем объеме продукции всех хозяйствующих субъектов данного рынка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712248"/>
              </p:ext>
            </p:extLst>
          </p:nvPr>
        </p:nvGraphicFramePr>
        <p:xfrm>
          <a:off x="-10665" y="5768623"/>
          <a:ext cx="3910672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553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53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284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32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086100"/>
              </p:ext>
            </p:extLst>
          </p:nvPr>
        </p:nvGraphicFramePr>
        <p:xfrm>
          <a:off x="3944542" y="5777135"/>
          <a:ext cx="3970958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854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854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978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764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633041"/>
              </p:ext>
            </p:extLst>
          </p:nvPr>
        </p:nvGraphicFramePr>
        <p:xfrm>
          <a:off x="7960035" y="5777135"/>
          <a:ext cx="4231962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520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99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12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6376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0"/>
          <p:cNvSpPr txBox="1"/>
          <p:nvPr/>
        </p:nvSpPr>
        <p:spPr>
          <a:xfrm>
            <a:off x="3967017" y="3866938"/>
            <a:ext cx="3910671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объема изъятия объектов товарной аквакультуры  организаций частной формы собственности в общем объеме изъятия объектов товарной аквакультуры  всех хозяйствующих субъектов данного рынка</a:t>
            </a:r>
          </a:p>
        </p:txBody>
      </p:sp>
      <p:sp>
        <p:nvSpPr>
          <p:cNvPr id="29" name="TextBox 10"/>
          <p:cNvSpPr txBox="1"/>
          <p:nvPr/>
        </p:nvSpPr>
        <p:spPr>
          <a:xfrm>
            <a:off x="7983248" y="3866938"/>
            <a:ext cx="4164807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ru-RU" sz="1600" b="1" u="none" dirty="0">
              <a:solidFill>
                <a:srgbClr val="35555D"/>
              </a:solidFill>
              <a:latin typeface="+mn-lt"/>
            </a:endParaRPr>
          </a:p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solidFill>
                  <a:srgbClr val="35555D"/>
                </a:solidFill>
                <a:latin typeface="+mn-lt"/>
              </a:rPr>
              <a:t>Доля объема добычи общераспространенных полезных ископаемых организаций частной формы собственности в общем объеме добычи общераспространенных полезных ископаемых всех хозяйствующих субъектов данного рынка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-10664" y="651387"/>
            <a:ext cx="3896864" cy="329917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sz="1800" b="1" dirty="0"/>
              <a:t>                   Рынок переработки    </a:t>
            </a:r>
          </a:p>
          <a:p>
            <a:r>
              <a:rPr lang="ru-RU" sz="1800" b="1" dirty="0"/>
              <a:t>                   водных биоресурсов</a:t>
            </a:r>
          </a:p>
          <a:p>
            <a:endParaRPr lang="ru-RU" dirty="0"/>
          </a:p>
          <a:p>
            <a:endParaRPr lang="ru-RU" dirty="0"/>
          </a:p>
          <a:p>
            <a:endParaRPr lang="ru-RU" sz="1600" dirty="0"/>
          </a:p>
          <a:p>
            <a:r>
              <a:rPr lang="ru-RU" sz="1600" dirty="0"/>
              <a:t>Деятельность рыбоперерабатывающих предприятий</a:t>
            </a:r>
          </a:p>
          <a:p>
            <a:endParaRPr lang="ru-RU" dirty="0"/>
          </a:p>
          <a:p>
            <a:endParaRPr lang="ru-RU" dirty="0"/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охотничьего и рыбного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хозяйства</a:t>
            </a:r>
          </a:p>
          <a:p>
            <a:endParaRPr lang="ru-RU" sz="1400" b="1" dirty="0" smtClean="0">
              <a:solidFill>
                <a:srgbClr val="C00000"/>
              </a:solidFill>
            </a:endParaRPr>
          </a:p>
          <a:p>
            <a:r>
              <a:rPr lang="ru-RU" sz="1400" b="1" dirty="0" smtClean="0">
                <a:solidFill>
                  <a:srgbClr val="C00000"/>
                </a:solidFill>
              </a:rPr>
              <a:t>Органы </a:t>
            </a:r>
            <a:r>
              <a:rPr lang="ru-RU" sz="1400" b="1" dirty="0">
                <a:solidFill>
                  <a:srgbClr val="C00000"/>
                </a:solidFill>
              </a:rPr>
              <a:t>местного самоуправления МО ТО</a:t>
            </a:r>
          </a:p>
          <a:p>
            <a:endParaRPr lang="ru-RU" dirty="0"/>
          </a:p>
        </p:txBody>
      </p:sp>
      <p:pic>
        <p:nvPicPr>
          <p:cNvPr id="5122" name="Picture 2" descr="Консервы рыбные Компьютерные иконки Арепа, рыба, еда, животные, супермаркет  png | Klipartz">
            <a:extLst>
              <a:ext uri="{FF2B5EF4-FFF2-40B4-BE49-F238E27FC236}">
                <a16:creationId xmlns:a16="http://schemas.microsoft.com/office/drawing/2014/main" xmlns="" id="{B90139AB-AEF1-4AA0-A60E-A12F46AD6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93164" l="10000" r="90000">
                        <a14:foregroundMark x1="41685" y1="3711" x2="41685" y2="3711"/>
                        <a14:foregroundMark x1="48989" y1="12305" x2="48989" y2="12305"/>
                        <a14:foregroundMark x1="30562" y1="16797" x2="30562" y2="16797"/>
                        <a14:foregroundMark x1="51685" y1="43555" x2="51685" y2="43555"/>
                        <a14:foregroundMark x1="46742" y1="78320" x2="46742" y2="78320"/>
                        <a14:foregroundMark x1="45281" y1="93164" x2="45281" y2="931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2" y="720082"/>
            <a:ext cx="1125790" cy="64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3936522" y="651387"/>
            <a:ext cx="3970959" cy="329917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sz="1800" b="1" dirty="0"/>
              <a:t>                   Рынок  товарной</a:t>
            </a:r>
          </a:p>
          <a:p>
            <a:r>
              <a:rPr lang="ru-RU" sz="1800" b="1" dirty="0"/>
              <a:t>                   аквакультуры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1600" dirty="0"/>
              <a:t>Аквакультура (товарное рыбоводство), включая производство рыбопосадочного материала</a:t>
            </a:r>
          </a:p>
          <a:p>
            <a:endParaRPr lang="ru-RU" dirty="0"/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5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охотничьего и рыбного хозяйства</a:t>
            </a:r>
          </a:p>
          <a:p>
            <a:endParaRPr lang="ru-RU" sz="1400" b="1" dirty="0" smtClean="0">
              <a:solidFill>
                <a:srgbClr val="C00000"/>
              </a:solidFill>
            </a:endParaRPr>
          </a:p>
          <a:p>
            <a:r>
              <a:rPr lang="ru-RU" sz="1400" b="1" dirty="0" smtClean="0">
                <a:solidFill>
                  <a:srgbClr val="C00000"/>
                </a:solidFill>
              </a:rPr>
              <a:t>Органы </a:t>
            </a:r>
            <a:r>
              <a:rPr lang="ru-RU" sz="1400" b="1" dirty="0">
                <a:solidFill>
                  <a:srgbClr val="C00000"/>
                </a:solidFill>
              </a:rPr>
              <a:t>местного самоуправления МО ТО</a:t>
            </a:r>
          </a:p>
          <a:p>
            <a:endParaRPr lang="ru-RU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7983249" y="651387"/>
            <a:ext cx="4208748" cy="329917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  </a:t>
            </a:r>
            <a:r>
              <a:rPr lang="ru-RU" sz="1800" b="1" dirty="0"/>
              <a:t>Добыча        </a:t>
            </a:r>
          </a:p>
          <a:p>
            <a:r>
              <a:rPr lang="ru-RU" sz="1800" b="1" dirty="0"/>
              <a:t>                 общераспространенных         </a:t>
            </a:r>
          </a:p>
          <a:p>
            <a:r>
              <a:rPr lang="ru-RU" sz="1800" b="1" dirty="0"/>
              <a:t>                 полезных ископаемых</a:t>
            </a:r>
          </a:p>
          <a:p>
            <a:endParaRPr lang="ru-RU" dirty="0"/>
          </a:p>
          <a:p>
            <a:endParaRPr lang="ru-RU" sz="1600" dirty="0"/>
          </a:p>
          <a:p>
            <a:r>
              <a:rPr lang="ru-RU" sz="1600" dirty="0"/>
              <a:t>  Добыча общераспространенных    </a:t>
            </a:r>
          </a:p>
          <a:p>
            <a:r>
              <a:rPr lang="ru-RU" sz="1600" dirty="0"/>
              <a:t>  полезных ископаемых (песок, глина, </a:t>
            </a:r>
          </a:p>
          <a:p>
            <a:r>
              <a:rPr lang="ru-RU" sz="1600" dirty="0"/>
              <a:t>  торф, гравий ..) на участках недр </a:t>
            </a:r>
          </a:p>
          <a:p>
            <a:r>
              <a:rPr lang="ru-RU" sz="1600" dirty="0"/>
              <a:t>  местного значения</a:t>
            </a:r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по недропользованию и развитию нефтегазодобывающего комплекса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130" name="Picture 10" descr="Иконка «Экскаватор» — скачай бесплатно PNG и векторе">
            <a:extLst>
              <a:ext uri="{FF2B5EF4-FFF2-40B4-BE49-F238E27FC236}">
                <a16:creationId xmlns:a16="http://schemas.microsoft.com/office/drawing/2014/main" xmlns="" id="{3471E488-D97B-45C1-A1B2-BA13C122E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78" b="89778" l="4889" r="95556">
                        <a14:foregroundMark x1="79111" y1="24000" x2="79111" y2="24000"/>
                        <a14:foregroundMark x1="95556" y1="59556" x2="95556" y2="59556"/>
                        <a14:foregroundMark x1="4889" y1="80000" x2="4889" y2="80000"/>
                        <a14:foregroundMark x1="19111" y1="79556" x2="19111" y2="79556"/>
                        <a14:foregroundMark x1="29333" y1="78222" x2="29333" y2="78222"/>
                        <a14:foregroundMark x1="44444" y1="77778" x2="44444" y2="77778"/>
                        <a14:foregroundMark x1="57778" y1="79111" x2="57778" y2="79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672" y="727459"/>
            <a:ext cx="697038" cy="69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C4014F88-8A48-4199-AB55-7F89B4EA4A50}"/>
              </a:ext>
            </a:extLst>
          </p:cNvPr>
          <p:cNvCxnSpPr>
            <a:cxnSpLocks/>
          </p:cNvCxnSpPr>
          <p:nvPr/>
        </p:nvCxnSpPr>
        <p:spPr>
          <a:xfrm flipH="1">
            <a:off x="3905119" y="3817398"/>
            <a:ext cx="7323" cy="1972146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C4014F88-8A48-4199-AB55-7F89B4EA4A50}"/>
              </a:ext>
            </a:extLst>
          </p:cNvPr>
          <p:cNvCxnSpPr>
            <a:cxnSpLocks/>
          </p:cNvCxnSpPr>
          <p:nvPr/>
        </p:nvCxnSpPr>
        <p:spPr>
          <a:xfrm>
            <a:off x="7931015" y="3817398"/>
            <a:ext cx="0" cy="1972146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2344E9D3-BF5C-439A-A048-E1E9244AB1CE}"/>
              </a:ext>
            </a:extLst>
          </p:cNvPr>
          <p:cNvCxnSpPr/>
          <p:nvPr/>
        </p:nvCxnSpPr>
        <p:spPr>
          <a:xfrm>
            <a:off x="1193582" y="1635441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2344E9D3-BF5C-439A-A048-E1E9244AB1CE}"/>
              </a:ext>
            </a:extLst>
          </p:cNvPr>
          <p:cNvCxnSpPr/>
          <p:nvPr/>
        </p:nvCxnSpPr>
        <p:spPr>
          <a:xfrm>
            <a:off x="5051329" y="1635441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2344E9D3-BF5C-439A-A048-E1E9244AB1CE}"/>
              </a:ext>
            </a:extLst>
          </p:cNvPr>
          <p:cNvCxnSpPr/>
          <p:nvPr/>
        </p:nvCxnSpPr>
        <p:spPr>
          <a:xfrm>
            <a:off x="9182294" y="1635441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https://thumbs.dreamstime.com/b/%C3%B0%C2%BF%C3%B1%E2%82%ACo%C3%B1%C2%81%C3%B1%E2%80%9Ao%C3%B0%C2%B9-%C3%B1%C2%81%C3%B0%C2%B8%C3%B0%C2%BB%C3%B1%C6%92%C3%B1%C2%8D%C3%B1%E2%80%9A-%C3%B1%E2%82%AC%C3%B1%E2%80%B9%C3%B0%C2%B1-%C3%B1%C2%81-%C3%B0%C2%BB%C3%B0%C2%B8%C3%B0%C2%BD%C3%B0%C2%B8%C3%B0%C2%B5%C3%B0%C2%B9-%C3%B0%C2%B7%C3%B0%C2%BD%C3%B0%C2%B0%C3%B1%E2%80%A1%C3%B0%C2%BAo%C3%B0%C2%BC-%C3%B0%C2%B8%C3%B0%C2%BA%C3%B1%E2%82%AC%C3%B1%E2%80%B9-co-%C3%B0%C2%BBo%C3%B0%C2%B3o%C3%B1%E2%80%9A%C3%B0%C2%B8%C3%B0%C2%BF-%C3%B1%C2%81%C3%B1%E2%80%9A%C3%B0%C2%B8%C3%B0%C2%BB%C3%B1%C2%8F-%C3%B0%C2%BF%C3%B0%C2%BB%C3%B0%C2%B0%C3%B0%C2%BD%C3%B0%C2%B0-editable-1403005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500" b="70875" l="13125" r="87500">
                        <a14:foregroundMark x1="48750" y1="55375" x2="48750" y2="55375"/>
                        <a14:foregroundMark x1="49000" y1="61250" x2="49000" y2="61250"/>
                        <a14:foregroundMark x1="35375" y1="62125" x2="35375" y2="62125"/>
                        <a14:foregroundMark x1="42250" y1="51375" x2="42250" y2="51375"/>
                        <a14:foregroundMark x1="53750" y1="50875" x2="53750" y2="50875"/>
                        <a14:foregroundMark x1="59375" y1="61250" x2="59375" y2="61250"/>
                        <a14:foregroundMark x1="27125" y1="43500" x2="27125" y2="4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968" y="532225"/>
            <a:ext cx="1103216" cy="110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15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8500" y="234177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65138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latin typeface="+mj-lt"/>
                <a:cs typeface="Arial" panose="020B0604020202020204" pitchFamily="34" charset="0"/>
              </a:rPr>
              <a:t>ХАРАКТЕРИСТИКА РЫНКОВ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2" name="TextBox 10"/>
          <p:cNvSpPr txBox="1"/>
          <p:nvPr/>
        </p:nvSpPr>
        <p:spPr>
          <a:xfrm>
            <a:off x="101838" y="3869386"/>
            <a:ext cx="3867486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latin typeface="+mn-lt"/>
              </a:rPr>
              <a:t>Доля отгруженных товаров собственного производства в стоимостном выражении организаций частной формы собственности в общем объеме отгруженных товаров всех хозяйствующих субъектов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508702"/>
              </p:ext>
            </p:extLst>
          </p:nvPr>
        </p:nvGraphicFramePr>
        <p:xfrm>
          <a:off x="0" y="5760720"/>
          <a:ext cx="3940222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701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701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65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1948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203160"/>
              </p:ext>
            </p:extLst>
          </p:nvPr>
        </p:nvGraphicFramePr>
        <p:xfrm>
          <a:off x="4012213" y="5760720"/>
          <a:ext cx="4003244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016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016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76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533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87,5%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643639"/>
              </p:ext>
            </p:extLst>
          </p:nvPr>
        </p:nvGraphicFramePr>
        <p:xfrm>
          <a:off x="8088198" y="5760378"/>
          <a:ext cx="4103800" cy="109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519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519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227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Показатель Стандарта на 01.01.2022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Томская обл.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35555D"/>
                          </a:solidFill>
                        </a:rPr>
                        <a:t>факт на 01.01.2021</a:t>
                      </a:r>
                      <a:endParaRPr lang="ru-RU" sz="1400" dirty="0">
                        <a:solidFill>
                          <a:srgbClr val="35555D"/>
                        </a:solidFill>
                      </a:endParaRPr>
                    </a:p>
                  </a:txBody>
                  <a:tcPr>
                    <a:solidFill>
                      <a:srgbClr val="CCC8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0165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0"/>
          <p:cNvSpPr txBox="1"/>
          <p:nvPr/>
        </p:nvSpPr>
        <p:spPr>
          <a:xfrm>
            <a:off x="4107712" y="3860508"/>
            <a:ext cx="390774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latin typeface="+mn-lt"/>
              </a:rPr>
              <a:t>Доля выручки организаций частной формы собственности в общем объеме выручки всех хозяйствующих субъектов данного рынка</a:t>
            </a:r>
          </a:p>
        </p:txBody>
      </p:sp>
      <p:sp>
        <p:nvSpPr>
          <p:cNvPr id="29" name="TextBox 10"/>
          <p:cNvSpPr txBox="1"/>
          <p:nvPr/>
        </p:nvSpPr>
        <p:spPr>
          <a:xfrm>
            <a:off x="8036930" y="3868861"/>
            <a:ext cx="4031064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sz="1600" b="1" u="none" dirty="0">
                <a:solidFill>
                  <a:srgbClr val="35555D"/>
                </a:solidFill>
                <a:latin typeface="+mn-lt"/>
              </a:rPr>
              <a:t>Целевой показатель</a:t>
            </a:r>
            <a:r>
              <a:rPr lang="ru-RU" b="1" u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: </a:t>
            </a:r>
            <a:endParaRPr lang="ru-RU" u="none" dirty="0">
              <a:solidFill>
                <a:srgbClr val="35555D"/>
              </a:solidFill>
            </a:endParaRPr>
          </a:p>
          <a:p>
            <a:pPr algn="just">
              <a:defRPr/>
            </a:pPr>
            <a:r>
              <a:rPr lang="ru-RU" u="none" dirty="0">
                <a:latin typeface="+mn-lt"/>
              </a:rPr>
              <a:t>Доля отгруженных товаров собственного производства в стоимостном выражении организаций частной формы собственности в общем объеме отгруженных товаров всех хозяйствующих субъектов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-10113" y="651388"/>
            <a:ext cx="3979437" cy="299363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sz="1800" b="1" dirty="0"/>
              <a:t>                 Рынок легкой</a:t>
            </a:r>
          </a:p>
          <a:p>
            <a:r>
              <a:rPr lang="ru-RU" sz="1800" b="1" dirty="0"/>
              <a:t>                 промышленности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1600" dirty="0"/>
              <a:t>Деятельность в сфере легкой промышленности, в том числе производство текстильных изделий, производство одежды, производство кожи и изделий из кожи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потребительского рынка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dirty="0"/>
          </a:p>
        </p:txBody>
      </p:sp>
      <p:pic>
        <p:nvPicPr>
          <p:cNvPr id="6146" name="Picture 2" descr="Текстильная промышленность, дизайн, угол, текст, текстиль png | PNGWing">
            <a:extLst>
              <a:ext uri="{FF2B5EF4-FFF2-40B4-BE49-F238E27FC236}">
                <a16:creationId xmlns:a16="http://schemas.microsoft.com/office/drawing/2014/main" xmlns="" id="{BAAA0815-10E4-4128-95B4-498B6A22C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9032" y1="17178" x2="39032" y2="17178"/>
                        <a14:foregroundMark x1="32581" y1="54601" x2="32581" y2="54601"/>
                        <a14:foregroundMark x1="40968" y1="85276" x2="40968" y2="85276"/>
                        <a14:foregroundMark x1="76129" y1="38650" x2="76129" y2="38650"/>
                        <a14:foregroundMark x1="62903" y1="28221" x2="62903" y2="282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337" y="668594"/>
            <a:ext cx="1231527" cy="64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4020649" y="651388"/>
            <a:ext cx="4016281" cy="299363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sz="1800" b="1" dirty="0"/>
              <a:t>                   Рынок обработки  </a:t>
            </a:r>
          </a:p>
          <a:p>
            <a:r>
              <a:rPr lang="ru-RU" sz="1800" b="1" dirty="0"/>
              <a:t>                   древесины</a:t>
            </a:r>
          </a:p>
          <a:p>
            <a:endParaRPr lang="ru-RU" dirty="0"/>
          </a:p>
          <a:p>
            <a:endParaRPr lang="ru-RU" sz="1600" dirty="0"/>
          </a:p>
          <a:p>
            <a:endParaRPr lang="ru-RU" sz="500" dirty="0"/>
          </a:p>
          <a:p>
            <a:r>
              <a:rPr lang="ru-RU" sz="1600" dirty="0"/>
              <a:t>Деятельность по обработке древесины и производства изделий из дерева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лесного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хозяйства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148" name="Picture 4" descr="компьютерные иконки, древесины, оптовая">
            <a:extLst>
              <a:ext uri="{FF2B5EF4-FFF2-40B4-BE49-F238E27FC236}">
                <a16:creationId xmlns:a16="http://schemas.microsoft.com/office/drawing/2014/main" xmlns="" id="{71F27AB7-EED1-4B09-92A2-0883B0DAC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7111" y1="30769" x2="37111" y2="30769"/>
                        <a14:foregroundMark x1="39556" y1="34615" x2="39556" y2="34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381" y="618885"/>
            <a:ext cx="1320668" cy="76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8074154" y="642544"/>
            <a:ext cx="4117844" cy="300248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sz="900"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                                 </a:t>
            </a:r>
            <a:r>
              <a:rPr lang="ru-RU" sz="1800" b="1" dirty="0"/>
              <a:t>Рынок производства       </a:t>
            </a:r>
          </a:p>
          <a:p>
            <a:r>
              <a:rPr lang="ru-RU" sz="1800" b="1" dirty="0"/>
              <a:t>                бетона</a:t>
            </a:r>
          </a:p>
          <a:p>
            <a:endParaRPr lang="ru-RU" dirty="0"/>
          </a:p>
          <a:p>
            <a:endParaRPr lang="ru-RU" dirty="0"/>
          </a:p>
          <a:p>
            <a:endParaRPr lang="ru-RU" sz="500" dirty="0"/>
          </a:p>
          <a:p>
            <a:endParaRPr lang="ru-RU" sz="500" dirty="0"/>
          </a:p>
          <a:p>
            <a:r>
              <a:rPr lang="ru-RU" sz="1600" dirty="0"/>
              <a:t>Деятельность в сфере производства товарного бетона и сухих бетонных смесей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1400" b="1" dirty="0">
                <a:solidFill>
                  <a:schemeClr val="bg2">
                    <a:lumMod val="25000"/>
                  </a:schemeClr>
                </a:solidFill>
              </a:rPr>
              <a:t>Департамент архитектуры и </a:t>
            </a:r>
            <a:r>
              <a:rPr lang="ru-RU" sz="1400" b="1" dirty="0" smtClean="0">
                <a:solidFill>
                  <a:schemeClr val="bg2">
                    <a:lumMod val="25000"/>
                  </a:schemeClr>
                </a:solidFill>
              </a:rPr>
              <a:t>строительства</a:t>
            </a:r>
          </a:p>
          <a:p>
            <a:r>
              <a:rPr lang="ru-RU" sz="1400" b="1" dirty="0">
                <a:solidFill>
                  <a:srgbClr val="C00000"/>
                </a:solidFill>
              </a:rPr>
              <a:t>Органы местного самоуправления МО ТО</a:t>
            </a:r>
          </a:p>
          <a:p>
            <a:endParaRPr lang="ru-RU" sz="14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6150" name="Picture 6" descr="бетономешалки, бетон, компьютерные иконки">
            <a:extLst>
              <a:ext uri="{FF2B5EF4-FFF2-40B4-BE49-F238E27FC236}">
                <a16:creationId xmlns:a16="http://schemas.microsoft.com/office/drawing/2014/main" xmlns="" id="{90AFD5D3-A47B-4934-BA2D-2EFDF4532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66778" y1="33654" x2="66778" y2="33654"/>
                        <a14:foregroundMark x1="61444" y1="53654" x2="61444" y2="53654"/>
                        <a14:foregroundMark x1="71222" y1="75577" x2="71222" y2="75577"/>
                        <a14:foregroundMark x1="49667" y1="77500" x2="49667" y2="77500"/>
                        <a14:foregroundMark x1="31222" y1="79423" x2="31222" y2="794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663" y="572582"/>
            <a:ext cx="1361581" cy="786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C4014F88-8A48-4199-AB55-7F89B4EA4A50}"/>
              </a:ext>
            </a:extLst>
          </p:cNvPr>
          <p:cNvCxnSpPr>
            <a:cxnSpLocks/>
          </p:cNvCxnSpPr>
          <p:nvPr/>
        </p:nvCxnSpPr>
        <p:spPr>
          <a:xfrm>
            <a:off x="4012214" y="3636264"/>
            <a:ext cx="0" cy="1880967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C4014F88-8A48-4199-AB55-7F89B4EA4A50}"/>
              </a:ext>
            </a:extLst>
          </p:cNvPr>
          <p:cNvCxnSpPr>
            <a:cxnSpLocks/>
          </p:cNvCxnSpPr>
          <p:nvPr/>
        </p:nvCxnSpPr>
        <p:spPr>
          <a:xfrm>
            <a:off x="8015995" y="3636264"/>
            <a:ext cx="0" cy="1880967"/>
          </a:xfrm>
          <a:prstGeom prst="line">
            <a:avLst/>
          </a:prstGeom>
          <a:ln>
            <a:solidFill>
              <a:srgbClr val="3555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2344E9D3-BF5C-439A-A048-E1E9244AB1CE}"/>
              </a:ext>
            </a:extLst>
          </p:cNvPr>
          <p:cNvCxnSpPr/>
          <p:nvPr/>
        </p:nvCxnSpPr>
        <p:spPr>
          <a:xfrm>
            <a:off x="1069667" y="1464241"/>
            <a:ext cx="2592288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2344E9D3-BF5C-439A-A048-E1E9244AB1CE}"/>
              </a:ext>
            </a:extLst>
          </p:cNvPr>
          <p:cNvCxnSpPr/>
          <p:nvPr/>
        </p:nvCxnSpPr>
        <p:spPr>
          <a:xfrm>
            <a:off x="5129908" y="1440886"/>
            <a:ext cx="2724494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2344E9D3-BF5C-439A-A048-E1E9244AB1CE}"/>
              </a:ext>
            </a:extLst>
          </p:cNvPr>
          <p:cNvCxnSpPr/>
          <p:nvPr/>
        </p:nvCxnSpPr>
        <p:spPr>
          <a:xfrm>
            <a:off x="9147368" y="1438313"/>
            <a:ext cx="2880320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97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14180" y="-5915"/>
            <a:ext cx="12192001" cy="685799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716977" y="933029"/>
            <a:ext cx="8756614" cy="1887696"/>
          </a:xfrm>
          <a:prstGeom prst="rect">
            <a:avLst/>
          </a:prstGeom>
          <a:noFill/>
        </p:spPr>
        <p:txBody>
          <a:bodyPr wrap="square" numCol="2" spcCol="648000" rtlCol="0">
            <a:spAutoFit/>
          </a:bodyPr>
          <a:lstStyle/>
          <a:p>
            <a:pPr>
              <a:spcAft>
                <a:spcPts val="2300"/>
              </a:spcAft>
            </a:pP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олилиния 22"/>
          <p:cNvSpPr/>
          <p:nvPr/>
        </p:nvSpPr>
        <p:spPr>
          <a:xfrm>
            <a:off x="800907" y="964317"/>
            <a:ext cx="3083267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prstDash val="sysDot"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наличия (отсутствия) административных барьеров и оценки состояния конкурентной среды субъектами предпринимательской деятельности</a:t>
            </a:r>
          </a:p>
        </p:txBody>
      </p:sp>
      <p:sp>
        <p:nvSpPr>
          <p:cNvPr id="24" name="Полилиния 23"/>
          <p:cNvSpPr/>
          <p:nvPr/>
        </p:nvSpPr>
        <p:spPr>
          <a:xfrm>
            <a:off x="4489691" y="964317"/>
            <a:ext cx="2450504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удовлетворенности потребителей качеством товаров, работ и услуг и состоянием ценовой конкуренции</a:t>
            </a:r>
          </a:p>
        </p:txBody>
      </p:sp>
      <p:sp>
        <p:nvSpPr>
          <p:cNvPr id="25" name="Полилиния 24"/>
          <p:cNvSpPr/>
          <p:nvPr/>
        </p:nvSpPr>
        <p:spPr>
          <a:xfrm>
            <a:off x="7493432" y="964317"/>
            <a:ext cx="3999054" cy="1470302"/>
          </a:xfrm>
          <a:custGeom>
            <a:avLst/>
            <a:gdLst>
              <a:gd name="connsiteX0" fmla="*/ 0 w 5040786"/>
              <a:gd name="connsiteY0" fmla="*/ 0 h 1470302"/>
              <a:gd name="connsiteX1" fmla="*/ 5040786 w 5040786"/>
              <a:gd name="connsiteY1" fmla="*/ 0 h 1470302"/>
              <a:gd name="connsiteX2" fmla="*/ 5040786 w 5040786"/>
              <a:gd name="connsiteY2" fmla="*/ 1470302 h 1470302"/>
              <a:gd name="connsiteX3" fmla="*/ 0 w 5040786"/>
              <a:gd name="connsiteY3" fmla="*/ 1470302 h 1470302"/>
              <a:gd name="connsiteX4" fmla="*/ 0 w 5040786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0786" h="1470302">
                <a:moveTo>
                  <a:pt x="0" y="0"/>
                </a:moveTo>
                <a:lnTo>
                  <a:pt x="5040786" y="0"/>
                </a:lnTo>
                <a:lnTo>
                  <a:pt x="5040786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Мониторинг удовлетворенности субъектов предпринимательства и потребителей</a:t>
            </a:r>
          </a:p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 товаров, работ и услуг качеством официальной информации, размещаемой уполномоченным органом и муниципальными образованиями</a:t>
            </a:r>
          </a:p>
        </p:txBody>
      </p:sp>
      <p:sp>
        <p:nvSpPr>
          <p:cNvPr id="26" name="Полилиния 25"/>
          <p:cNvSpPr/>
          <p:nvPr/>
        </p:nvSpPr>
        <p:spPr>
          <a:xfrm>
            <a:off x="564995" y="2887777"/>
            <a:ext cx="2450504" cy="1644278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Мониторинг деятельности субъектов естественных монополий на территории Томской области</a:t>
            </a:r>
          </a:p>
        </p:txBody>
      </p:sp>
      <p:sp>
        <p:nvSpPr>
          <p:cNvPr id="27" name="Полилиния 26"/>
          <p:cNvSpPr/>
          <p:nvPr/>
        </p:nvSpPr>
        <p:spPr>
          <a:xfrm>
            <a:off x="3567793" y="2887776"/>
            <a:ext cx="2450504" cy="1644279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деятельности хозяйственных субъектов, доля участия Томской области или муниципального образования в которых составляет 50 и более процентов</a:t>
            </a:r>
          </a:p>
        </p:txBody>
      </p:sp>
      <p:sp>
        <p:nvSpPr>
          <p:cNvPr id="28" name="Полилиния 27"/>
          <p:cNvSpPr/>
          <p:nvPr/>
        </p:nvSpPr>
        <p:spPr>
          <a:xfrm>
            <a:off x="6568833" y="2887777"/>
            <a:ext cx="2479748" cy="1644278"/>
          </a:xfrm>
          <a:custGeom>
            <a:avLst/>
            <a:gdLst>
              <a:gd name="connsiteX0" fmla="*/ 0 w 3273825"/>
              <a:gd name="connsiteY0" fmla="*/ 0 h 1470302"/>
              <a:gd name="connsiteX1" fmla="*/ 3273825 w 3273825"/>
              <a:gd name="connsiteY1" fmla="*/ 0 h 1470302"/>
              <a:gd name="connsiteX2" fmla="*/ 3273825 w 3273825"/>
              <a:gd name="connsiteY2" fmla="*/ 1470302 h 1470302"/>
              <a:gd name="connsiteX3" fmla="*/ 0 w 3273825"/>
              <a:gd name="connsiteY3" fmla="*/ 1470302 h 1470302"/>
              <a:gd name="connsiteX4" fmla="*/ 0 w 3273825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3825" h="1470302">
                <a:moveTo>
                  <a:pt x="0" y="0"/>
                </a:moveTo>
                <a:lnTo>
                  <a:pt x="3273825" y="0"/>
                </a:lnTo>
                <a:lnTo>
                  <a:pt x="3273825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удовлетворенности населения деятельностью в сфере финансовых услуг, осуществляемой на территории Томской области</a:t>
            </a:r>
          </a:p>
        </p:txBody>
      </p:sp>
      <p:sp>
        <p:nvSpPr>
          <p:cNvPr id="29" name="Полилиния 28"/>
          <p:cNvSpPr/>
          <p:nvPr/>
        </p:nvSpPr>
        <p:spPr>
          <a:xfrm>
            <a:off x="9562567" y="2887777"/>
            <a:ext cx="2250396" cy="1644278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доступности для населения финансовых услуг, оказываемых на территории Томской области</a:t>
            </a:r>
          </a:p>
        </p:txBody>
      </p:sp>
      <p:sp>
        <p:nvSpPr>
          <p:cNvPr id="30" name="Полилиния 29"/>
          <p:cNvSpPr/>
          <p:nvPr/>
        </p:nvSpPr>
        <p:spPr>
          <a:xfrm>
            <a:off x="1034132" y="4885999"/>
            <a:ext cx="2766886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цен на товары, входящие в перечень социально значимых продовольственных товаров первой необходимости</a:t>
            </a:r>
          </a:p>
        </p:txBody>
      </p:sp>
      <p:sp>
        <p:nvSpPr>
          <p:cNvPr id="31" name="Полилиния 30"/>
          <p:cNvSpPr/>
          <p:nvPr/>
        </p:nvSpPr>
        <p:spPr>
          <a:xfrm>
            <a:off x="4489691" y="4859542"/>
            <a:ext cx="2450504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логистических возможностей Томской области</a:t>
            </a:r>
          </a:p>
        </p:txBody>
      </p:sp>
      <p:sp>
        <p:nvSpPr>
          <p:cNvPr id="32" name="Полилиния 31"/>
          <p:cNvSpPr/>
          <p:nvPr/>
        </p:nvSpPr>
        <p:spPr>
          <a:xfrm>
            <a:off x="7748700" y="4850092"/>
            <a:ext cx="3488517" cy="1470302"/>
          </a:xfrm>
          <a:custGeom>
            <a:avLst/>
            <a:gdLst>
              <a:gd name="connsiteX0" fmla="*/ 0 w 4555096"/>
              <a:gd name="connsiteY0" fmla="*/ 0 h 1470302"/>
              <a:gd name="connsiteX1" fmla="*/ 4555096 w 4555096"/>
              <a:gd name="connsiteY1" fmla="*/ 0 h 1470302"/>
              <a:gd name="connsiteX2" fmla="*/ 4555096 w 4555096"/>
              <a:gd name="connsiteY2" fmla="*/ 1470302 h 1470302"/>
              <a:gd name="connsiteX3" fmla="*/ 0 w 4555096"/>
              <a:gd name="connsiteY3" fmla="*/ 1470302 h 1470302"/>
              <a:gd name="connsiteX4" fmla="*/ 0 w 4555096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55096" h="1470302">
                <a:moveTo>
                  <a:pt x="0" y="0"/>
                </a:moveTo>
                <a:lnTo>
                  <a:pt x="4555096" y="0"/>
                </a:lnTo>
                <a:lnTo>
                  <a:pt x="4555096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Мониторинг развития передовых </a:t>
            </a:r>
          </a:p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производственных технологий и их</a:t>
            </a:r>
          </a:p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 внедрения, а также процесса цифровизации экономики и формирования ее новых рынков и секторов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-716" y="222864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СОДЕРЖАНИЕ МОНИТОРИНГА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7856" y="808470"/>
            <a:ext cx="254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2C6E6E"/>
                </a:solidFill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14739" y="826944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015499" y="2757147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0" y="2757147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55465" y="4733930"/>
            <a:ext cx="8588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10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17740" y="4733930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9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7856" y="4733930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048581" y="2761348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984235" y="2757147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6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68985" y="808470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509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1"/>
            <a:ext cx="12192000" cy="13894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0" y="1389413"/>
            <a:ext cx="12192000" cy="5468587"/>
          </a:xfrm>
          <a:prstGeom prst="rect">
            <a:avLst/>
          </a:prstGeom>
          <a:solidFill>
            <a:srgbClr val="F2F2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 flipV="1">
            <a:off x="0" y="-184666"/>
            <a:ext cx="12192000" cy="184665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E3E3CF"/>
                </a:solidFill>
                <a:latin typeface="+mj-lt"/>
                <a:cs typeface="Arial" panose="020B0604020202020204" pitchFamily="34" charset="0"/>
              </a:rPr>
              <a:t>                                    </a:t>
            </a:r>
          </a:p>
          <a:p>
            <a:pPr>
              <a:lnSpc>
                <a:spcPct val="90000"/>
              </a:lnSpc>
            </a:pPr>
            <a:endParaRPr lang="ru-RU" sz="2800" b="1" dirty="0">
              <a:solidFill>
                <a:srgbClr val="E3E3CF"/>
              </a:solidFill>
              <a:latin typeface="+mj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sz="2800" b="1" dirty="0">
              <a:solidFill>
                <a:srgbClr val="E3E3CF"/>
              </a:solidFill>
              <a:latin typeface="+mj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sz="2800" b="1" dirty="0">
              <a:solidFill>
                <a:srgbClr val="E3E3CF"/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400" b="1" dirty="0">
                <a:solidFill>
                  <a:srgbClr val="E3E3CF"/>
                </a:solidFill>
                <a:latin typeface="+mj-lt"/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2C6E6E"/>
                </a:solidFill>
                <a:latin typeface="+mj-lt"/>
                <a:cs typeface="Arial" panose="020B0604020202020204" pitchFamily="34" charset="0"/>
              </a:rPr>
              <a:t>				</a:t>
            </a:r>
            <a:r>
              <a:rPr lang="ru-RU" sz="28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УЧАСТНИКИ ПРОЦЕССА</a:t>
            </a:r>
          </a:p>
          <a:p>
            <a:pPr algn="ctr">
              <a:lnSpc>
                <a:spcPct val="90000"/>
              </a:lnSpc>
            </a:pPr>
            <a:endParaRPr lang="ru-RU" sz="9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000" b="1" i="1" dirty="0">
                <a:solidFill>
                  <a:schemeClr val="bg1"/>
                </a:solidFill>
              </a:rPr>
              <a:t>						Региональный и муниципальный  уровень</a:t>
            </a:r>
            <a:endParaRPr lang="ru-RU" sz="2000" i="1" dirty="0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</a:pPr>
            <a:endParaRPr lang="ru-RU" sz="900" b="1" dirty="0">
              <a:solidFill>
                <a:srgbClr val="2C6E6E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52" name="Таблица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122004"/>
              </p:ext>
            </p:extLst>
          </p:nvPr>
        </p:nvGraphicFramePr>
        <p:xfrm>
          <a:off x="534786" y="1389413"/>
          <a:ext cx="11209909" cy="5161887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7145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145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5824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9225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2112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500" kern="120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/>
                        <a:t>         </a:t>
                      </a:r>
                      <a:r>
                        <a:rPr lang="ru-RU" sz="1700" kern="1200" dirty="0"/>
                        <a:t>Департамент  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экономики </a:t>
                      </a:r>
                      <a:endParaRPr lang="ru-RU" sz="17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500" kern="12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/>
                        <a:t>          </a:t>
                      </a:r>
                      <a:r>
                        <a:rPr lang="ru-RU" sz="1700" kern="1200" dirty="0"/>
                        <a:t>УФАС по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   Томской области</a:t>
                      </a:r>
                      <a:endParaRPr lang="ru-RU" sz="17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/>
                        <a:t>      </a:t>
                      </a:r>
                      <a:r>
                        <a:rPr lang="ru-RU" sz="1700" kern="1200" dirty="0"/>
                        <a:t>Отделение ЦБ по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Томской области</a:t>
                      </a:r>
                      <a:endParaRPr lang="ru-RU" sz="17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/>
                        <a:t>         </a:t>
                      </a:r>
                      <a:r>
                        <a:rPr lang="ru-RU" sz="1700" kern="1200" dirty="0"/>
                        <a:t>Уполномоченный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по</a:t>
                      </a:r>
                      <a:r>
                        <a:rPr lang="ru-RU" sz="1700" kern="1200" baseline="0" dirty="0"/>
                        <a:t> </a:t>
                      </a:r>
                      <a:r>
                        <a:rPr lang="ru-RU" sz="1700" kern="1200" dirty="0"/>
                        <a:t>защите прав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     предпринимателей</a:t>
                      </a:r>
                      <a:endParaRPr lang="ru-RU" sz="1700" b="1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280535">
                <a:tc>
                  <a:txBody>
                    <a:bodyPr/>
                    <a:lstStyle/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600" kern="1200" dirty="0"/>
                        <a:t>уполномоченный орган </a:t>
                      </a:r>
                    </a:p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600" kern="1200" dirty="0"/>
                        <a:t>координация работы </a:t>
                      </a:r>
                    </a:p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600" kern="1200" dirty="0"/>
                        <a:t>методология</a:t>
                      </a:r>
                    </a:p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600" kern="1200" dirty="0"/>
                        <a:t>подготовка доклада</a:t>
                      </a:r>
                      <a:endParaRPr lang="ru-RU" sz="16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1600" kern="1200" dirty="0"/>
                        <a:t>исследование рынков и дискриминационных условий</a:t>
                      </a:r>
                      <a:endParaRPr lang="ru-RU" sz="16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1600" kern="1200" dirty="0"/>
                        <a:t>участие в мониторинге финансовой удовлетворенности</a:t>
                      </a:r>
                      <a:endParaRPr lang="ru-RU" sz="16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1600" kern="1200" dirty="0"/>
                        <a:t>выявление</a:t>
                      </a:r>
                      <a:r>
                        <a:rPr lang="ru-RU" sz="1600" kern="1200" baseline="0" dirty="0"/>
                        <a:t> </a:t>
                      </a:r>
                      <a:r>
                        <a:rPr lang="ru-RU" sz="1600" kern="1200" dirty="0"/>
                        <a:t>административных барьеров для бизнеса</a:t>
                      </a:r>
                      <a:endParaRPr lang="ru-RU" sz="16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32568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    </a:t>
                      </a:r>
                      <a:r>
                        <a:rPr lang="ru-RU" sz="1700" kern="1200" baseline="0" dirty="0"/>
                        <a:t> </a:t>
                      </a:r>
                      <a:r>
                        <a:rPr lang="ru-RU" sz="1700" b="1" kern="1200" dirty="0"/>
                        <a:t>Отраслевые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/>
                        <a:t>               ИОГВ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/>
                        <a:t>Томскстат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/>
                        <a:t>Представители бизнеса, общественных организаций, научного сообщества</a:t>
                      </a:r>
                      <a:endParaRPr lang="ru-RU" sz="1700" b="1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>
                          <a:solidFill>
                            <a:srgbClr val="C00000"/>
                          </a:solidFill>
                        </a:rPr>
                        <a:t>Органы местного самоуправления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314282"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Реализация</a:t>
                      </a:r>
                    </a:p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600" dirty="0"/>
                        <a:t>мероприятий «дорожной карты» </a:t>
                      </a:r>
                    </a:p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мониторинг рынков</a:t>
                      </a:r>
                      <a:endParaRPr lang="ru-RU" sz="1600" i="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статистические данные по рынкам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ru-RU" sz="1600" i="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коллегиальный орган</a:t>
                      </a:r>
                    </a:p>
                    <a:p>
                      <a:pPr marL="371475" indent="-285750" algn="l">
                        <a:buFont typeface="Arial" panose="020B0604020202020204" pitchFamily="34" charset="0"/>
                        <a:buChar char="•"/>
                      </a:pPr>
                      <a:endParaRPr lang="ru-RU" sz="1600" i="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</a:rPr>
                        <a:t>муниципальные «дорожные карты»,</a:t>
                      </a:r>
                    </a:p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</a:rPr>
                        <a:t>проведение опросов предпринимателей и населения</a:t>
                      </a:r>
                      <a:endParaRPr lang="ru-RU" sz="1600" i="0" dirty="0">
                        <a:solidFill>
                          <a:srgbClr val="C00000"/>
                        </a:solidFill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pic>
        <p:nvPicPr>
          <p:cNvPr id="1032" name="Picture 8" descr="https://c7.hotpng.com/preview/680/122/527/computer-icons-organization-business-icon-design-business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5000" y1="20573" x2="25000" y2="20573"/>
                        <a14:foregroundMark x1="34125" y1="23047" x2="34125" y2="23047"/>
                        <a14:foregroundMark x1="60750" y1="34245" x2="60750" y2="34245"/>
                        <a14:foregroundMark x1="69250" y1="32813" x2="69250" y2="32813"/>
                        <a14:foregroundMark x1="52250" y1="26432" x2="52250" y2="26432"/>
                        <a14:foregroundMark x1="68250" y1="51953" x2="68250" y2="51953"/>
                        <a14:foregroundMark x1="40500" y1="55339" x2="40500" y2="55339"/>
                        <a14:foregroundMark x1="49875" y1="55859" x2="49875" y2="55859"/>
                        <a14:foregroundMark x1="64750" y1="69141" x2="64750" y2="69141"/>
                        <a14:foregroundMark x1="86375" y1="29167" x2="86375" y2="29167"/>
                        <a14:foregroundMark x1="79125" y1="30859" x2="79125" y2="30859"/>
                        <a14:foregroundMark x1="77500" y1="23307" x2="77500" y2="23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298" y="184666"/>
            <a:ext cx="1164742" cy="106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41" y="1657696"/>
            <a:ext cx="700110" cy="645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4" descr="https://regnum.ru/uploads/pictures/news/2017/03/02/regnum_picture_148843871770448_norm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153" y="1657696"/>
            <a:ext cx="678160" cy="67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https://www.buhonline.ru/Files/Modules/Publication/14881_o_l_2x.png?t=1564396799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79773" l="35606" r="78939">
                        <a14:foregroundMark x1="55227" y1="72841" x2="55227" y2="72841"/>
                        <a14:foregroundMark x1="61061" y1="75909" x2="61061" y2="75909"/>
                        <a14:foregroundMark x1="64848" y1="75682" x2="64848" y2="75682"/>
                        <a14:foregroundMark x1="68409" y1="73295" x2="68409" y2="73295"/>
                        <a14:foregroundMark x1="75909" y1="61023" x2="75909" y2="61023"/>
                        <a14:foregroundMark x1="51439" y1="72045" x2="51439" y2="72045"/>
                        <a14:foregroundMark x1="43106" y1="67159" x2="43106" y2="67159"/>
                        <a14:foregroundMark x1="40379" y1="60795" x2="40379" y2="607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342" y="1537923"/>
            <a:ext cx="1068778" cy="851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883" y="1657696"/>
            <a:ext cx="700110" cy="612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62" y="4172875"/>
            <a:ext cx="700110" cy="612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 descr="http://gtrk-kaluga.ru/public/upload/news/20469/gallery/kradeno0625.jpg"/>
          <p:cNvPicPr/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806" b="94306" l="28047" r="73672">
                        <a14:foregroundMark x1="51328" y1="5417" x2="51328" y2="5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550" y="4171880"/>
            <a:ext cx="1111365" cy="756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843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-1" y="210797"/>
            <a:ext cx="4180115" cy="6647203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74B74D2-2DAA-4CF5-AE08-7750E110C0E9}"/>
              </a:ext>
            </a:extLst>
          </p:cNvPr>
          <p:cNvSpPr/>
          <p:nvPr/>
        </p:nvSpPr>
        <p:spPr>
          <a:xfrm rot="16200000">
            <a:off x="4945" y="2135092"/>
            <a:ext cx="6241963" cy="32038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ru-RU" dirty="0">
              <a:solidFill>
                <a:prstClr val="white"/>
              </a:solidFill>
              <a:latin typeface="Arial Narro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5642" y="1404022"/>
            <a:ext cx="381223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ru-RU" sz="2400" b="1" dirty="0">
                <a:solidFill>
                  <a:srgbClr val="C00000"/>
                </a:solidFill>
                <a:latin typeface="+mj-lt"/>
              </a:rPr>
              <a:t>Оценка уровня конкуренции </a:t>
            </a:r>
          </a:p>
          <a:p>
            <a:pPr defTabSz="914400"/>
            <a:r>
              <a:rPr lang="ru-RU" sz="2400" b="1" dirty="0">
                <a:solidFill>
                  <a:srgbClr val="C00000"/>
                </a:solidFill>
                <a:latin typeface="+mj-lt"/>
              </a:rPr>
              <a:t>на рынках</a:t>
            </a:r>
          </a:p>
          <a:p>
            <a:pPr defTabSz="914400"/>
            <a:r>
              <a:rPr lang="ru-RU" sz="2000" b="1" i="1" dirty="0">
                <a:solidFill>
                  <a:srgbClr val="C00000"/>
                </a:solidFill>
                <a:latin typeface="+mj-lt"/>
              </a:rPr>
              <a:t> </a:t>
            </a:r>
          </a:p>
          <a:p>
            <a:pPr defTabSz="914400">
              <a:tabLst>
                <a:tab pos="0" algn="l"/>
              </a:tabLst>
            </a:pPr>
            <a:r>
              <a:rPr lang="ru-RU" sz="2000" dirty="0">
                <a:solidFill>
                  <a:prstClr val="black"/>
                </a:solidFill>
                <a:latin typeface="+mj-lt"/>
              </a:rPr>
              <a:t>% от общего числа </a:t>
            </a:r>
          </a:p>
          <a:p>
            <a:pPr defTabSz="914400">
              <a:tabLst>
                <a:tab pos="0" algn="l"/>
              </a:tabLst>
            </a:pPr>
            <a:r>
              <a:rPr lang="ru-RU" sz="2000" dirty="0">
                <a:solidFill>
                  <a:prstClr val="black"/>
                </a:solidFill>
                <a:latin typeface="+mj-lt"/>
              </a:rPr>
              <a:t>опрошенных</a:t>
            </a: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4954672" y="808231"/>
          <a:ext cx="6719053" cy="54388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"/>
            <a:ext cx="12192000" cy="153391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-2" y="159503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05493" y="1660433"/>
            <a:ext cx="1567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высокая конкуренция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4180114" y="262091"/>
            <a:ext cx="0" cy="6595908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010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" y="0"/>
            <a:ext cx="12192001" cy="178789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3" name="Объект 7"/>
          <p:cNvGraphicFramePr/>
          <p:nvPr>
            <p:extLst/>
          </p:nvPr>
        </p:nvGraphicFramePr>
        <p:xfrm>
          <a:off x="1098468" y="1787890"/>
          <a:ext cx="8639298" cy="448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96883" y="2786"/>
            <a:ext cx="115309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/>
            <a:endParaRPr lang="ru-RU" sz="900" b="1" dirty="0">
              <a:solidFill>
                <a:srgbClr val="C00000"/>
              </a:solidFill>
              <a:latin typeface="+mj-lt"/>
            </a:endParaRPr>
          </a:p>
          <a:p>
            <a:pPr lvl="0" algn="ctr" defTabSz="914400"/>
            <a:endParaRPr lang="ru-RU" sz="900" b="1" dirty="0">
              <a:solidFill>
                <a:srgbClr val="C00000"/>
              </a:solidFill>
              <a:latin typeface="+mj-lt"/>
            </a:endParaRPr>
          </a:p>
          <a:p>
            <a:pPr lvl="0" algn="ctr" defTabSz="914400"/>
            <a:r>
              <a:rPr lang="ru-RU" sz="2400" b="1" dirty="0">
                <a:solidFill>
                  <a:srgbClr val="C00000"/>
                </a:solidFill>
                <a:latin typeface="+mj-lt"/>
              </a:rPr>
              <a:t>Состояние административных барьеров для ведения текущей деятельности и открытия нового бизнеса в Томской области, </a:t>
            </a:r>
          </a:p>
          <a:p>
            <a:pPr lvl="0" algn="ctr" defTabSz="914400"/>
            <a:r>
              <a:rPr lang="ru-RU" sz="2400" b="1" dirty="0">
                <a:solidFill>
                  <a:srgbClr val="C00000"/>
                </a:solidFill>
                <a:latin typeface="+mj-lt"/>
              </a:rPr>
              <a:t>за последние 3 года, </a:t>
            </a:r>
            <a:r>
              <a:rPr lang="ru-RU" sz="2000" dirty="0">
                <a:solidFill>
                  <a:prstClr val="black"/>
                </a:solidFill>
                <a:latin typeface="+mj-lt"/>
              </a:rPr>
              <a:t>% от числа опрошенных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3881251" y="6020791"/>
            <a:ext cx="4429496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solidFill>
                  <a:schemeClr val="bg1"/>
                </a:solidFill>
              </a:rPr>
              <a:t>Административные барьеры преодолимы </a:t>
            </a:r>
            <a:r>
              <a:rPr lang="ru-RU" sz="1600" b="1" dirty="0">
                <a:solidFill>
                  <a:srgbClr val="A91717"/>
                </a:solidFill>
              </a:rPr>
              <a:t>при существенных затратах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7647709" y="3832899"/>
            <a:ext cx="4180114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solidFill>
                  <a:schemeClr val="bg1"/>
                </a:solidFill>
              </a:rPr>
              <a:t>Административные барьеры преодолимы </a:t>
            </a:r>
            <a:r>
              <a:rPr lang="ru-RU" sz="1600" b="1" dirty="0">
                <a:solidFill>
                  <a:srgbClr val="990000"/>
                </a:solidFill>
              </a:rPr>
              <a:t>без существенных затрат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7220119" y="1952240"/>
            <a:ext cx="3313294" cy="58477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solidFill>
                  <a:schemeClr val="bg1"/>
                </a:solidFill>
              </a:rPr>
              <a:t>Есть непреодолимые  административные барьеры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5727"/>
            <a:ext cx="12192000" cy="73831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41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1" y="0"/>
            <a:ext cx="12192001" cy="1318161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/>
          </p:nvPr>
        </p:nvGraphicFramePr>
        <p:xfrm>
          <a:off x="334296" y="1500211"/>
          <a:ext cx="10982888" cy="50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34296" y="131552"/>
            <a:ext cx="1149390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endParaRPr lang="ru-RU" sz="900" b="1" dirty="0">
              <a:latin typeface="+mj-lt"/>
            </a:endParaRPr>
          </a:p>
          <a:p>
            <a:pPr algn="ctr" defTabSz="914400"/>
            <a:r>
              <a:rPr lang="ru-RU" sz="2400" b="1" dirty="0">
                <a:solidFill>
                  <a:srgbClr val="C00000"/>
                </a:solidFill>
                <a:latin typeface="+mj-lt"/>
              </a:rPr>
              <a:t>Оценка барьеров ведения предпринимательской деятельности, </a:t>
            </a:r>
          </a:p>
          <a:p>
            <a:pPr algn="ctr" defTabSz="914400"/>
            <a:endParaRPr lang="ru-RU" sz="500" b="1" dirty="0">
              <a:solidFill>
                <a:srgbClr val="2C6E6E"/>
              </a:solidFill>
              <a:latin typeface="+mj-lt"/>
            </a:endParaRPr>
          </a:p>
          <a:p>
            <a:pPr algn="ctr" defTabSz="914400"/>
            <a:r>
              <a:rPr lang="ru-RU" sz="2000" dirty="0"/>
              <a:t>% от общего числа опрошенных</a:t>
            </a:r>
          </a:p>
          <a:p>
            <a:pPr lvl="0" defTabSz="914400"/>
            <a:endParaRPr lang="ru-RU" sz="2000" b="1" dirty="0">
              <a:latin typeface="+mj-lt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5727"/>
            <a:ext cx="12192000" cy="73832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H="1">
            <a:off x="-14750" y="1292764"/>
            <a:ext cx="12191999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723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3135087" cy="378822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/>
          </p:nvPr>
        </p:nvGraphicFramePr>
        <p:xfrm>
          <a:off x="1223159" y="0"/>
          <a:ext cx="12085122" cy="6810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-1" y="227929"/>
            <a:ext cx="308164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/>
            <a:r>
              <a:rPr lang="ru-RU" sz="2000" b="1" dirty="0">
                <a:solidFill>
                  <a:srgbClr val="C00000"/>
                </a:solidFill>
                <a:latin typeface="+mj-lt"/>
              </a:rPr>
              <a:t>Уровень удовлетворенности потребителей качеством</a:t>
            </a:r>
          </a:p>
          <a:p>
            <a:pPr lvl="0" algn="ctr" defTabSz="914400"/>
            <a:r>
              <a:rPr lang="ru-RU" sz="2000" b="1" dirty="0">
                <a:solidFill>
                  <a:srgbClr val="C00000"/>
                </a:solidFill>
                <a:latin typeface="+mj-lt"/>
              </a:rPr>
              <a:t> услуг на</a:t>
            </a:r>
            <a:r>
              <a:rPr lang="en-US" sz="20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+mj-lt"/>
              </a:rPr>
              <a:t>товарных рынках,</a:t>
            </a:r>
            <a:r>
              <a:rPr lang="en-US" sz="2000" b="1" dirty="0">
                <a:solidFill>
                  <a:srgbClr val="C00000"/>
                </a:solidFill>
                <a:latin typeface="+mj-lt"/>
              </a:rPr>
              <a:t> </a:t>
            </a:r>
            <a:endParaRPr lang="ru-RU" sz="2000" b="1" dirty="0">
              <a:solidFill>
                <a:srgbClr val="C00000"/>
              </a:solidFill>
              <a:latin typeface="+mj-lt"/>
            </a:endParaRPr>
          </a:p>
          <a:p>
            <a:pPr lvl="0" algn="ctr" defTabSz="914400"/>
            <a:endParaRPr lang="ru-RU" sz="2000" b="1" dirty="0">
              <a:solidFill>
                <a:srgbClr val="C00000"/>
              </a:solidFill>
              <a:latin typeface="+mj-lt"/>
            </a:endParaRPr>
          </a:p>
          <a:p>
            <a:pPr lvl="0" algn="ctr" defTabSz="914400"/>
            <a:r>
              <a:rPr lang="ru-RU" dirty="0">
                <a:solidFill>
                  <a:prstClr val="black"/>
                </a:solidFill>
                <a:latin typeface="+mj-lt"/>
              </a:rPr>
              <a:t>% от числа потребителей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37508" y="3057895"/>
            <a:ext cx="605642" cy="112815"/>
          </a:xfrm>
          <a:prstGeom prst="rect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7508" y="3420094"/>
            <a:ext cx="605642" cy="1306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61901" y="2907119"/>
            <a:ext cx="244037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ru-RU" b="1" dirty="0">
                <a:latin typeface="+mj-lt"/>
              </a:rPr>
              <a:t>удовлетворен</a:t>
            </a: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r>
              <a:rPr lang="ru-RU" b="1" dirty="0">
                <a:latin typeface="+mj-lt"/>
              </a:rPr>
              <a:t>не удовлетворен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1100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/>
          </p:nvPr>
        </p:nvGraphicFramePr>
        <p:xfrm>
          <a:off x="3978232" y="1484"/>
          <a:ext cx="8668089" cy="7098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19855" y="1121562"/>
            <a:ext cx="1389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ВЫБОР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1" y="0"/>
            <a:ext cx="3135087" cy="378822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rgbClr val="C00000"/>
                </a:solidFill>
                <a:latin typeface="+mj-lt"/>
              </a:rPr>
              <a:t>Уровень удовлетворенности потребителей ценами услуг</a:t>
            </a:r>
          </a:p>
          <a:p>
            <a:pPr lvl="0" algn="ctr"/>
            <a:r>
              <a:rPr lang="ru-RU" b="1" dirty="0">
                <a:solidFill>
                  <a:srgbClr val="C00000"/>
                </a:solidFill>
                <a:latin typeface="+mj-lt"/>
              </a:rPr>
              <a:t>на</a:t>
            </a:r>
            <a:r>
              <a:rPr lang="en-US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+mj-lt"/>
              </a:rPr>
              <a:t>товарных рынках,</a:t>
            </a:r>
            <a:r>
              <a:rPr lang="en-US" b="1" dirty="0">
                <a:solidFill>
                  <a:srgbClr val="C00000"/>
                </a:solidFill>
                <a:latin typeface="+mj-lt"/>
              </a:rPr>
              <a:t> </a:t>
            </a:r>
            <a:endParaRPr lang="ru-RU" b="1" dirty="0">
              <a:solidFill>
                <a:srgbClr val="C00000"/>
              </a:solidFill>
              <a:latin typeface="+mj-lt"/>
            </a:endParaRPr>
          </a:p>
          <a:p>
            <a:pPr lvl="0" algn="ctr"/>
            <a:endParaRPr lang="ru-RU" b="1" dirty="0">
              <a:solidFill>
                <a:srgbClr val="C00000"/>
              </a:solidFill>
              <a:latin typeface="+mj-lt"/>
            </a:endParaRPr>
          </a:p>
          <a:p>
            <a:pPr lvl="0" algn="ctr"/>
            <a:r>
              <a:rPr lang="ru-RU" dirty="0">
                <a:solidFill>
                  <a:prstClr val="black"/>
                </a:solidFill>
                <a:latin typeface="+mj-lt"/>
              </a:rPr>
              <a:t>% от числа потребителей</a:t>
            </a:r>
          </a:p>
          <a:p>
            <a:pPr lvl="0" algn="ctr"/>
            <a:endParaRPr lang="ru-RU" dirty="0">
              <a:solidFill>
                <a:prstClr val="black"/>
              </a:solidFill>
              <a:latin typeface="+mj-lt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+mj-lt"/>
            </a:endParaRPr>
          </a:p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37508" y="3057895"/>
            <a:ext cx="605642" cy="112815"/>
          </a:xfrm>
          <a:prstGeom prst="rect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7508" y="3420094"/>
            <a:ext cx="605642" cy="1306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61901" y="2907119"/>
            <a:ext cx="244037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ru-RU" b="1" dirty="0">
                <a:latin typeface="+mj-lt"/>
              </a:rPr>
              <a:t>удовлетворен</a:t>
            </a: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r>
              <a:rPr lang="ru-RU" b="1" dirty="0">
                <a:latin typeface="+mj-lt"/>
              </a:rPr>
              <a:t>не удовлетворен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6542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3135087" cy="4085112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ru-RU" dirty="0">
              <a:solidFill>
                <a:prstClr val="black"/>
              </a:solidFill>
              <a:latin typeface="+mj-lt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+mj-lt"/>
            </a:endParaRPr>
          </a:p>
          <a:p>
            <a:pPr algn="ctr"/>
            <a:endParaRPr lang="ru-RU" dirty="0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/>
          </p:nvPr>
        </p:nvGraphicFramePr>
        <p:xfrm>
          <a:off x="1588634" y="0"/>
          <a:ext cx="11485200" cy="7350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-1" y="201880"/>
            <a:ext cx="3004457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/>
            <a:r>
              <a:rPr lang="ru-RU" sz="2000" b="1" dirty="0">
                <a:solidFill>
                  <a:srgbClr val="C00000"/>
                </a:solidFill>
                <a:latin typeface="+mj-lt"/>
              </a:rPr>
              <a:t>Уровень удовлетворенности потребителей возможностью выбора услуг</a:t>
            </a:r>
          </a:p>
          <a:p>
            <a:pPr lvl="0" algn="ctr" defTabSz="914400"/>
            <a:r>
              <a:rPr lang="ru-RU" sz="2000" b="1" dirty="0">
                <a:solidFill>
                  <a:srgbClr val="C00000"/>
                </a:solidFill>
                <a:latin typeface="+mj-lt"/>
              </a:rPr>
              <a:t>на</a:t>
            </a:r>
            <a:r>
              <a:rPr lang="en-US" sz="20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+mj-lt"/>
              </a:rPr>
              <a:t>товарных рынках,</a:t>
            </a:r>
            <a:r>
              <a:rPr lang="en-US" sz="2000" b="1" dirty="0">
                <a:solidFill>
                  <a:srgbClr val="C00000"/>
                </a:solidFill>
                <a:latin typeface="+mj-lt"/>
              </a:rPr>
              <a:t> </a:t>
            </a:r>
            <a:endParaRPr lang="ru-RU" sz="2000" b="1" dirty="0">
              <a:solidFill>
                <a:srgbClr val="C00000"/>
              </a:solidFill>
              <a:latin typeface="+mj-lt"/>
            </a:endParaRPr>
          </a:p>
          <a:p>
            <a:pPr lvl="0" algn="ctr" defTabSz="914400"/>
            <a:endParaRPr lang="ru-RU" sz="900" b="1" dirty="0">
              <a:solidFill>
                <a:srgbClr val="C00000"/>
              </a:solidFill>
              <a:latin typeface="+mj-lt"/>
            </a:endParaRPr>
          </a:p>
          <a:p>
            <a:pPr lvl="0" algn="ctr" defTabSz="914400"/>
            <a:r>
              <a:rPr lang="ru-RU" sz="2000" dirty="0">
                <a:solidFill>
                  <a:prstClr val="black"/>
                </a:solidFill>
                <a:latin typeface="+mj-lt"/>
              </a:rPr>
              <a:t>% от числа потребителей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7508" y="3265078"/>
            <a:ext cx="605642" cy="112815"/>
          </a:xfrm>
          <a:prstGeom prst="rect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7508" y="3627277"/>
            <a:ext cx="605642" cy="1306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61901" y="3114302"/>
            <a:ext cx="244037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ru-RU" b="1" dirty="0">
                <a:latin typeface="+mj-lt"/>
              </a:rPr>
              <a:t>удовлетворен</a:t>
            </a: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endParaRPr lang="ru-RU" sz="200" b="1" dirty="0">
              <a:latin typeface="+mj-lt"/>
            </a:endParaRPr>
          </a:p>
          <a:p>
            <a:pPr lvl="0" defTabSz="914400"/>
            <a:r>
              <a:rPr lang="ru-RU" b="1" dirty="0">
                <a:latin typeface="+mj-lt"/>
              </a:rPr>
              <a:t>не удовлетворен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955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-1" y="403645"/>
            <a:ext cx="4180115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0"/>
            <a:ext cx="12192000" cy="301056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298418" y="591984"/>
            <a:ext cx="49045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-50" dirty="0">
                <a:solidFill>
                  <a:srgbClr val="2C6E6E"/>
                </a:solidFill>
              </a:rPr>
              <a:t>10 видов мониторинга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298419" y="383226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Вертикальный свиток 17"/>
          <p:cNvSpPr/>
          <p:nvPr/>
        </p:nvSpPr>
        <p:spPr>
          <a:xfrm>
            <a:off x="1583077" y="1999351"/>
            <a:ext cx="866900" cy="958338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38" y="2130093"/>
            <a:ext cx="278777" cy="2689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1705306" y="2466759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713400" y="2799380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720262" y="2645145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142504" y="3277622"/>
            <a:ext cx="36402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35555D"/>
                </a:solidFill>
              </a:rPr>
              <a:t>ДОКЛАД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о состоянии и развитии конкурентной среды на рынках товаров, работ и услуг Томской области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в 2020 году</a:t>
            </a:r>
            <a:endParaRPr lang="ru-RU" b="1" dirty="0"/>
          </a:p>
        </p:txBody>
      </p:sp>
      <p:sp>
        <p:nvSpPr>
          <p:cNvPr id="32" name="TextBox 6"/>
          <p:cNvSpPr txBox="1"/>
          <p:nvPr/>
        </p:nvSpPr>
        <p:spPr>
          <a:xfrm>
            <a:off x="2001795" y="713352"/>
            <a:ext cx="20970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СОГЛАСОВАНО</a:t>
            </a:r>
          </a:p>
          <a:p>
            <a:r>
              <a:rPr lang="ru-RU" sz="1200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Рабочая группа </a:t>
            </a:r>
          </a:p>
          <a:p>
            <a:r>
              <a:rPr lang="ru-RU" sz="1200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развитию конкуренции</a:t>
            </a:r>
            <a:r>
              <a:rPr lang="ru-RU" sz="1400" b="1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4298419" y="1067295"/>
            <a:ext cx="7755036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Мониторинг уровня административных барьеров и оценки состояния конкурентной среды субъектами предпринимательской деятельности;</a:t>
            </a:r>
          </a:p>
          <a:p>
            <a:pPr marL="541338" indent="-541338" algn="just">
              <a:buFont typeface="Wingdings" panose="05000000000000000000" pitchFamily="2" charset="2"/>
              <a:buChar char="Ø"/>
            </a:pPr>
            <a:endParaRPr lang="ru-RU" sz="500" dirty="0">
              <a:solidFill>
                <a:srgbClr val="35555D"/>
              </a:solidFill>
            </a:endParaRPr>
          </a:p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Мониторинг уровня удовлетворенности потребителей качеством товаров, работ и услуг и состоянием ценовой конкуренции;</a:t>
            </a:r>
          </a:p>
          <a:p>
            <a:pPr marL="541338" indent="-541338" algn="just">
              <a:buFont typeface="Wingdings" panose="05000000000000000000" pitchFamily="2" charset="2"/>
              <a:buChar char="Ø"/>
            </a:pPr>
            <a:endParaRPr lang="ru-RU" sz="500" dirty="0">
              <a:solidFill>
                <a:srgbClr val="35555D"/>
              </a:solidFill>
            </a:endParaRPr>
          </a:p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Мониторинг удовлетворенности качеством официальной информации о состоянии конкурентной среды; </a:t>
            </a:r>
          </a:p>
          <a:p>
            <a:pPr marL="541338" indent="-541338" algn="just">
              <a:buFont typeface="Wingdings" panose="05000000000000000000" pitchFamily="2" charset="2"/>
              <a:buChar char="Ø"/>
            </a:pPr>
            <a:endParaRPr lang="ru-RU" sz="500" dirty="0">
              <a:solidFill>
                <a:srgbClr val="35555D"/>
              </a:solidFill>
            </a:endParaRPr>
          </a:p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и другие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98419" y="3855216"/>
            <a:ext cx="7755036" cy="1238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b="1" dirty="0">
                <a:solidFill>
                  <a:srgbClr val="32605C"/>
                </a:solidFill>
              </a:rPr>
              <a:t>Проведение опросов</a:t>
            </a:r>
          </a:p>
          <a:p>
            <a:pPr algn="just"/>
            <a:r>
              <a:rPr lang="ru-RU" b="1" dirty="0">
                <a:solidFill>
                  <a:srgbClr val="35555D"/>
                </a:solidFill>
              </a:rPr>
              <a:t>         </a:t>
            </a:r>
            <a:r>
              <a:rPr lang="ru-RU" sz="2000" b="1" dirty="0">
                <a:solidFill>
                  <a:srgbClr val="35555D"/>
                </a:solidFill>
              </a:rPr>
              <a:t>386</a:t>
            </a:r>
            <a:r>
              <a:rPr lang="ru-RU" b="1" dirty="0">
                <a:solidFill>
                  <a:srgbClr val="35555D"/>
                </a:solidFill>
              </a:rPr>
              <a:t>    </a:t>
            </a:r>
            <a:r>
              <a:rPr lang="ru-RU" dirty="0">
                <a:solidFill>
                  <a:srgbClr val="35555D"/>
                </a:solidFill>
              </a:rPr>
              <a:t>субъектов предпринимательской деятельности</a:t>
            </a:r>
          </a:p>
          <a:p>
            <a:pPr algn="just"/>
            <a:endParaRPr lang="ru-RU" sz="500" b="1" dirty="0">
              <a:solidFill>
                <a:srgbClr val="35555D"/>
              </a:solidFill>
            </a:endParaRPr>
          </a:p>
          <a:p>
            <a:pPr algn="just"/>
            <a:r>
              <a:rPr lang="ru-RU" b="1" dirty="0">
                <a:solidFill>
                  <a:srgbClr val="35555D"/>
                </a:solidFill>
              </a:rPr>
              <a:t>         </a:t>
            </a:r>
            <a:r>
              <a:rPr lang="ru-RU" sz="2000" b="1" dirty="0">
                <a:solidFill>
                  <a:srgbClr val="35555D"/>
                </a:solidFill>
              </a:rPr>
              <a:t>3851</a:t>
            </a:r>
            <a:r>
              <a:rPr lang="ru-RU" b="1" dirty="0">
                <a:solidFill>
                  <a:srgbClr val="35555D"/>
                </a:solidFill>
              </a:rPr>
              <a:t>  </a:t>
            </a:r>
            <a:r>
              <a:rPr lang="ru-RU" dirty="0">
                <a:solidFill>
                  <a:srgbClr val="35555D"/>
                </a:solidFill>
              </a:rPr>
              <a:t>потребителей – физических лиц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4298419" y="5247393"/>
            <a:ext cx="7755036" cy="1099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b="1" dirty="0">
                <a:solidFill>
                  <a:srgbClr val="32605C"/>
                </a:solidFill>
              </a:rPr>
              <a:t>Анализ ситуации на товарных рынках</a:t>
            </a:r>
          </a:p>
          <a:p>
            <a:pPr algn="just"/>
            <a:r>
              <a:rPr lang="ru-RU" dirty="0">
                <a:solidFill>
                  <a:srgbClr val="35555D"/>
                </a:solidFill>
              </a:rPr>
              <a:t>         Результаты опросов</a:t>
            </a:r>
          </a:p>
          <a:p>
            <a:pPr algn="just"/>
            <a:r>
              <a:rPr lang="ru-RU" dirty="0">
                <a:solidFill>
                  <a:srgbClr val="35555D"/>
                </a:solidFill>
              </a:rPr>
              <a:t>         Достижение целевых показателей</a:t>
            </a:r>
          </a:p>
        </p:txBody>
      </p:sp>
    </p:spTree>
    <p:extLst>
      <p:ext uri="{BB962C8B-B14F-4D97-AF65-F5344CB8AC3E}">
        <p14:creationId xmlns:p14="http://schemas.microsoft.com/office/powerpoint/2010/main" val="112123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-1" y="378100"/>
            <a:ext cx="12192001" cy="222038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05192" y="992896"/>
            <a:ext cx="9298112" cy="154359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2C6E6E"/>
                </a:solidFill>
                <a:latin typeface="+mn-lt"/>
              </a:rPr>
              <a:t>ДОКЛАД</a:t>
            </a:r>
            <a:r>
              <a:rPr lang="ru-RU" sz="2800" dirty="0">
                <a:solidFill>
                  <a:srgbClr val="2C6E6E"/>
                </a:solidFill>
                <a:latin typeface="+mn-lt"/>
              </a:rPr>
              <a:t> </a:t>
            </a:r>
            <a:br>
              <a:rPr lang="ru-RU" sz="2800" dirty="0">
                <a:solidFill>
                  <a:srgbClr val="2C6E6E"/>
                </a:solidFill>
                <a:latin typeface="+mn-lt"/>
              </a:rPr>
            </a:br>
            <a:r>
              <a:rPr lang="ru-RU" sz="2800" dirty="0">
                <a:solidFill>
                  <a:srgbClr val="2C6E6E"/>
                </a:solidFill>
                <a:latin typeface="+mn-lt"/>
              </a:rPr>
              <a:t>направлен уполномоченным органом </a:t>
            </a:r>
            <a:br>
              <a:rPr lang="ru-RU" sz="2800" dirty="0">
                <a:solidFill>
                  <a:srgbClr val="2C6E6E"/>
                </a:solidFill>
                <a:latin typeface="+mn-lt"/>
              </a:rPr>
            </a:br>
            <a:r>
              <a:rPr lang="ru-RU" sz="1800" i="1" dirty="0">
                <a:solidFill>
                  <a:srgbClr val="2C6E6E"/>
                </a:solidFill>
                <a:latin typeface="+mn-lt"/>
              </a:rPr>
              <a:t>(Департамент экономики Администрации Томской области)</a:t>
            </a:r>
            <a:r>
              <a:rPr lang="ru-RU" sz="1800" i="1" dirty="0">
                <a:latin typeface="+mn-lt"/>
              </a:rPr>
              <a:t/>
            </a:r>
            <a:br>
              <a:rPr lang="ru-RU" sz="1800" i="1" dirty="0">
                <a:latin typeface="+mn-lt"/>
              </a:rPr>
            </a:br>
            <a:endParaRPr lang="ru-RU" sz="2800" dirty="0"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28" y="4946809"/>
            <a:ext cx="2628000" cy="10181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025" y="4946809"/>
            <a:ext cx="2628000" cy="9925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9249" y="4755461"/>
            <a:ext cx="2580639" cy="1113527"/>
          </a:xfrm>
          <a:prstGeom prst="rect">
            <a:avLst/>
          </a:prstGeom>
        </p:spPr>
      </p:pic>
      <p:sp>
        <p:nvSpPr>
          <p:cNvPr id="13" name="Вертикальный свиток 12"/>
          <p:cNvSpPr/>
          <p:nvPr/>
        </p:nvSpPr>
        <p:spPr>
          <a:xfrm>
            <a:off x="924675" y="760288"/>
            <a:ext cx="1438382" cy="1417833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77" y="988642"/>
            <a:ext cx="278777" cy="2689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1407913" y="1879383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407913" y="1468453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407913" y="1661950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9816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2755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1970979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41788" y="2677718"/>
            <a:ext cx="11338099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A91717"/>
                </a:solidFill>
              </a:rPr>
              <a:t>ежегодно, до 10 марта</a:t>
            </a:r>
            <a:endParaRPr lang="ru-RU" sz="2000" dirty="0">
              <a:solidFill>
                <a:srgbClr val="A91717"/>
              </a:solidFill>
            </a:endParaRPr>
          </a:p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4445339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7437881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10247252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821933" y="3431569"/>
            <a:ext cx="10520737" cy="10274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Рисунок 24" descr="https://www.buhonline.ru/Files/Modules/Publication/14881_o_l_2x.png?t=1564396799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79773" l="35606" r="78939">
                        <a14:foregroundMark x1="55227" y1="72841" x2="55227" y2="72841"/>
                        <a14:foregroundMark x1="61061" y1="75909" x2="61061" y2="75909"/>
                        <a14:foregroundMark x1="64848" y1="75682" x2="64848" y2="75682"/>
                        <a14:foregroundMark x1="68409" y1="73295" x2="68409" y2="73295"/>
                        <a14:foregroundMark x1="75909" y1="61023" x2="75909" y2="61023"/>
                        <a14:foregroundMark x1="51439" y1="72045" x2="51439" y2="72045"/>
                        <a14:foregroundMark x1="43106" y1="67159" x2="43106" y2="67159"/>
                        <a14:foregroundMark x1="40379" y1="60795" x2="40379" y2="607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82" y="4888724"/>
            <a:ext cx="1591293" cy="11087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020638" y="511993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Центральный Банк </a:t>
            </a:r>
            <a:br>
              <a:rPr lang="ru-RU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287439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1754F77-6245-4BF5-84E1-F15DB71A01C6}"/>
              </a:ext>
            </a:extLst>
          </p:cNvPr>
          <p:cNvSpPr/>
          <p:nvPr/>
        </p:nvSpPr>
        <p:spPr>
          <a:xfrm>
            <a:off x="-10755" y="1046847"/>
            <a:ext cx="12192000" cy="5995062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E3E1CF"/>
                </a:solidFill>
                <a:latin typeface="+mj-lt"/>
                <a:cs typeface="Arial" charset="0"/>
              </a:rPr>
              <a:t>     </a:t>
            </a:r>
            <a:r>
              <a:rPr lang="ru-RU" sz="2400" b="1" dirty="0">
                <a:solidFill>
                  <a:srgbClr val="E3E1CF"/>
                </a:solidFill>
                <a:latin typeface="+mj-lt"/>
                <a:cs typeface="Arial" panose="020B0604020202020204" pitchFamily="34" charset="0"/>
              </a:rPr>
              <a:t>  </a:t>
            </a:r>
            <a:endParaRPr lang="ru-RU" sz="1600" dirty="0">
              <a:solidFill>
                <a:srgbClr val="E3E1C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1" y="1"/>
            <a:ext cx="12191999" cy="1068601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               </a:t>
            </a:r>
          </a:p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                                             </a:t>
            </a: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latin typeface="+mj-lt"/>
                <a:cs typeface="Arial" panose="020B0604020202020204" pitchFamily="34" charset="0"/>
              </a:rPr>
              <a:t>НАШИ ЦЕЛИ на 2021 год</a:t>
            </a:r>
            <a:endParaRPr lang="ru-RU" sz="2000" b="1" dirty="0">
              <a:solidFill>
                <a:schemeClr val="bg1">
                  <a:lumMod val="8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                          </a:t>
            </a:r>
            <a:endParaRPr lang="ru-RU" dirty="0"/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xmlns="" id="{5181B44F-B892-42B1-BF69-CD32C299F398}"/>
              </a:ext>
            </a:extLst>
          </p:cNvPr>
          <p:cNvCxnSpPr>
            <a:cxnSpLocks/>
          </p:cNvCxnSpPr>
          <p:nvPr/>
        </p:nvCxnSpPr>
        <p:spPr>
          <a:xfrm>
            <a:off x="0" y="6858000"/>
            <a:ext cx="12192000" cy="0"/>
          </a:xfrm>
          <a:prstGeom prst="line">
            <a:avLst/>
          </a:prstGeom>
          <a:ln>
            <a:solidFill>
              <a:srgbClr val="3161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A726B904-8D21-4F99-993D-07D6C0A170AD}"/>
              </a:ext>
            </a:extLst>
          </p:cNvPr>
          <p:cNvSpPr/>
          <p:nvPr/>
        </p:nvSpPr>
        <p:spPr>
          <a:xfrm>
            <a:off x="-14653" y="6858001"/>
            <a:ext cx="12192000" cy="183909"/>
          </a:xfrm>
          <a:prstGeom prst="rect">
            <a:avLst/>
          </a:prstGeom>
          <a:solidFill>
            <a:srgbClr val="C5C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  <a:r>
              <a:rPr lang="ru-RU" sz="24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</a:t>
            </a:r>
            <a:endParaRPr lang="ru-RU" sz="1600" dirty="0"/>
          </a:p>
        </p:txBody>
      </p:sp>
      <p:pic>
        <p:nvPicPr>
          <p:cNvPr id="1034" name="Picture 10" descr="https://w7.pngwing.com/pngs/630/573/png-transparent-the-salvation-army-email-bradenton-child-darts-material-child-bullseye-texas.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5761" y1="23555" x2="55761" y2="23555"/>
                        <a14:foregroundMark x1="89891" y1="14177" x2="89891" y2="141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3" y="183049"/>
            <a:ext cx="939735" cy="70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0" y="1268761"/>
            <a:ext cx="6093485" cy="719501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b="1" dirty="0"/>
              <a:t>                        БЛАГОПРИЯТНОЕ СОСТОЯНИЕ </a:t>
            </a:r>
          </a:p>
          <a:p>
            <a:pPr algn="l"/>
            <a:r>
              <a:rPr lang="ru-RU" b="1" dirty="0"/>
              <a:t>                        КОНКУРЕНТНОЙ СРЕДЫ</a:t>
            </a:r>
          </a:p>
          <a:p>
            <a:pPr algn="l"/>
            <a:endParaRPr lang="ru-RU" sz="500" dirty="0">
              <a:solidFill>
                <a:srgbClr val="35555D"/>
              </a:solidFill>
            </a:endParaRPr>
          </a:p>
          <a:p>
            <a:pPr algn="l"/>
            <a:endParaRPr lang="ru-RU" sz="500" dirty="0">
              <a:solidFill>
                <a:srgbClr val="35555D"/>
              </a:solidFill>
            </a:endParaRPr>
          </a:p>
        </p:txBody>
      </p:sp>
      <p:pic>
        <p:nvPicPr>
          <p:cNvPr id="1036" name="Picture 12" descr="https://w7.pngwing.com/pngs/368/708/png-transparent-competition-computer-icons-others-blue-text-spor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456" b="85409" l="16630" r="82500">
                        <a14:foregroundMark x1="38261" y1="31139" x2="38261" y2="31139"/>
                        <a14:foregroundMark x1="42391" y1="23310" x2="42391" y2="23310"/>
                        <a14:foregroundMark x1="78804" y1="25267" x2="78804" y2="25267"/>
                        <a14:foregroundMark x1="71522" y1="36299" x2="71522" y2="36299"/>
                        <a14:foregroundMark x1="64348" y1="38078" x2="64348" y2="38078"/>
                        <a14:foregroundMark x1="65326" y1="46975" x2="65326" y2="46975"/>
                        <a14:foregroundMark x1="66957" y1="54448" x2="66957" y2="54448"/>
                        <a14:foregroundMark x1="62065" y1="46619" x2="62065" y2="46619"/>
                        <a14:foregroundMark x1="62717" y1="62278" x2="62717" y2="62278"/>
                        <a14:foregroundMark x1="80543" y1="37544" x2="80543" y2="37544"/>
                        <a14:foregroundMark x1="46087" y1="78648" x2="46087" y2="786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" y="1227827"/>
            <a:ext cx="1701983" cy="84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FCBD9CCE-3B2D-4B32-8889-91FBF9F7EB2A}"/>
              </a:ext>
            </a:extLst>
          </p:cNvPr>
          <p:cNvSpPr txBox="1"/>
          <p:nvPr/>
        </p:nvSpPr>
        <p:spPr>
          <a:xfrm>
            <a:off x="-14653" y="4293097"/>
            <a:ext cx="6110652" cy="719501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b="1">
                <a:solidFill>
                  <a:srgbClr val="32605C"/>
                </a:solidFill>
              </a:defRPr>
            </a:lvl1pPr>
          </a:lstStyle>
          <a:p>
            <a:r>
              <a:rPr lang="ru-RU" dirty="0"/>
              <a:t>                        УЛУЧШЕНИЕ РЕЙТИНГОВЫХ  </a:t>
            </a:r>
          </a:p>
          <a:p>
            <a:r>
              <a:rPr lang="ru-RU" dirty="0"/>
              <a:t>                        ПОКАЗАТЕЛЕЙ </a:t>
            </a:r>
          </a:p>
          <a:p>
            <a:r>
              <a:rPr lang="ru-RU" dirty="0"/>
              <a:t>                       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https://c7.uihere.com/files/677/98/459/computer-icons-company-organization-consultant-team-success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588">
                        <a14:foregroundMark x1="30082" y1="26857" x2="30082" y2="26857"/>
                        <a14:foregroundMark x1="35714" y1="10429" x2="35714" y2="10429"/>
                        <a14:foregroundMark x1="25962" y1="51714" x2="25962" y2="51714"/>
                        <a14:foregroundMark x1="25549" y1="73286" x2="25549" y2="73286"/>
                        <a14:foregroundMark x1="37363" y1="70000" x2="37363" y2="70000"/>
                        <a14:foregroundMark x1="54945" y1="71714" x2="54945" y2="71714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  <a14:imgEffect>
                      <a14:saturation sat="1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50" y="4202131"/>
            <a:ext cx="1133097" cy="90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10"/>
          <p:cNvSpPr txBox="1"/>
          <p:nvPr/>
        </p:nvSpPr>
        <p:spPr>
          <a:xfrm>
            <a:off x="1372447" y="2074473"/>
            <a:ext cx="1202984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</a:rPr>
              <a:t>количество конкурентов на рынке </a:t>
            </a: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8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конкуренты не аффилированы между собой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sym typeface="Symbol"/>
              </a:rPr>
              <a:t>50%</a:t>
            </a: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 административных барьеров преодолимы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деятельность органов власти благотворно влияет на бизнес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сокращение обращений в надзорные органы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удовлетворенность потребителей товаров и услуг качеством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темпы роста уровня цен на товары, работы и услуги (субъекты естеств. монопол.) 5% за 5 лет</a:t>
            </a:r>
          </a:p>
          <a:p>
            <a:pPr marL="180975" indent="361950">
              <a:defRPr/>
            </a:pPr>
            <a:r>
              <a:rPr lang="ru-RU" u="none" dirty="0">
                <a:solidFill>
                  <a:srgbClr val="35555D"/>
                </a:solidFill>
              </a:rPr>
              <a:t>….</a:t>
            </a:r>
          </a:p>
        </p:txBody>
      </p:sp>
      <p:sp>
        <p:nvSpPr>
          <p:cNvPr id="25" name="TextBox 10"/>
          <p:cNvSpPr txBox="1"/>
          <p:nvPr/>
        </p:nvSpPr>
        <p:spPr>
          <a:xfrm>
            <a:off x="1208061" y="5197181"/>
            <a:ext cx="120298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628650" indent="-2857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</a:rPr>
              <a:t>оценка регионов по уровню содействия развитию конкуренции на основе Стандарта</a:t>
            </a:r>
          </a:p>
          <a:p>
            <a:pPr marL="628650" indent="-2857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достижение установленных целевых значений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D18AEE40-DE71-4D75-8AE8-6E12BB95F619}"/>
              </a:ext>
            </a:extLst>
          </p:cNvPr>
          <p:cNvCxnSpPr>
            <a:cxnSpLocks/>
          </p:cNvCxnSpPr>
          <p:nvPr/>
        </p:nvCxnSpPr>
        <p:spPr>
          <a:xfrm>
            <a:off x="0" y="6858000"/>
            <a:ext cx="12192000" cy="0"/>
          </a:xfrm>
          <a:prstGeom prst="line">
            <a:avLst/>
          </a:prstGeom>
          <a:ln>
            <a:solidFill>
              <a:srgbClr val="3161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080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19416" y="-722"/>
            <a:ext cx="4378389" cy="6858722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201417" y="2565959"/>
            <a:ext cx="405755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         Распоряжение Правительства 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       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      от 17.04.2019 № 768-р </a:t>
            </a:r>
          </a:p>
          <a:p>
            <a:pPr lvl="0" algn="ctr"/>
            <a:endParaRPr lang="ru-RU" sz="800" b="1" dirty="0">
              <a:solidFill>
                <a:srgbClr val="35555D"/>
              </a:solidFill>
            </a:endParaRP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утверждении стандарта развития конкуренции в субъектах Российской Федерации»</a:t>
            </a:r>
            <a:endParaRPr lang="ru-RU" b="1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19416" y="-721"/>
            <a:ext cx="12311415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-59709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14" y="506232"/>
            <a:ext cx="774405" cy="78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0" y="542477"/>
            <a:ext cx="469787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Указ Президента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21.12.2017 № 618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основных направлениях государственной политики по развитию конкуренции» </a:t>
            </a: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4258976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https://3dstl.su/image/cache/catalog/gerb_0003-800x800.jpg">
            <a:extLst>
              <a:ext uri="{FF2B5EF4-FFF2-40B4-BE49-F238E27FC236}">
                <a16:creationId xmlns:a16="http://schemas.microsoft.com/office/drawing/2014/main" xmlns="" id="{715CEE07-1A33-4114-A8D8-775F9D479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74" y="2565959"/>
            <a:ext cx="774405" cy="78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xmlns="" id="{F4B6572D-279C-4397-AE4B-C9FE1FF39989}"/>
              </a:ext>
            </a:extLst>
          </p:cNvPr>
          <p:cNvSpPr/>
          <p:nvPr/>
        </p:nvSpPr>
        <p:spPr>
          <a:xfrm>
            <a:off x="4244935" y="1133239"/>
            <a:ext cx="301960" cy="357493"/>
          </a:xfrm>
          <a:prstGeom prst="chevron">
            <a:avLst/>
          </a:prstGeom>
          <a:solidFill>
            <a:srgbClr val="B1876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1A6FB89-8464-4C27-891D-E38A4CF92978}"/>
              </a:ext>
            </a:extLst>
          </p:cNvPr>
          <p:cNvSpPr/>
          <p:nvPr/>
        </p:nvSpPr>
        <p:spPr>
          <a:xfrm>
            <a:off x="4845976" y="1019599"/>
            <a:ext cx="72261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rgbClr val="35555D"/>
                </a:solidFill>
              </a:rPr>
              <a:t>органам местного самоуправления </a:t>
            </a:r>
            <a:r>
              <a:rPr lang="ru-RU" sz="1600" i="1" u="sng" dirty="0">
                <a:solidFill>
                  <a:srgbClr val="35555D"/>
                </a:solidFill>
              </a:rPr>
              <a:t>активизировать работу </a:t>
            </a:r>
          </a:p>
          <a:p>
            <a:r>
              <a:rPr lang="ru-RU" sz="1600" i="1" dirty="0">
                <a:solidFill>
                  <a:srgbClr val="35555D"/>
                </a:solidFill>
              </a:rPr>
              <a:t>по развитию конкуренции в муниципальных образованиях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7D049D3-36D2-4B7A-BB14-DC7BBB048AA6}"/>
              </a:ext>
            </a:extLst>
          </p:cNvPr>
          <p:cNvSpPr/>
          <p:nvPr/>
        </p:nvSpPr>
        <p:spPr>
          <a:xfrm>
            <a:off x="4845976" y="2594903"/>
            <a:ext cx="70702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rgbClr val="333333"/>
                </a:solidFill>
                <a:latin typeface="Arial" panose="020B0604020202020204" pitchFamily="34" charset="0"/>
              </a:rPr>
              <a:t>органам местного самоуправления при осуществлении деятельности по развитию конкуренции </a:t>
            </a:r>
            <a:r>
              <a:rPr lang="ru-RU" sz="1600" i="1" u="sng" dirty="0">
                <a:solidFill>
                  <a:srgbClr val="333333"/>
                </a:solidFill>
                <a:latin typeface="Arial" panose="020B0604020202020204" pitchFamily="34" charset="0"/>
              </a:rPr>
              <a:t>руководствоваться положениями стандарта</a:t>
            </a:r>
            <a:endParaRPr lang="ru-RU" sz="1600" i="1" u="sng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529A410-6B6E-4454-BC4A-C8EC589AAB90}"/>
              </a:ext>
            </a:extLst>
          </p:cNvPr>
          <p:cNvSpPr/>
          <p:nvPr/>
        </p:nvSpPr>
        <p:spPr>
          <a:xfrm>
            <a:off x="4845976" y="3604197"/>
            <a:ext cx="7056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rgbClr val="333333"/>
                </a:solidFill>
                <a:latin typeface="Arial" panose="020B0604020202020204" pitchFamily="34" charset="0"/>
              </a:rPr>
              <a:t>органами исполнительной власти субъекта РФ и органами местного самоуправления </a:t>
            </a:r>
            <a:r>
              <a:rPr lang="ru-RU" sz="1600" i="1" u="sng" dirty="0">
                <a:solidFill>
                  <a:srgbClr val="333333"/>
                </a:solidFill>
                <a:latin typeface="Arial" panose="020B0604020202020204" pitchFamily="34" charset="0"/>
              </a:rPr>
              <a:t>заключаются соглашения </a:t>
            </a:r>
            <a:r>
              <a:rPr lang="ru-RU" sz="1600" i="1" dirty="0">
                <a:solidFill>
                  <a:srgbClr val="333333"/>
                </a:solidFill>
                <a:latin typeface="Arial" panose="020B0604020202020204" pitchFamily="34" charset="0"/>
              </a:rPr>
              <a:t>(меморандумы) о внедрении в субъекте РФ стандарта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65094F39-6259-40D2-81CA-97BBB0F0FB1A}"/>
              </a:ext>
            </a:extLst>
          </p:cNvPr>
          <p:cNvSpPr/>
          <p:nvPr/>
        </p:nvSpPr>
        <p:spPr>
          <a:xfrm>
            <a:off x="-1" y="5084690"/>
            <a:ext cx="469787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35555D"/>
                </a:solidFill>
              </a:rPr>
              <a:t>Перечень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Поручений Президента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05.04.2018 № Пр-817 ГС </a:t>
            </a:r>
          </a:p>
        </p:txBody>
      </p:sp>
      <p:pic>
        <p:nvPicPr>
          <p:cNvPr id="23" name="Picture 2" descr="https://3dstl.su/image/cache/catalog/gerb_0003-800x800.jpg">
            <a:extLst>
              <a:ext uri="{FF2B5EF4-FFF2-40B4-BE49-F238E27FC236}">
                <a16:creationId xmlns:a16="http://schemas.microsoft.com/office/drawing/2014/main" xmlns="" id="{8A07A50D-2105-4A88-A65F-3F0EFA8F8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46" y="5035357"/>
            <a:ext cx="774405" cy="78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CA335FB1-7613-40DC-B30D-1A5C8F6B81D1}"/>
              </a:ext>
            </a:extLst>
          </p:cNvPr>
          <p:cNvSpPr/>
          <p:nvPr/>
        </p:nvSpPr>
        <p:spPr>
          <a:xfrm>
            <a:off x="4819333" y="4884635"/>
            <a:ext cx="71235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u="sng" dirty="0">
                <a:solidFill>
                  <a:srgbClr val="333333"/>
                </a:solidFill>
                <a:latin typeface="Arial" panose="020B0604020202020204" pitchFamily="34" charset="0"/>
              </a:rPr>
              <a:t>актуализировать муниципальные планы («дорожные карты») </a:t>
            </a:r>
            <a:r>
              <a:rPr lang="ru-RU" sz="1600" i="1" dirty="0">
                <a:solidFill>
                  <a:srgbClr val="333333"/>
                </a:solidFill>
                <a:latin typeface="Arial" panose="020B0604020202020204" pitchFamily="34" charset="0"/>
              </a:rPr>
              <a:t>по содействию развитию конкуренции и обеспечить их выполнение с учётом изменений, внесённых в стандарт развития конкуренции в субъектах Российской Федерации, и необходимости достижения к 1 января 2022 г. ключевых показателей развития конкуренции (срок: ежегодно)</a:t>
            </a:r>
          </a:p>
        </p:txBody>
      </p:sp>
      <p:sp>
        <p:nvSpPr>
          <p:cNvPr id="24" name="Стрелка: шеврон 4">
            <a:extLst>
              <a:ext uri="{FF2B5EF4-FFF2-40B4-BE49-F238E27FC236}">
                <a16:creationId xmlns:a16="http://schemas.microsoft.com/office/drawing/2014/main" xmlns="" id="{F4B6572D-279C-4397-AE4B-C9FE1FF39989}"/>
              </a:ext>
            </a:extLst>
          </p:cNvPr>
          <p:cNvSpPr/>
          <p:nvPr/>
        </p:nvSpPr>
        <p:spPr>
          <a:xfrm>
            <a:off x="4258973" y="2831654"/>
            <a:ext cx="301960" cy="357493"/>
          </a:xfrm>
          <a:prstGeom prst="chevron">
            <a:avLst/>
          </a:prstGeom>
          <a:solidFill>
            <a:srgbClr val="B1876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Стрелка: шеврон 4">
            <a:extLst>
              <a:ext uri="{FF2B5EF4-FFF2-40B4-BE49-F238E27FC236}">
                <a16:creationId xmlns:a16="http://schemas.microsoft.com/office/drawing/2014/main" xmlns="" id="{F4B6572D-279C-4397-AE4B-C9FE1FF39989}"/>
              </a:ext>
            </a:extLst>
          </p:cNvPr>
          <p:cNvSpPr/>
          <p:nvPr/>
        </p:nvSpPr>
        <p:spPr>
          <a:xfrm>
            <a:off x="4258973" y="3840948"/>
            <a:ext cx="301960" cy="357493"/>
          </a:xfrm>
          <a:prstGeom prst="chevron">
            <a:avLst/>
          </a:prstGeom>
          <a:solidFill>
            <a:srgbClr val="B1876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: шеврон 4">
            <a:extLst>
              <a:ext uri="{FF2B5EF4-FFF2-40B4-BE49-F238E27FC236}">
                <a16:creationId xmlns:a16="http://schemas.microsoft.com/office/drawing/2014/main" xmlns="" id="{F4B6572D-279C-4397-AE4B-C9FE1FF39989}"/>
              </a:ext>
            </a:extLst>
          </p:cNvPr>
          <p:cNvSpPr/>
          <p:nvPr/>
        </p:nvSpPr>
        <p:spPr>
          <a:xfrm>
            <a:off x="4258976" y="5429165"/>
            <a:ext cx="301960" cy="357493"/>
          </a:xfrm>
          <a:prstGeom prst="chevron">
            <a:avLst/>
          </a:prstGeom>
          <a:solidFill>
            <a:srgbClr val="B1876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49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7666" y="299310"/>
            <a:ext cx="5204523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Актуализация муниципальных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«дорожных карт»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5186857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CC32C2B0-34BC-423D-96EE-4AEF4B438688}"/>
              </a:ext>
            </a:extLst>
          </p:cNvPr>
          <p:cNvSpPr/>
          <p:nvPr/>
        </p:nvSpPr>
        <p:spPr>
          <a:xfrm>
            <a:off x="0" y="3729383"/>
            <a:ext cx="7070265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    В 2020 году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</a:rPr>
              <a:t>не актуализированы </a:t>
            </a:r>
          </a:p>
          <a:p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    «дорожные карты»:</a:t>
            </a:r>
          </a:p>
          <a:p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354013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Администрация МО «Зырянский район»</a:t>
            </a:r>
          </a:p>
          <a:p>
            <a:pPr marL="354013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Администрация МО «Первомайский район»</a:t>
            </a:r>
          </a:p>
          <a:p>
            <a:pPr marL="354013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Администрация МО «Чаинский район»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242528F4-D1F9-488C-935E-EE0E28A78F18}"/>
              </a:ext>
            </a:extLst>
          </p:cNvPr>
          <p:cNvSpPr/>
          <p:nvPr/>
        </p:nvSpPr>
        <p:spPr>
          <a:xfrm>
            <a:off x="7121928" y="1668450"/>
            <a:ext cx="3057832" cy="244682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ДОРОЖНАЯ КАРТА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601741D7-6938-43A3-90B8-FE8F06C02F14}"/>
              </a:ext>
            </a:extLst>
          </p:cNvPr>
          <p:cNvSpPr/>
          <p:nvPr/>
        </p:nvSpPr>
        <p:spPr>
          <a:xfrm>
            <a:off x="5443055" y="2400410"/>
            <a:ext cx="1944005" cy="98160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Ответственные лица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0C116D08-95D5-4949-9FA8-971BA5EC2E6B}"/>
              </a:ext>
            </a:extLst>
          </p:cNvPr>
          <p:cNvSpPr/>
          <p:nvPr/>
        </p:nvSpPr>
        <p:spPr>
          <a:xfrm>
            <a:off x="9207757" y="908409"/>
            <a:ext cx="1944006" cy="98160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Перечень рынков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F5A16702-9AD3-4DC1-8A43-703B34ECB7EB}"/>
              </a:ext>
            </a:extLst>
          </p:cNvPr>
          <p:cNvSpPr/>
          <p:nvPr/>
        </p:nvSpPr>
        <p:spPr>
          <a:xfrm>
            <a:off x="9353347" y="3855165"/>
            <a:ext cx="1944005" cy="98160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Мероприятия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xmlns="" id="{82573381-DD64-4937-8760-E4A7FC61C5C8}"/>
              </a:ext>
            </a:extLst>
          </p:cNvPr>
          <p:cNvSpPr/>
          <p:nvPr/>
        </p:nvSpPr>
        <p:spPr>
          <a:xfrm>
            <a:off x="9991794" y="2400411"/>
            <a:ext cx="1944006" cy="98160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Целевые показатели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xmlns="" id="{5AFC981D-03A2-4471-800A-1806CD18E39B}"/>
              </a:ext>
            </a:extLst>
          </p:cNvPr>
          <p:cNvSpPr/>
          <p:nvPr/>
        </p:nvSpPr>
        <p:spPr>
          <a:xfrm>
            <a:off x="6149925" y="908409"/>
            <a:ext cx="1944006" cy="100189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Системные мероприятия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xmlns="" id="{54FB35A1-9E4D-48C7-86CA-22D9943E542A}"/>
              </a:ext>
            </a:extLst>
          </p:cNvPr>
          <p:cNvSpPr/>
          <p:nvPr/>
        </p:nvSpPr>
        <p:spPr>
          <a:xfrm>
            <a:off x="6130277" y="3859581"/>
            <a:ext cx="1944005" cy="98160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Сроки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6ECD4BF3-F24C-42C5-833B-A56DDE24C4A7}"/>
              </a:ext>
            </a:extLst>
          </p:cNvPr>
          <p:cNvSpPr/>
          <p:nvPr/>
        </p:nvSpPr>
        <p:spPr>
          <a:xfrm>
            <a:off x="5791890" y="5347167"/>
            <a:ext cx="683173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МЕТОДИЧЕСКИЕ РЕКОМЕНДАЦИИ </a:t>
            </a:r>
          </a:p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по разработке муниципальных планов («дорожных карт») </a:t>
            </a:r>
          </a:p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по содействию развитию конкуренции </a:t>
            </a:r>
          </a:p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в муниципальных образованиях Томской области от 14.10.2019</a:t>
            </a:r>
            <a:endParaRPr lang="ru-RU" sz="1600" dirty="0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5B90A429-1F6B-465C-A2A1-D418B587081C}"/>
              </a:ext>
            </a:extLst>
          </p:cNvPr>
          <p:cNvCxnSpPr>
            <a:cxnSpLocks/>
          </p:cNvCxnSpPr>
          <p:nvPr/>
        </p:nvCxnSpPr>
        <p:spPr>
          <a:xfrm>
            <a:off x="5583205" y="5347167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744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Актуализация муниципальных «дорожных карт»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</a:rPr>
              <a:t>в 2021 году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A2F124B8-7AA1-42CB-A2D2-FDE09235087E}"/>
              </a:ext>
            </a:extLst>
          </p:cNvPr>
          <p:cNvSpPr/>
          <p:nvPr/>
        </p:nvSpPr>
        <p:spPr>
          <a:xfrm>
            <a:off x="3761301" y="1094731"/>
            <a:ext cx="7937364" cy="1508105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Внесение изменений в План мероприятий («дорожную карту») </a:t>
            </a:r>
          </a:p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по содействию развитию конкуренции в Томской области </a:t>
            </a:r>
          </a:p>
          <a:p>
            <a:pPr marL="80963" algn="r"/>
            <a:r>
              <a:rPr lang="ru-RU" sz="1400" i="1" dirty="0">
                <a:solidFill>
                  <a:srgbClr val="92ACB4"/>
                </a:solidFill>
                <a:latin typeface="Arial" panose="020B0604020202020204" pitchFamily="34" charset="0"/>
              </a:rPr>
              <a:t>распоряжение Губернатора ТО от 29.11.2019 № 269-р</a:t>
            </a:r>
          </a:p>
          <a:p>
            <a:pPr marL="80963" algn="r"/>
            <a:endParaRPr lang="ru-RU" sz="1400" i="1" dirty="0">
              <a:solidFill>
                <a:srgbClr val="92ACB4"/>
              </a:solidFill>
              <a:latin typeface="Arial" panose="020B0604020202020204" pitchFamily="34" charset="0"/>
            </a:endParaRPr>
          </a:p>
          <a:p>
            <a:pPr marL="366712" indent="-285750"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</a:rPr>
              <a:t>Корректировка целевых показателей</a:t>
            </a:r>
          </a:p>
          <a:p>
            <a:pPr marL="366712" indent="-285750"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</a:rPr>
              <a:t>Разработка ключевых показателей по системным мероприятиям</a:t>
            </a:r>
            <a:endParaRPr lang="ru-RU" sz="14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54BEA977-7C90-4FF3-95DA-3C9248022F43}"/>
              </a:ext>
            </a:extLst>
          </p:cNvPr>
          <p:cNvSpPr/>
          <p:nvPr/>
        </p:nvSpPr>
        <p:spPr>
          <a:xfrm>
            <a:off x="3761301" y="4385530"/>
            <a:ext cx="7937359" cy="1569660"/>
          </a:xfrm>
          <a:prstGeom prst="rect">
            <a:avLst/>
          </a:prstGeom>
          <a:gradFill flip="none" rotWithShape="1"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Внести изменения в План мероприятий («дорожную карту») </a:t>
            </a:r>
          </a:p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по содействию развитию конкуренции в муниципальном образовании</a:t>
            </a:r>
          </a:p>
          <a:p>
            <a:pPr marL="358775" indent="-277813"/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366712" indent="-285750"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</a:rPr>
              <a:t>Корректировка целевых показателей</a:t>
            </a:r>
          </a:p>
          <a:p>
            <a:pPr marL="366712" indent="-285750"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</a:rPr>
              <a:t>Актуализация мероприятий</a:t>
            </a:r>
          </a:p>
          <a:p>
            <a:pPr marL="366712" indent="-285750"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</a:rPr>
              <a:t>Разработка ключевых показателей по системным мероприятиям</a:t>
            </a:r>
            <a:endParaRPr lang="ru-RU" sz="1400" dirty="0"/>
          </a:p>
        </p:txBody>
      </p:sp>
      <p:sp>
        <p:nvSpPr>
          <p:cNvPr id="5" name="Выноска: стрелка вправо 4">
            <a:extLst>
              <a:ext uri="{FF2B5EF4-FFF2-40B4-BE49-F238E27FC236}">
                <a16:creationId xmlns:a16="http://schemas.microsoft.com/office/drawing/2014/main" xmlns="" id="{204B33B9-D1A3-4D16-A30A-3F933E796CE5}"/>
              </a:ext>
            </a:extLst>
          </p:cNvPr>
          <p:cNvSpPr/>
          <p:nvPr/>
        </p:nvSpPr>
        <p:spPr>
          <a:xfrm rot="5400000">
            <a:off x="7175198" y="1418507"/>
            <a:ext cx="1140610" cy="4141693"/>
          </a:xfrm>
          <a:prstGeom prst="rightArrowCallout">
            <a:avLst>
              <a:gd name="adj1" fmla="val 43160"/>
              <a:gd name="adj2" fmla="val 41767"/>
              <a:gd name="adj3" fmla="val 25000"/>
              <a:gd name="adj4" fmla="val 64977"/>
            </a:avLst>
          </a:prstGeom>
          <a:solidFill>
            <a:srgbClr val="E3E3CF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8E528F9-EDA7-49B9-BA60-0317C3C1DAED}"/>
              </a:ext>
            </a:extLst>
          </p:cNvPr>
          <p:cNvSpPr txBox="1"/>
          <p:nvPr/>
        </p:nvSpPr>
        <p:spPr>
          <a:xfrm>
            <a:off x="6392955" y="3120021"/>
            <a:ext cx="2705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не позднее 01.07.2021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7D00E1E6-6489-4520-A054-4E2488E2A9DA}"/>
              </a:ext>
            </a:extLst>
          </p:cNvPr>
          <p:cNvSpPr/>
          <p:nvPr/>
        </p:nvSpPr>
        <p:spPr>
          <a:xfrm>
            <a:off x="953686" y="6136317"/>
            <a:ext cx="112021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Рейтинг</a:t>
            </a:r>
            <a:endParaRPr lang="ru-RU" sz="1400" dirty="0"/>
          </a:p>
        </p:txBody>
      </p:sp>
      <p:pic>
        <p:nvPicPr>
          <p:cNvPr id="1026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64" y="5784625"/>
            <a:ext cx="395654" cy="3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54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Мониторинг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состояния и развития конкуренции на товарных рынках Томской области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</a:rPr>
              <a:t>в 2021 году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7D00E1E6-6489-4520-A054-4E2488E2A9DA}"/>
              </a:ext>
            </a:extLst>
          </p:cNvPr>
          <p:cNvSpPr/>
          <p:nvPr/>
        </p:nvSpPr>
        <p:spPr>
          <a:xfrm>
            <a:off x="953686" y="6136317"/>
            <a:ext cx="112021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Рейтинг</a:t>
            </a:r>
            <a:endParaRPr lang="ru-RU" sz="1400" dirty="0"/>
          </a:p>
        </p:txBody>
      </p:sp>
      <p:pic>
        <p:nvPicPr>
          <p:cNvPr id="1026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64" y="5784625"/>
            <a:ext cx="395654" cy="3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14799" y="574266"/>
            <a:ext cx="76668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Распоряжение Правительства РФ от 17.04.2019 № 768-р </a:t>
            </a:r>
          </a:p>
          <a:p>
            <a:r>
              <a:rPr lang="ru-RU" sz="1600" b="1" dirty="0"/>
              <a:t>«Об утверждении стандарта развития конкуренции в субъектах Российской Федерации»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26521" y="2335127"/>
            <a:ext cx="76668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Распоряжение Губернатора Томской области от 19.06.2020 №141-р </a:t>
            </a:r>
          </a:p>
          <a:p>
            <a:r>
              <a:rPr lang="ru-RU" sz="1600" b="1" dirty="0"/>
              <a:t>«О проведении мониторинга состояния и развития конкуренции на товарных рынках Томской области»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126521" y="1462371"/>
            <a:ext cx="76668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Приказ Минэкономразвития России от 11.03.2020 № 130 </a:t>
            </a:r>
          </a:p>
          <a:p>
            <a:r>
              <a:rPr lang="ru-RU" sz="1600" b="1" dirty="0"/>
              <a:t>«Об утверждении Единой методики мониторинга состояния и развития конкуренции на товарных рынках субъекта Российской Федерации»</a:t>
            </a:r>
          </a:p>
        </p:txBody>
      </p:sp>
      <p:pic>
        <p:nvPicPr>
          <p:cNvPr id="18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98" y="69373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98" y="1581836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98" y="243522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4114799" y="4489731"/>
            <a:ext cx="7514493" cy="1190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000" b="1" u="sng" dirty="0">
                <a:solidFill>
                  <a:srgbClr val="32605C"/>
                </a:solidFill>
              </a:rPr>
              <a:t>Проведение опросов </a:t>
            </a:r>
          </a:p>
          <a:p>
            <a:pPr marL="342900" indent="-342900"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buFont typeface="Courier New" panose="02070309020205020404" pitchFamily="49" charset="0"/>
              <a:buChar char="o"/>
              <a:defRPr/>
            </a:pPr>
            <a:r>
              <a:rPr lang="ru-RU" sz="2000" dirty="0">
                <a:solidFill>
                  <a:srgbClr val="32605C"/>
                </a:solidFill>
              </a:rPr>
              <a:t>субъектов предпринимательской деятельности</a:t>
            </a:r>
          </a:p>
          <a:p>
            <a:pPr marL="342900" indent="-342900">
              <a:buClr>
                <a:srgbClr val="969696"/>
              </a:buClr>
              <a:buFont typeface="Courier New" panose="02070309020205020404" pitchFamily="49" charset="0"/>
              <a:buChar char="o"/>
              <a:defRPr/>
            </a:pPr>
            <a:r>
              <a:rPr lang="ru-RU" sz="2000" dirty="0">
                <a:solidFill>
                  <a:srgbClr val="32605C"/>
                </a:solidFill>
              </a:rPr>
              <a:t>потребителей – физических лиц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126521" y="5679800"/>
            <a:ext cx="82149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969696"/>
              </a:buClr>
              <a:defRPr/>
            </a:pPr>
            <a:endParaRPr lang="ru-RU" sz="2000" b="1" dirty="0">
              <a:solidFill>
                <a:srgbClr val="2C6E6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Clr>
                <a:srgbClr val="969696"/>
              </a:buClr>
              <a:defRPr/>
            </a:pPr>
            <a:r>
              <a:rPr lang="ru-RU" sz="2000" b="1" dirty="0">
                <a:solidFill>
                  <a:srgbClr val="2C6E6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Метод проведения опросов  - </a:t>
            </a:r>
            <a:r>
              <a:rPr lang="ru-RU" sz="2000" dirty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онлайн - анкетирование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26523" y="3278066"/>
            <a:ext cx="76668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Методические рекомендации для органов местного самоуправления по порядку проведения мониторинга состояния и развития конкуренции на товарных рынках Томской области в 2021 году</a:t>
            </a:r>
          </a:p>
        </p:txBody>
      </p:sp>
      <p:pic>
        <p:nvPicPr>
          <p:cNvPr id="24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405" y="3393055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46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Мониторинг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состояния и развития конкуренции на товарных рынках Томской области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</a:rPr>
              <a:t>в 2021 году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7D00E1E6-6489-4520-A054-4E2488E2A9DA}"/>
              </a:ext>
            </a:extLst>
          </p:cNvPr>
          <p:cNvSpPr/>
          <p:nvPr/>
        </p:nvSpPr>
        <p:spPr>
          <a:xfrm>
            <a:off x="953686" y="6136317"/>
            <a:ext cx="112021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Рейтинг</a:t>
            </a:r>
            <a:endParaRPr lang="ru-RU" sz="1400" dirty="0"/>
          </a:p>
        </p:txBody>
      </p:sp>
      <p:pic>
        <p:nvPicPr>
          <p:cNvPr id="1026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64" y="5784625"/>
            <a:ext cx="395654" cy="3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6281157" y="1343741"/>
            <a:ext cx="1899138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dirty="0">
                <a:solidFill>
                  <a:srgbClr val="2C6E6E"/>
                </a:solidFill>
              </a:rPr>
              <a:t>Образование и социальные услуги</a:t>
            </a:r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0173909" y="1343741"/>
            <a:ext cx="1899138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Промышленность и энергетика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180295" y="1343741"/>
            <a:ext cx="2004646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Транспорт и связь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239435" y="2027465"/>
            <a:ext cx="1951892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Агропромышленный комплекс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0173909" y="2033759"/>
            <a:ext cx="1899138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Строительство и инфраструктура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8191327" y="2033759"/>
            <a:ext cx="1982582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Финансы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3606259" y="476234"/>
            <a:ext cx="2592835" cy="867507"/>
          </a:xfrm>
          <a:prstGeom prst="roundRect">
            <a:avLst/>
          </a:prstGeom>
          <a:solidFill>
            <a:srgbClr val="5A848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Анкета для бизнеса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414247" y="476234"/>
            <a:ext cx="5542639" cy="867507"/>
          </a:xfrm>
          <a:prstGeom prst="roundRect">
            <a:avLst/>
          </a:prstGeom>
          <a:solidFill>
            <a:srgbClr val="5A848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Анкета для населения</a:t>
            </a:r>
          </a:p>
        </p:txBody>
      </p:sp>
      <p:sp>
        <p:nvSpPr>
          <p:cNvPr id="8" name="Правая фигурная скобка 7"/>
          <p:cNvSpPr/>
          <p:nvPr/>
        </p:nvSpPr>
        <p:spPr>
          <a:xfrm rot="5400000">
            <a:off x="7459844" y="-1426658"/>
            <a:ext cx="645458" cy="8680252"/>
          </a:xfrm>
          <a:prstGeom prst="rightBrace">
            <a:avLst>
              <a:gd name="adj1" fmla="val 8333"/>
              <a:gd name="adj2" fmla="val 49839"/>
            </a:avLst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56183" y="4407302"/>
            <a:ext cx="8135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Информировать о проведении анкетирования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население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субъекты предпринимательской деятельности, осуществляющие свою деятельность на рынках, включенных в региональную «дорожную карту»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09671" y="3273814"/>
            <a:ext cx="8463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1600" b="1" dirty="0"/>
              <a:t>Разместить ссылку на интернет-страницах официальных сайтах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органов местного самоуправления МО ТО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организаций инфраструктуры поддержки предпринимательства</a:t>
            </a:r>
          </a:p>
        </p:txBody>
      </p:sp>
      <p:pic>
        <p:nvPicPr>
          <p:cNvPr id="36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809" y="334124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259" y="4438738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4017224" y="5749359"/>
            <a:ext cx="81358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Обеспечить проведение анкетирования </a:t>
            </a:r>
            <a:r>
              <a:rPr lang="ru-RU" sz="1600" b="1" dirty="0">
                <a:solidFill>
                  <a:srgbClr val="C00000"/>
                </a:solidFill>
              </a:rPr>
              <a:t>(01.07.2021 – 30.09.2021)</a:t>
            </a:r>
          </a:p>
        </p:txBody>
      </p:sp>
      <p:pic>
        <p:nvPicPr>
          <p:cNvPr id="39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184" y="5770619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8191327" y="2138082"/>
            <a:ext cx="1867073" cy="4526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V="1">
            <a:off x="8238393" y="2142503"/>
            <a:ext cx="1867073" cy="4930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197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Скругленный прямоугольник 31"/>
          <p:cNvSpPr/>
          <p:nvPr/>
        </p:nvSpPr>
        <p:spPr>
          <a:xfrm>
            <a:off x="7800224" y="590606"/>
            <a:ext cx="4210059" cy="6052241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/>
              <a:t>подбор и предоставление земельных участков (интернет-портал «Свободные земли»; </a:t>
            </a:r>
          </a:p>
          <a:p>
            <a:pPr lvl="0"/>
            <a:r>
              <a:rPr lang="ru-RU" dirty="0"/>
              <a:t>имущественная поддержка (передача объектов недвижимого имущества) социально ориентированных некоммерческих организаций;</a:t>
            </a:r>
          </a:p>
          <a:p>
            <a:pPr lvl="0"/>
            <a:r>
              <a:rPr lang="ru-RU" dirty="0"/>
              <a:t>предоставление в безвозмездное пользование земельных участков для ведения сельскохозяйственной деятельности («Вологодский гектар», «Новгородский гектар»);</a:t>
            </a:r>
          </a:p>
          <a:p>
            <a:pPr lvl="0"/>
            <a:r>
              <a:rPr lang="ru-RU" dirty="0"/>
              <a:t>мультиформатный проект «Дни московской конкуренции».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«ЛУЧШИЕ ПРАКТИКИ» содействия развитию конкуренции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7D00E1E6-6489-4520-A054-4E2488E2A9DA}"/>
              </a:ext>
            </a:extLst>
          </p:cNvPr>
          <p:cNvSpPr/>
          <p:nvPr/>
        </p:nvSpPr>
        <p:spPr>
          <a:xfrm>
            <a:off x="953686" y="6136317"/>
            <a:ext cx="112021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Рейтинг</a:t>
            </a:r>
            <a:endParaRPr lang="ru-RU" sz="1400" dirty="0"/>
          </a:p>
        </p:txBody>
      </p:sp>
      <p:pic>
        <p:nvPicPr>
          <p:cNvPr id="1026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64" y="5784625"/>
            <a:ext cx="395654" cy="3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415554" y="590606"/>
            <a:ext cx="4087906" cy="6052241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00289" y="822546"/>
            <a:ext cx="271843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000" b="1" dirty="0">
                <a:solidFill>
                  <a:srgbClr val="C00000"/>
                </a:solidFill>
              </a:rPr>
              <a:t>Выявление </a:t>
            </a:r>
          </a:p>
          <a:p>
            <a:pPr lvl="0" algn="ctr"/>
            <a:r>
              <a:rPr lang="ru-RU" sz="2000" b="1" dirty="0">
                <a:solidFill>
                  <a:srgbClr val="C00000"/>
                </a:solidFill>
              </a:rPr>
              <a:t>«лучших практик»</a:t>
            </a:r>
          </a:p>
          <a:p>
            <a:pPr lvl="0" algn="ctr"/>
            <a:r>
              <a:rPr lang="ru-RU" sz="2000" b="1" dirty="0">
                <a:solidFill>
                  <a:srgbClr val="C00000"/>
                </a:solidFill>
              </a:rPr>
              <a:t>по итогам 2020 года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655650" y="822546"/>
            <a:ext cx="249920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000" b="1" dirty="0">
                <a:solidFill>
                  <a:srgbClr val="C00000"/>
                </a:solidFill>
              </a:rPr>
              <a:t>Внедрение </a:t>
            </a:r>
          </a:p>
          <a:p>
            <a:pPr lvl="0" algn="ctr"/>
            <a:r>
              <a:rPr lang="ru-RU" sz="2000" b="1" dirty="0">
                <a:solidFill>
                  <a:srgbClr val="C00000"/>
                </a:solidFill>
              </a:rPr>
              <a:t>«лучших практик»</a:t>
            </a:r>
          </a:p>
          <a:p>
            <a:pPr lvl="0" algn="ctr"/>
            <a:r>
              <a:rPr lang="ru-RU" sz="2000" b="1" dirty="0">
                <a:solidFill>
                  <a:srgbClr val="C00000"/>
                </a:solidFill>
              </a:rPr>
              <a:t>в 2021 года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3711390" y="2425366"/>
            <a:ext cx="37920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Оказание финансовой поддержки субъектам МСП, занимающимся социально-значимыми видами деятельности</a:t>
            </a:r>
          </a:p>
          <a:p>
            <a:endParaRPr lang="ru-RU" sz="1600" dirty="0"/>
          </a:p>
          <a:p>
            <a:pPr marL="285750" indent="-285750">
              <a:buFontTx/>
              <a:buChar char="-"/>
            </a:pPr>
            <a:r>
              <a:rPr lang="ru-RU" sz="1600" dirty="0"/>
              <a:t>Субсидии</a:t>
            </a:r>
          </a:p>
          <a:p>
            <a:pPr marL="285750" indent="-285750">
              <a:buFontTx/>
              <a:buChar char="-"/>
            </a:pPr>
            <a:r>
              <a:rPr lang="ru-RU" sz="1600" dirty="0"/>
              <a:t>Льготная процентная ставка по микрозаймам в размере ½ ключевой ставки Банка России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94544" y="1851689"/>
            <a:ext cx="4021417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/>
              <a:t>Подбор и предоставление земельных участков (интернет-портал «Свободные земли»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sz="5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/>
              <a:t>Имущественная поддержка (передача объектов недвижимого имущества) социально ориентированных некоммерческих организаций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sz="5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/>
              <a:t>Предоставление в безвозмездное пользование земельных участков для ведения сельскохозяйственной деятельности («Вологодский гектар», «Новгородский гектар»)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sz="5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/>
              <a:t>Мультиформатный проект «Дни московской конкуренции»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563472" y="5147020"/>
            <a:ext cx="37920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/>
              <a:t>Администрация </a:t>
            </a:r>
          </a:p>
          <a:p>
            <a:pPr algn="r"/>
            <a:r>
              <a:rPr lang="ru-RU" sz="1600" b="1" dirty="0"/>
              <a:t>ЗАТО Северск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C166752B-D39E-4073-AE3B-818F9B54B8DA}"/>
              </a:ext>
            </a:extLst>
          </p:cNvPr>
          <p:cNvSpPr/>
          <p:nvPr/>
        </p:nvSpPr>
        <p:spPr>
          <a:xfrm>
            <a:off x="7894544" y="5838032"/>
            <a:ext cx="37920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/>
              <a:t>Минэкономразвития </a:t>
            </a:r>
          </a:p>
          <a:p>
            <a:pPr algn="r"/>
            <a:r>
              <a:rPr lang="ru-RU" sz="1600" b="1" dirty="0"/>
              <a:t>России</a:t>
            </a:r>
          </a:p>
        </p:txBody>
      </p:sp>
    </p:spTree>
    <p:extLst>
      <p:ext uri="{BB962C8B-B14F-4D97-AF65-F5344CB8AC3E}">
        <p14:creationId xmlns:p14="http://schemas.microsoft.com/office/powerpoint/2010/main" val="354681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4090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rossaprimavera.ru/static/files/824b5c666ff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889">
                        <a14:foregroundMark x1="17778" y1="22091" x2="17778" y2="22091"/>
                        <a14:foregroundMark x1="35444" y1="18738" x2="11778" y2="19132"/>
                        <a14:foregroundMark x1="14444" y1="8876" x2="4000" y2="72387"/>
                        <a14:foregroundMark x1="15444" y1="44181" x2="49667" y2="55227"/>
                        <a14:foregroundMark x1="31667" y1="44970" x2="65889" y2="64892"/>
                        <a14:foregroundMark x1="64667" y1="69822" x2="29889" y2="46746"/>
                        <a14:foregroundMark x1="50111" y1="16174" x2="83889" y2="18935"/>
                        <a14:foregroundMark x1="97444" y1="37475" x2="85778" y2="1578"/>
                        <a14:foregroundMark x1="5556" y1="71006" x2="58444" y2="96647"/>
                        <a14:foregroundMark x1="29333" y1="88560" x2="23333" y2="99606"/>
                        <a14:foregroundMark x1="13000" y1="76134" x2="7778" y2="99606"/>
                        <a14:foregroundMark x1="6444" y1="10059" x2="4333" y2="40434"/>
                        <a14:foregroundMark x1="50889" y1="99014" x2="1556" y2="87574"/>
                        <a14:foregroundMark x1="8667" y1="85996" x2="111" y2="81854"/>
                        <a14:foregroundMark x1="9222" y1="96252" x2="333" y2="96647"/>
                        <a14:foregroundMark x1="44222" y1="80473" x2="51667" y2="67850"/>
                        <a14:backgroundMark x1="90000" y1="98225" x2="90000" y2="98225"/>
                        <a14:backgroundMark x1="89000" y1="98619" x2="89000" y2="98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08759" y="1757621"/>
            <a:ext cx="0" cy="2695626"/>
          </a:xfrm>
          <a:prstGeom prst="line">
            <a:avLst/>
          </a:prstGeom>
          <a:ln w="38100" cmpd="sng"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7119991" y="936601"/>
            <a:ext cx="4674742" cy="136481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1F5F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ysClr val="window" lastClr="FFFFFF"/>
                </a:solidFill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БЛАГОДАРЮ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7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7">
      <a:dk1>
        <a:sysClr val="windowText" lastClr="000000"/>
      </a:dk1>
      <a:lt1>
        <a:sysClr val="window" lastClr="FFFFFF"/>
      </a:lt1>
      <a:dk2>
        <a:srgbClr val="7030A0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2467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ругая 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Другая 37">
    <a:dk1>
      <a:sysClr val="windowText" lastClr="000000"/>
    </a:dk1>
    <a:lt1>
      <a:sysClr val="window" lastClr="FFFFFF"/>
    </a:lt1>
    <a:dk2>
      <a:srgbClr val="7030A0"/>
    </a:dk2>
    <a:lt2>
      <a:srgbClr val="ACCBF9"/>
    </a:lt2>
    <a:accent1>
      <a:srgbClr val="629DD1"/>
    </a:accent1>
    <a:accent2>
      <a:srgbClr val="297FD5"/>
    </a:accent2>
    <a:accent3>
      <a:srgbClr val="7F8FA9"/>
    </a:accent3>
    <a:accent4>
      <a:srgbClr val="4A2467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</a:themeOverride>
</file>

<file path=ppt/theme/themeOverride2.xml><?xml version="1.0" encoding="utf-8"?>
<a:themeOverride xmlns:a="http://schemas.openxmlformats.org/drawingml/2006/main">
  <a:clrScheme name="Sis_Corporation">
    <a:dk1>
      <a:sysClr val="windowText" lastClr="000000"/>
    </a:dk1>
    <a:lt1>
      <a:sysClr val="window" lastClr="FFFFFF"/>
    </a:lt1>
    <a:dk2>
      <a:srgbClr val="7C3776"/>
    </a:dk2>
    <a:lt2>
      <a:srgbClr val="AEABAB"/>
    </a:lt2>
    <a:accent1>
      <a:srgbClr val="7C3776"/>
    </a:accent1>
    <a:accent2>
      <a:srgbClr val="C9A7D1"/>
    </a:accent2>
    <a:accent3>
      <a:srgbClr val="B73B61"/>
    </a:accent3>
    <a:accent4>
      <a:srgbClr val="BFBB17"/>
    </a:accent4>
    <a:accent5>
      <a:srgbClr val="78973B"/>
    </a:accent5>
    <a:accent6>
      <a:srgbClr val="7665AB"/>
    </a:accent6>
    <a:hlink>
      <a:srgbClr val="0563C1"/>
    </a:hlink>
    <a:folHlink>
      <a:srgbClr val="954F72"/>
    </a:folHlink>
  </a:clrScheme>
  <a:fontScheme name="sis">
    <a:majorFont>
      <a:latin typeface="Arial Bold"/>
      <a:ea typeface=""/>
      <a:cs typeface=""/>
    </a:majorFont>
    <a:minorFont>
      <a:latin typeface="Arial Narrow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Sis_Corporation">
    <a:dk1>
      <a:sysClr val="windowText" lastClr="000000"/>
    </a:dk1>
    <a:lt1>
      <a:sysClr val="window" lastClr="FFFFFF"/>
    </a:lt1>
    <a:dk2>
      <a:srgbClr val="7C3776"/>
    </a:dk2>
    <a:lt2>
      <a:srgbClr val="AEABAB"/>
    </a:lt2>
    <a:accent1>
      <a:srgbClr val="7C3776"/>
    </a:accent1>
    <a:accent2>
      <a:srgbClr val="C9A7D1"/>
    </a:accent2>
    <a:accent3>
      <a:srgbClr val="B73B61"/>
    </a:accent3>
    <a:accent4>
      <a:srgbClr val="BFBB17"/>
    </a:accent4>
    <a:accent5>
      <a:srgbClr val="78973B"/>
    </a:accent5>
    <a:accent6>
      <a:srgbClr val="7665AB"/>
    </a:accent6>
    <a:hlink>
      <a:srgbClr val="0563C1"/>
    </a:hlink>
    <a:folHlink>
      <a:srgbClr val="954F72"/>
    </a:folHlink>
  </a:clrScheme>
  <a:fontScheme name="sis">
    <a:majorFont>
      <a:latin typeface="Arial Bold"/>
      <a:ea typeface=""/>
      <a:cs typeface=""/>
    </a:majorFont>
    <a:minorFont>
      <a:latin typeface="Arial Narrow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Sis_Corporation">
    <a:dk1>
      <a:sysClr val="windowText" lastClr="000000"/>
    </a:dk1>
    <a:lt1>
      <a:sysClr val="window" lastClr="FFFFFF"/>
    </a:lt1>
    <a:dk2>
      <a:srgbClr val="7C3776"/>
    </a:dk2>
    <a:lt2>
      <a:srgbClr val="AEABAB"/>
    </a:lt2>
    <a:accent1>
      <a:srgbClr val="7C3776"/>
    </a:accent1>
    <a:accent2>
      <a:srgbClr val="C9A7D1"/>
    </a:accent2>
    <a:accent3>
      <a:srgbClr val="B73B61"/>
    </a:accent3>
    <a:accent4>
      <a:srgbClr val="BFBB17"/>
    </a:accent4>
    <a:accent5>
      <a:srgbClr val="78973B"/>
    </a:accent5>
    <a:accent6>
      <a:srgbClr val="7665AB"/>
    </a:accent6>
    <a:hlink>
      <a:srgbClr val="0563C1"/>
    </a:hlink>
    <a:folHlink>
      <a:srgbClr val="954F72"/>
    </a:folHlink>
  </a:clrScheme>
  <a:fontScheme name="sis">
    <a:majorFont>
      <a:latin typeface="Arial Bold"/>
      <a:ea typeface=""/>
      <a:cs typeface=""/>
    </a:majorFont>
    <a:minorFont>
      <a:latin typeface="Arial Narrow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17959</TotalTime>
  <Words>3527</Words>
  <Application>Microsoft Office PowerPoint</Application>
  <PresentationFormat>Произвольный</PresentationFormat>
  <Paragraphs>1047</Paragraphs>
  <Slides>33</Slides>
  <Notes>28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35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ДОКЛАД  направлен уполномоченным органом  (Департамент экономики Администрации Томской области)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Кузьмина Елена Анатольевна</dc:creator>
  <cp:lastModifiedBy>Татьяна Владимировна Панова</cp:lastModifiedBy>
  <cp:revision>439</cp:revision>
  <cp:lastPrinted>2019-02-25T08:00:59Z</cp:lastPrinted>
  <dcterms:created xsi:type="dcterms:W3CDTF">2019-02-13T10:16:57Z</dcterms:created>
  <dcterms:modified xsi:type="dcterms:W3CDTF">2021-05-28T06:06:22Z</dcterms:modified>
</cp:coreProperties>
</file>