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5" r:id="rId10"/>
    <p:sldId id="266" r:id="rId11"/>
    <p:sldId id="273" r:id="rId12"/>
    <p:sldId id="274" r:id="rId13"/>
    <p:sldId id="267" r:id="rId14"/>
    <p:sldId id="275" r:id="rId15"/>
    <p:sldId id="268" r:id="rId16"/>
    <p:sldId id="272" r:id="rId17"/>
    <p:sldId id="264" r:id="rId18"/>
    <p:sldId id="271" r:id="rId19"/>
  </p:sldIdLst>
  <p:sldSz cx="9144000" cy="5143500" type="screen16x9"/>
  <p:notesSz cx="9144000" cy="5143500"/>
  <p:defaultTextStyle>
    <a:defPPr marL="0" marR="0" indent="0" algn="l" defTabSz="91440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sz="1800" b="0" i="0" u="none" strike="noStrike" cap="none" spc="0">
        <a:ln>
          <a:noFill/>
        </a:ln>
        <a:solidFill>
          <a:srgbClr val="000000"/>
        </a:solidFill>
      </a:defRPr>
    </a:defPPr>
    <a:lvl1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1pPr>
    <a:lvl2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2pPr>
    <a:lvl3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3pPr>
    <a:lvl4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4pPr>
    <a:lvl5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5pPr>
    <a:lvl6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6pPr>
    <a:lvl7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7pPr>
    <a:lvl8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8pPr>
    <a:lvl9pPr marL="0" marR="0" indent="0" algn="l" defTabSz="914400">
      <a:lnSpc>
        <a:spcPct val="100000"/>
      </a:lnSpc>
      <a:spcBef>
        <a:spcPts val="1700"/>
      </a:spcBef>
      <a:spcAft>
        <a:spcPts val="0"/>
      </a:spcAft>
      <a:buClrTx/>
      <a:buSzTx/>
      <a:buFontTx/>
      <a:buNone/>
      <a:defRPr sz="1200" b="1" i="0" u="none" strike="noStrike" cap="none" spc="0">
        <a:ln>
          <a:noFill/>
        </a:ln>
        <a:solidFill>
          <a:srgbClr val="000000"/>
        </a:solidFill>
        <a:latin typeface="Montserrat-Bold"/>
        <a:ea typeface="Montserrat-Bold"/>
        <a:cs typeface="Montserrat-Bold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>
        <p:scale>
          <a:sx n="149" d="100"/>
          <a:sy n="149" d="100"/>
        </p:scale>
        <p:origin x="-450" y="-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E71DB-5D59-4D7A-A427-623D515CE513}" type="datetimeFigureOut">
              <a:rPr lang="ru-RU" smtClean="0"/>
              <a:t>16.08.2023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7896A-616A-4348-9DA6-7174992068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957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1038" y="4784725"/>
            <a:ext cx="5448300" cy="39147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5825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49046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 txBox="1">
            <a:spLocks noGrp="1"/>
          </p:cNvSpPr>
          <p:nvPr>
            <p:ph type="body" idx="1"/>
          </p:nvPr>
        </p:nvSpPr>
        <p:spPr>
          <a:xfrm>
            <a:off x="681038" y="4784725"/>
            <a:ext cx="5448300" cy="39147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5825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095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8:notes"/>
          <p:cNvSpPr txBox="1">
            <a:spLocks noGrp="1"/>
          </p:cNvSpPr>
          <p:nvPr>
            <p:ph type="body" idx="1"/>
          </p:nvPr>
        </p:nvSpPr>
        <p:spPr>
          <a:xfrm>
            <a:off x="681038" y="4784725"/>
            <a:ext cx="5448300" cy="391477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5825" cy="3355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6746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userDrawn="1">
  <p:cSld name="TITLE">
    <p:bg>
      <p:bgPr>
        <a:solidFill>
          <a:srgbClr val="E9EDEE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" name="Google Shape;15;p32"/>
          <p:cNvSpPr/>
          <p:nvPr/>
        </p:nvSpPr>
        <p:spPr bwMode="auto">
          <a:xfrm>
            <a:off x="7571216" y="75466"/>
            <a:ext cx="1513786" cy="586421"/>
          </a:xfrm>
          <a:prstGeom prst="roundRect">
            <a:avLst>
              <a:gd name="adj" fmla="val 50000"/>
            </a:avLst>
          </a:prstGeom>
          <a:solidFill>
            <a:srgbClr val="E9ED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spcBef>
                <a:spcPts val="0"/>
              </a:spcBef>
              <a:defRPr sz="1400" b="0">
                <a:latin typeface="+mn-lt"/>
                <a:ea typeface="+mn-ea"/>
                <a:cs typeface="+mn-cs"/>
              </a:defRPr>
            </a:pPr>
            <a:endParaRPr/>
          </a:p>
        </p:txBody>
      </p:sp>
      <p:pic>
        <p:nvPicPr>
          <p:cNvPr id="17" name="Google Shape;17;p32" descr="Google Shape;17;p32"/>
          <p:cNvPicPr>
            <a:picLocks noChangeAspect="1"/>
          </p:cNvPicPr>
          <p:nvPr/>
        </p:nvPicPr>
        <p:blipFill>
          <a:blip r:embed="rId2"/>
          <a:srcRect t="21799" b="23589"/>
          <a:stretch/>
        </p:blipFill>
        <p:spPr bwMode="auto">
          <a:xfrm>
            <a:off x="0" y="487825"/>
            <a:ext cx="9144000" cy="4655676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Текст заголовка"/>
          <p:cNvSpPr txBox="1">
            <a:spLocks noGrp="1"/>
          </p:cNvSpPr>
          <p:nvPr>
            <p:ph type="title"/>
          </p:nvPr>
        </p:nvSpPr>
        <p:spPr bwMode="auto">
          <a:xfrm>
            <a:off x="729450" y="1322449"/>
            <a:ext cx="7688100" cy="1664700"/>
          </a:xfrm>
          <a:prstGeom prst="rect">
            <a:avLst/>
          </a:prstGeom>
        </p:spPr>
        <p:txBody>
          <a:bodyPr/>
          <a:lstStyle>
            <a:lvl1pPr>
              <a:defRPr sz="4200"/>
            </a:lvl1pPr>
          </a:lstStyle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19" name="Уровень текста 1…"/>
          <p:cNvSpPr txBox="1">
            <a:spLocks noGrp="1"/>
          </p:cNvSpPr>
          <p:nvPr>
            <p:ph type="body" sz="quarter" idx="1"/>
          </p:nvPr>
        </p:nvSpPr>
        <p:spPr bwMode="auto">
          <a:xfrm>
            <a:off x="729626" y="3172898"/>
            <a:ext cx="7688102" cy="54120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0">
              <a:lnSpc>
                <a:spcPct val="100000"/>
              </a:lnSpc>
              <a:buClrTx/>
              <a:buSzTx/>
              <a:buFontTx/>
              <a:buNone/>
              <a:defRPr sz="1600"/>
            </a:lvl1pPr>
            <a:lvl2pPr marL="228600" indent="457200">
              <a:lnSpc>
                <a:spcPct val="100000"/>
              </a:lnSpc>
              <a:buClrTx/>
              <a:buSzTx/>
              <a:buFontTx/>
              <a:buNone/>
              <a:defRPr sz="1600"/>
            </a:lvl2pPr>
            <a:lvl3pPr marL="228600" indent="914400">
              <a:lnSpc>
                <a:spcPct val="100000"/>
              </a:lnSpc>
              <a:buClrTx/>
              <a:buSzTx/>
              <a:buFontTx/>
              <a:buNone/>
              <a:defRPr sz="1600"/>
            </a:lvl3pPr>
            <a:lvl4pPr marL="228600" indent="1371600">
              <a:lnSpc>
                <a:spcPct val="100000"/>
              </a:lnSpc>
              <a:buClrTx/>
              <a:buSzTx/>
              <a:buFontTx/>
              <a:buNone/>
              <a:defRPr sz="1600"/>
            </a:lvl4pPr>
            <a:lvl5pPr marL="228600" indent="1828800">
              <a:lnSpc>
                <a:spcPct val="100000"/>
              </a:lnSpc>
              <a:buClrTx/>
              <a:buSzTx/>
              <a:buFontTx/>
              <a:buNone/>
              <a:defRPr sz="1600"/>
            </a:lvl5pPr>
          </a:lstStyle>
          <a:p>
            <a:pPr>
              <a:defRPr/>
            </a:pPr>
            <a:r>
              <a:t>Уровень текста 1</a:t>
            </a:r>
          </a:p>
          <a:p>
            <a:pPr lvl="1">
              <a:defRPr/>
            </a:pPr>
            <a:r>
              <a:t>Уровень текста 2</a:t>
            </a:r>
          </a:p>
          <a:p>
            <a:pPr lvl="2">
              <a:defRPr/>
            </a:pPr>
            <a:r>
              <a:t>Уровень текста 3</a:t>
            </a:r>
          </a:p>
          <a:p>
            <a:pPr lvl="3">
              <a:defRPr/>
            </a:pPr>
            <a:r>
              <a:t>Уровень текста 4</a:t>
            </a:r>
          </a:p>
          <a:p>
            <a:pPr lvl="4">
              <a:defRPr/>
            </a:pPr>
            <a:r>
              <a:t>Уровень текста 5</a:t>
            </a:r>
          </a:p>
        </p:txBody>
      </p:sp>
      <p:sp>
        <p:nvSpPr>
          <p:cNvPr id="20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" userDrawn="1">
  <p:cSld name="SECTION_TITLE_AND_DESCRIPTION_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Текст заголовка"/>
          <p:cNvSpPr txBox="1">
            <a:spLocks noGrp="1"/>
          </p:cNvSpPr>
          <p:nvPr>
            <p:ph type="title"/>
          </p:nvPr>
        </p:nvSpPr>
        <p:spPr bwMode="auto">
          <a:xfrm>
            <a:off x="730000" y="1318650"/>
            <a:ext cx="3300901" cy="168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28" name="Уровень текста 1…"/>
          <p:cNvSpPr txBox="1">
            <a:spLocks noGrp="1"/>
          </p:cNvSpPr>
          <p:nvPr>
            <p:ph type="body" sz="quarter" idx="1"/>
          </p:nvPr>
        </p:nvSpPr>
        <p:spPr bwMode="auto">
          <a:xfrm>
            <a:off x="724949" y="3161525"/>
            <a:ext cx="3300903" cy="75900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0">
              <a:lnSpc>
                <a:spcPct val="100000"/>
              </a:lnSpc>
              <a:buClrTx/>
              <a:buSzTx/>
              <a:buFontTx/>
              <a:buNone/>
              <a:defRPr sz="1600"/>
            </a:lvl1pPr>
            <a:lvl2pPr marL="228600" indent="457200">
              <a:lnSpc>
                <a:spcPct val="100000"/>
              </a:lnSpc>
              <a:buClrTx/>
              <a:buSzTx/>
              <a:buFontTx/>
              <a:buNone/>
              <a:defRPr sz="1600"/>
            </a:lvl2pPr>
            <a:lvl3pPr marL="228600" indent="914400">
              <a:lnSpc>
                <a:spcPct val="100000"/>
              </a:lnSpc>
              <a:buClrTx/>
              <a:buSzTx/>
              <a:buFontTx/>
              <a:buNone/>
              <a:defRPr sz="1600"/>
            </a:lvl3pPr>
            <a:lvl4pPr marL="228600" indent="1371600">
              <a:lnSpc>
                <a:spcPct val="100000"/>
              </a:lnSpc>
              <a:buClrTx/>
              <a:buSzTx/>
              <a:buFontTx/>
              <a:buNone/>
              <a:defRPr sz="1600"/>
            </a:lvl4pPr>
            <a:lvl5pPr marL="228600" indent="1828800">
              <a:lnSpc>
                <a:spcPct val="100000"/>
              </a:lnSpc>
              <a:buClrTx/>
              <a:buSzTx/>
              <a:buFontTx/>
              <a:buNone/>
              <a:defRPr sz="1600"/>
            </a:lvl5pPr>
          </a:lstStyle>
          <a:p>
            <a:pPr>
              <a:defRPr/>
            </a:pPr>
            <a:r>
              <a:t>Уровень текста 1</a:t>
            </a:r>
          </a:p>
          <a:p>
            <a:pPr lvl="1">
              <a:defRPr/>
            </a:pPr>
            <a:r>
              <a:t>Уровень текста 2</a:t>
            </a:r>
          </a:p>
          <a:p>
            <a:pPr lvl="2">
              <a:defRPr/>
            </a:pPr>
            <a:r>
              <a:t>Уровень текста 3</a:t>
            </a:r>
          </a:p>
          <a:p>
            <a:pPr lvl="3">
              <a:defRPr/>
            </a:pPr>
            <a:r>
              <a:t>Уровень текста 4</a:t>
            </a:r>
          </a:p>
          <a:p>
            <a:pPr lvl="4">
              <a:defRPr/>
            </a:pPr>
            <a:r>
              <a:t>Уровень текста 5</a:t>
            </a:r>
          </a:p>
        </p:txBody>
      </p:sp>
      <p:sp>
        <p:nvSpPr>
          <p:cNvPr id="29" name="Google Shape;24;p34"/>
          <p:cNvSpPr txBox="1">
            <a:spLocks noGrp="1"/>
          </p:cNvSpPr>
          <p:nvPr>
            <p:ph type="body" sz="half" idx="13"/>
          </p:nvPr>
        </p:nvSpPr>
        <p:spPr bwMode="auto">
          <a:xfrm>
            <a:off x="5174224" y="1352624"/>
            <a:ext cx="3374400" cy="302550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1700"/>
              </a:spcBef>
              <a:defRPr>
                <a:latin typeface="Raleway SemiBold"/>
                <a:ea typeface="Raleway SemiBold"/>
                <a:cs typeface="Raleway SemiBold"/>
              </a:defRPr>
            </a:pPr>
            <a:endParaRPr/>
          </a:p>
        </p:txBody>
      </p:sp>
      <p:sp>
        <p:nvSpPr>
          <p:cNvPr id="30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" userDrawn="1">
  <p:cSld name="TITLE_AND_BOD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7" name="Уровень текста 1…"/>
          <p:cNvSpPr txBox="1">
            <a:spLocks noGrp="1"/>
          </p:cNvSpPr>
          <p:nvPr>
            <p:ph type="body" sz="half" idx="1"/>
          </p:nvPr>
        </p:nvSpPr>
        <p:spPr bwMode="auto">
          <a:xfrm>
            <a:off x="729450" y="2078875"/>
            <a:ext cx="7688700" cy="22611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t>Уровень текста 1</a:t>
            </a:r>
          </a:p>
          <a:p>
            <a:pPr lvl="1">
              <a:defRPr/>
            </a:pPr>
            <a:r>
              <a:t>Уровень текста 2</a:t>
            </a:r>
          </a:p>
          <a:p>
            <a:pPr lvl="2">
              <a:defRPr/>
            </a:pPr>
            <a:r>
              <a:t>Уровень текста 3</a:t>
            </a:r>
          </a:p>
          <a:p>
            <a:pPr lvl="3">
              <a:defRPr/>
            </a:pPr>
            <a:r>
              <a:t>Уровень текста 4</a:t>
            </a:r>
          </a:p>
          <a:p>
            <a:pPr lvl="4">
              <a:defRPr/>
            </a:pPr>
            <a:r>
              <a:t>Уровень текста 5</a:t>
            </a:r>
          </a:p>
        </p:txBody>
      </p:sp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 bwMode="auto">
          <a:xfrm>
            <a:off x="729450" y="1318650"/>
            <a:ext cx="7688700" cy="535202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39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" userDrawn="1">
  <p:cSld name="TITLE_AND_BODY_1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6" name="Уровень текста 1…"/>
          <p:cNvSpPr txBox="1">
            <a:spLocks noGrp="1"/>
          </p:cNvSpPr>
          <p:nvPr>
            <p:ph type="body" sz="quarter" idx="1"/>
          </p:nvPr>
        </p:nvSpPr>
        <p:spPr bwMode="auto">
          <a:xfrm>
            <a:off x="729450" y="1068649"/>
            <a:ext cx="7688700" cy="1034402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t>Уровень текста 1</a:t>
            </a:r>
          </a:p>
          <a:p>
            <a:pPr lvl="1">
              <a:defRPr/>
            </a:pPr>
            <a:r>
              <a:t>Уровень текста 2</a:t>
            </a:r>
          </a:p>
          <a:p>
            <a:pPr lvl="2">
              <a:defRPr/>
            </a:pPr>
            <a:r>
              <a:t>Уровень текста 3</a:t>
            </a:r>
          </a:p>
          <a:p>
            <a:pPr lvl="3">
              <a:defRPr/>
            </a:pPr>
            <a:r>
              <a:t>Уровень текста 4</a:t>
            </a:r>
          </a:p>
          <a:p>
            <a:pPr lvl="4">
              <a:defRPr/>
            </a:pPr>
            <a:r>
              <a:t>Уровень текста 5</a:t>
            </a:r>
          </a:p>
        </p:txBody>
      </p:sp>
      <p:sp>
        <p:nvSpPr>
          <p:cNvPr id="47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" userDrawn="1">
  <p:cSld name="SECTION_HEADER">
    <p:bg>
      <p:bgPr>
        <a:solidFill>
          <a:srgbClr val="00BF85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4" name="Google Shape;34;p37"/>
          <p:cNvSpPr/>
          <p:nvPr/>
        </p:nvSpPr>
        <p:spPr bwMode="auto">
          <a:xfrm>
            <a:off x="7571216" y="75466"/>
            <a:ext cx="1513786" cy="586421"/>
          </a:xfrm>
          <a:prstGeom prst="roundRect">
            <a:avLst>
              <a:gd name="adj" fmla="val 50000"/>
            </a:avLst>
          </a:prstGeom>
          <a:solidFill>
            <a:srgbClr val="E9ED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spcBef>
                <a:spcPts val="0"/>
              </a:spcBef>
              <a:defRPr sz="1400" b="0">
                <a:latin typeface="+mn-lt"/>
                <a:ea typeface="+mn-ea"/>
                <a:cs typeface="+mn-cs"/>
              </a:defRPr>
            </a:pPr>
            <a:endParaRPr/>
          </a:p>
        </p:txBody>
      </p:sp>
      <p:pic>
        <p:nvPicPr>
          <p:cNvPr id="55" name="Google Shape;35;p37" descr="Google Shape;35;p3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7608482" y="149451"/>
            <a:ext cx="1439253" cy="4251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8" name="Google Shape;36;p37"/>
          <p:cNvGrpSpPr/>
          <p:nvPr/>
        </p:nvGrpSpPr>
        <p:grpSpPr bwMode="auto">
          <a:xfrm>
            <a:off x="830389" y="1191255"/>
            <a:ext cx="745766" cy="45829"/>
            <a:chOff x="0" y="0"/>
            <a:chExt cx="745764" cy="45828"/>
          </a:xfrm>
        </p:grpSpPr>
        <p:sp>
          <p:nvSpPr>
            <p:cNvPr id="56" name="Google Shape;37;p37"/>
            <p:cNvSpPr/>
            <p:nvPr/>
          </p:nvSpPr>
          <p:spPr bwMode="auto">
            <a:xfrm rot="16199999">
              <a:off x="536420" y="-163516"/>
              <a:ext cx="45829" cy="37286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spcBef>
                  <a:spcPts val="0"/>
                </a:spcBef>
                <a:defRPr sz="1400" b="0">
                  <a:latin typeface="+mn-lt"/>
                  <a:ea typeface="+mn-ea"/>
                  <a:cs typeface="+mn-cs"/>
                </a:defRPr>
              </a:pPr>
              <a:endParaRPr/>
            </a:p>
          </p:txBody>
        </p:sp>
        <p:sp>
          <p:nvSpPr>
            <p:cNvPr id="57" name="Google Shape;38;p37"/>
            <p:cNvSpPr/>
            <p:nvPr/>
          </p:nvSpPr>
          <p:spPr bwMode="auto">
            <a:xfrm rot="16199999">
              <a:off x="165091" y="-165091"/>
              <a:ext cx="45829" cy="37601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spcBef>
                  <a:spcPts val="0"/>
                </a:spcBef>
                <a:defRPr sz="1400" b="0">
                  <a:latin typeface="+mn-lt"/>
                  <a:ea typeface="+mn-ea"/>
                  <a:cs typeface="+mn-cs"/>
                </a:defRPr>
              </a:pPr>
              <a:endParaRPr/>
            </a:p>
          </p:txBody>
        </p:sp>
      </p:grpSp>
      <p:sp>
        <p:nvSpPr>
          <p:cNvPr id="59" name="Текст заголовка"/>
          <p:cNvSpPr txBox="1">
            <a:spLocks noGrp="1"/>
          </p:cNvSpPr>
          <p:nvPr>
            <p:ph type="title"/>
          </p:nvPr>
        </p:nvSpPr>
        <p:spPr bwMode="auto">
          <a:xfrm>
            <a:off x="729450" y="1322449"/>
            <a:ext cx="7688400" cy="1518603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60" name="Google Shape;41;p37"/>
          <p:cNvSpPr/>
          <p:nvPr/>
        </p:nvSpPr>
        <p:spPr bwMode="auto">
          <a:xfrm>
            <a:off x="8598816" y="250137"/>
            <a:ext cx="216302" cy="3"/>
          </a:xfrm>
          <a:prstGeom prst="line">
            <a:avLst/>
          </a:prstGeom>
          <a:ln>
            <a:solidFill>
              <a:srgbClr val="E9EDEE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61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userDrawn="1">
  <p:cSld name="TITLE_AND_TWO_COLUMNS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8" name="Текст заголовка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69" name="Уровень текста 1…"/>
          <p:cNvSpPr txBox="1">
            <a:spLocks noGrp="1"/>
          </p:cNvSpPr>
          <p:nvPr>
            <p:ph type="body" sz="quarter" idx="1"/>
          </p:nvPr>
        </p:nvSpPr>
        <p:spPr bwMode="auto">
          <a:xfrm>
            <a:off x="729325" y="2078875"/>
            <a:ext cx="3774300" cy="22611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t>Уровень текста 1</a:t>
            </a:r>
          </a:p>
          <a:p>
            <a:pPr lvl="1">
              <a:defRPr/>
            </a:pPr>
            <a:r>
              <a:t>Уровень текста 2</a:t>
            </a:r>
          </a:p>
          <a:p>
            <a:pPr lvl="2">
              <a:defRPr/>
            </a:pPr>
            <a:r>
              <a:t>Уровень текста 3</a:t>
            </a:r>
          </a:p>
          <a:p>
            <a:pPr lvl="3">
              <a:defRPr/>
            </a:pPr>
            <a:r>
              <a:t>Уровень текста 4</a:t>
            </a:r>
          </a:p>
          <a:p>
            <a:pPr lvl="4">
              <a:defRPr/>
            </a:pPr>
            <a:r>
              <a:t>Уровень текста 5</a:t>
            </a:r>
          </a:p>
        </p:txBody>
      </p:sp>
      <p:sp>
        <p:nvSpPr>
          <p:cNvPr id="70" name="Google Shape;45;p38"/>
          <p:cNvSpPr txBox="1">
            <a:spLocks noGrp="1"/>
          </p:cNvSpPr>
          <p:nvPr>
            <p:ph type="body" sz="quarter" idx="13"/>
          </p:nvPr>
        </p:nvSpPr>
        <p:spPr bwMode="auto">
          <a:xfrm>
            <a:off x="4643604" y="2078875"/>
            <a:ext cx="3774300" cy="2261101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1700"/>
              </a:spcBef>
              <a:defRPr>
                <a:latin typeface="Raleway SemiBold"/>
                <a:ea typeface="Raleway SemiBold"/>
                <a:cs typeface="Raleway SemiBold"/>
              </a:defRPr>
            </a:pPr>
            <a:endParaRPr/>
          </a:p>
        </p:txBody>
      </p:sp>
      <p:sp>
        <p:nvSpPr>
          <p:cNvPr id="71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x" userDrawn="1">
  <p:cSld name="TITLE_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" name="Текст заголовка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79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" userDrawn="1">
  <p:cSld name="MAIN_POINT">
    <p:bg>
      <p:bgPr>
        <a:solidFill>
          <a:srgbClr val="674EA7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6" name="Google Shape;51;p40"/>
          <p:cNvSpPr/>
          <p:nvPr/>
        </p:nvSpPr>
        <p:spPr bwMode="auto">
          <a:xfrm>
            <a:off x="7571216" y="75466"/>
            <a:ext cx="1513786" cy="586421"/>
          </a:xfrm>
          <a:prstGeom prst="roundRect">
            <a:avLst>
              <a:gd name="adj" fmla="val 50000"/>
            </a:avLst>
          </a:prstGeom>
          <a:solidFill>
            <a:srgbClr val="E9ED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spcBef>
                <a:spcPts val="0"/>
              </a:spcBef>
              <a:defRPr sz="1400" b="0">
                <a:latin typeface="+mn-lt"/>
                <a:ea typeface="+mn-ea"/>
                <a:cs typeface="+mn-cs"/>
              </a:defRPr>
            </a:pPr>
            <a:endParaRPr/>
          </a:p>
        </p:txBody>
      </p:sp>
      <p:pic>
        <p:nvPicPr>
          <p:cNvPr id="87" name="Google Shape;52;p40" descr="Google Shape;52;p40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7608482" y="149451"/>
            <a:ext cx="1439253" cy="4251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90" name="Google Shape;53;p40"/>
          <p:cNvGrpSpPr/>
          <p:nvPr/>
        </p:nvGrpSpPr>
        <p:grpSpPr bwMode="auto">
          <a:xfrm>
            <a:off x="830389" y="4169130"/>
            <a:ext cx="745766" cy="45829"/>
            <a:chOff x="0" y="0"/>
            <a:chExt cx="745764" cy="45828"/>
          </a:xfrm>
        </p:grpSpPr>
        <p:sp>
          <p:nvSpPr>
            <p:cNvPr id="88" name="Google Shape;54;p40"/>
            <p:cNvSpPr/>
            <p:nvPr/>
          </p:nvSpPr>
          <p:spPr bwMode="auto">
            <a:xfrm rot="16199999">
              <a:off x="536420" y="-163516"/>
              <a:ext cx="45829" cy="372861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spcBef>
                  <a:spcPts val="0"/>
                </a:spcBef>
                <a:defRPr sz="1400" b="0">
                  <a:latin typeface="+mn-lt"/>
                  <a:ea typeface="+mn-ea"/>
                  <a:cs typeface="+mn-cs"/>
                </a:defRPr>
              </a:pPr>
              <a:endParaRPr/>
            </a:p>
          </p:txBody>
        </p:sp>
        <p:sp>
          <p:nvSpPr>
            <p:cNvPr id="89" name="Google Shape;55;p40"/>
            <p:cNvSpPr/>
            <p:nvPr/>
          </p:nvSpPr>
          <p:spPr bwMode="auto">
            <a:xfrm rot="16199999">
              <a:off x="165091" y="-165091"/>
              <a:ext cx="45829" cy="37601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spcBef>
                  <a:spcPts val="0"/>
                </a:spcBef>
                <a:defRPr sz="1400" b="0">
                  <a:latin typeface="+mn-lt"/>
                  <a:ea typeface="+mn-ea"/>
                  <a:cs typeface="+mn-cs"/>
                </a:defRPr>
              </a:pPr>
              <a:endParaRPr/>
            </a:p>
          </p:txBody>
        </p:sp>
      </p:grpSp>
      <p:sp>
        <p:nvSpPr>
          <p:cNvPr id="91" name="Текст заголовка"/>
          <p:cNvSpPr txBox="1">
            <a:spLocks noGrp="1"/>
          </p:cNvSpPr>
          <p:nvPr>
            <p:ph type="title"/>
          </p:nvPr>
        </p:nvSpPr>
        <p:spPr bwMode="auto">
          <a:xfrm>
            <a:off x="729450" y="864298"/>
            <a:ext cx="7021201" cy="2985002"/>
          </a:xfrm>
          <a:prstGeom prst="rect">
            <a:avLst/>
          </a:prstGeom>
        </p:spPr>
        <p:txBody>
          <a:bodyPr anchor="ctr"/>
          <a:lstStyle>
            <a:lvl1pPr>
              <a:defRPr sz="3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92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9" name="Google Shape;59;p41"/>
          <p:cNvSpPr/>
          <p:nvPr/>
        </p:nvSpPr>
        <p:spPr bwMode="auto">
          <a:xfrm>
            <a:off x="7571216" y="75466"/>
            <a:ext cx="1513786" cy="586421"/>
          </a:xfrm>
          <a:prstGeom prst="roundRect">
            <a:avLst>
              <a:gd name="adj" fmla="val 50000"/>
            </a:avLst>
          </a:prstGeom>
          <a:solidFill>
            <a:srgbClr val="E9ED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spcBef>
                <a:spcPts val="0"/>
              </a:spcBef>
              <a:defRPr sz="1400" b="0">
                <a:latin typeface="+mn-lt"/>
                <a:ea typeface="+mn-ea"/>
                <a:cs typeface="+mn-cs"/>
              </a:defRPr>
            </a:pPr>
            <a:endParaRPr/>
          </a:p>
        </p:txBody>
      </p:sp>
      <p:pic>
        <p:nvPicPr>
          <p:cNvPr id="100" name="Google Shape;60;p41" descr="Google Shape;60;p4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7608482" y="149451"/>
            <a:ext cx="1439253" cy="425176"/>
          </a:xfrm>
          <a:prstGeom prst="rect">
            <a:avLst/>
          </a:prstGeom>
          <a:ln w="12700">
            <a:miter lim="400000"/>
          </a:ln>
        </p:spPr>
      </p:pic>
      <p:sp>
        <p:nvSpPr>
          <p:cNvPr id="101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Заголовок и объект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0"/>
          <p:cNvSpPr txBox="1"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0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42900" lvl="0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685800" lvl="1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028700" lvl="2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371600" lvl="3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1714500" lvl="4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057400" lvl="5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400300" lvl="6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743200" lvl="7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086100" lvl="8" indent="-257175" algn="l"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rtl="0"/>
            <a:fld id="{00000000-1234-1234-1234-123412341234}" type="slidenum">
              <a:rPr lang="ru-RU" smtClean="0"/>
              <a:pPr rt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46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Google Shape;6;p31"/>
          <p:cNvSpPr/>
          <p:nvPr/>
        </p:nvSpPr>
        <p:spPr bwMode="auto">
          <a:xfrm>
            <a:off x="7571216" y="75466"/>
            <a:ext cx="1513786" cy="586421"/>
          </a:xfrm>
          <a:prstGeom prst="roundRect">
            <a:avLst>
              <a:gd name="adj" fmla="val 50000"/>
            </a:avLst>
          </a:prstGeom>
          <a:solidFill>
            <a:srgbClr val="E9EDEE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spcBef>
                <a:spcPts val="0"/>
              </a:spcBef>
              <a:defRPr sz="1400" b="0">
                <a:latin typeface="+mn-lt"/>
                <a:ea typeface="+mn-ea"/>
                <a:cs typeface="+mn-cs"/>
              </a:defRPr>
            </a:pPr>
            <a:endParaRPr/>
          </a:p>
        </p:txBody>
      </p:sp>
      <p:pic>
        <p:nvPicPr>
          <p:cNvPr id="3" name="Google Shape;7;p31" descr="Google Shape;7;p31"/>
          <p:cNvPicPr>
            <a:picLocks noChangeAspect="1"/>
          </p:cNvPicPr>
          <p:nvPr/>
        </p:nvPicPr>
        <p:blipFill>
          <a:blip r:embed="rId12"/>
          <a:stretch/>
        </p:blipFill>
        <p:spPr bwMode="auto">
          <a:xfrm>
            <a:off x="7608482" y="149451"/>
            <a:ext cx="1439253" cy="4251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" name="Google Shape;10;p31"/>
          <p:cNvGrpSpPr/>
          <p:nvPr/>
        </p:nvGrpSpPr>
        <p:grpSpPr bwMode="auto">
          <a:xfrm>
            <a:off x="830389" y="1191255"/>
            <a:ext cx="745766" cy="45829"/>
            <a:chOff x="0" y="0"/>
            <a:chExt cx="745764" cy="45828"/>
          </a:xfrm>
        </p:grpSpPr>
        <p:sp>
          <p:nvSpPr>
            <p:cNvPr id="4" name="Google Shape;11;p31"/>
            <p:cNvSpPr/>
            <p:nvPr/>
          </p:nvSpPr>
          <p:spPr bwMode="auto">
            <a:xfrm rot="16199999">
              <a:off x="536420" y="-163516"/>
              <a:ext cx="45829" cy="372861"/>
            </a:xfrm>
            <a:prstGeom prst="rect">
              <a:avLst/>
            </a:prstGeom>
            <a:solidFill>
              <a:srgbClr val="674EA7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spcBef>
                  <a:spcPts val="0"/>
                </a:spcBef>
                <a:defRPr sz="1400" b="0">
                  <a:latin typeface="+mn-lt"/>
                  <a:ea typeface="+mn-ea"/>
                  <a:cs typeface="+mn-cs"/>
                </a:defRPr>
              </a:pPr>
              <a:endParaRPr/>
            </a:p>
          </p:txBody>
        </p:sp>
        <p:sp>
          <p:nvSpPr>
            <p:cNvPr id="5" name="Google Shape;12;p31"/>
            <p:cNvSpPr/>
            <p:nvPr/>
          </p:nvSpPr>
          <p:spPr bwMode="auto">
            <a:xfrm rot="16199999">
              <a:off x="165091" y="-165091"/>
              <a:ext cx="45829" cy="376013"/>
            </a:xfrm>
            <a:prstGeom prst="rect">
              <a:avLst/>
            </a:prstGeom>
            <a:solidFill>
              <a:srgbClr val="53C6A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spcBef>
                  <a:spcPts val="0"/>
                </a:spcBef>
                <a:defRPr sz="1400" b="0">
                  <a:latin typeface="+mn-lt"/>
                  <a:ea typeface="+mn-ea"/>
                  <a:cs typeface="+mn-cs"/>
                </a:defRPr>
              </a:pPr>
              <a:endParaRPr/>
            </a:p>
          </p:txBody>
        </p:sp>
      </p:grpSp>
      <p:sp>
        <p:nvSpPr>
          <p:cNvPr id="7" name="Текст заголовка"/>
          <p:cNvSpPr txBox="1">
            <a:spLocks noGrp="1"/>
          </p:cNvSpPr>
          <p:nvPr>
            <p:ph type="title"/>
          </p:nvPr>
        </p:nvSpPr>
        <p:spPr bwMode="auto">
          <a:xfrm>
            <a:off x="729450" y="1318650"/>
            <a:ext cx="7688400" cy="535202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/>
          <a:p>
            <a:pPr>
              <a:defRPr/>
            </a:pPr>
            <a:r>
              <a:t>Текст заголовка</a:t>
            </a:r>
          </a:p>
        </p:txBody>
      </p:sp>
      <p:sp>
        <p:nvSpPr>
          <p:cNvPr id="8" name="Уровень текста 1…"/>
          <p:cNvSpPr txBox="1"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472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/>
          <a:lstStyle/>
          <a:p>
            <a:pPr>
              <a:defRPr/>
            </a:pPr>
            <a:r>
              <a:t>Уровень текста 1</a:t>
            </a:r>
          </a:p>
          <a:p>
            <a:pPr lvl="1">
              <a:defRPr/>
            </a:pPr>
            <a:r>
              <a:t>Уровень текста 2</a:t>
            </a:r>
          </a:p>
          <a:p>
            <a:pPr lvl="2">
              <a:defRPr/>
            </a:pPr>
            <a:r>
              <a:t>Уровень текста 3</a:t>
            </a:r>
          </a:p>
          <a:p>
            <a:pPr lvl="3">
              <a:defRPr/>
            </a:pPr>
            <a:r>
              <a:t>Уровень текста 4</a:t>
            </a:r>
          </a:p>
          <a:p>
            <a:pPr lvl="4">
              <a:defRPr/>
            </a:pPr>
            <a:r>
              <a:t>Уровень текста 5</a:t>
            </a:r>
          </a:p>
        </p:txBody>
      </p:sp>
      <p:sp>
        <p:nvSpPr>
          <p:cNvPr id="9" name="Номер слайда"/>
          <p:cNvSpPr txBox="1">
            <a:spLocks noGrp="1"/>
          </p:cNvSpPr>
          <p:nvPr>
            <p:ph type="sldNum" sz="quarter" idx="2"/>
          </p:nvPr>
        </p:nvSpPr>
        <p:spPr bwMode="auto">
          <a:xfrm>
            <a:off x="8742183" y="4779051"/>
            <a:ext cx="342821" cy="335201"/>
          </a:xfrm>
          <a:prstGeom prst="rect">
            <a:avLst/>
          </a:prstGeom>
          <a:ln w="12700">
            <a:miter lim="400000"/>
          </a:ln>
        </p:spPr>
        <p:txBody>
          <a:bodyPr wrap="none" lIns="91399" tIns="91399" rIns="91399" bIns="91399" anchor="ctr">
            <a:spAutoFit/>
          </a:bodyPr>
          <a:lstStyle>
            <a:lvl1pPr algn="r">
              <a:spcBef>
                <a:spcPts val="0"/>
              </a:spcBef>
              <a:defRPr sz="1000" b="0">
                <a:solidFill>
                  <a:schemeClr val="accent1"/>
                </a:solidFill>
                <a:latin typeface="Lato-Regular"/>
                <a:ea typeface="Lato-Regular"/>
                <a:cs typeface="Lato-Regular"/>
              </a:defRPr>
            </a:lvl1pPr>
          </a:lstStyle>
          <a:p>
            <a:pPr>
              <a:defRPr/>
            </a:pPr>
            <a:fld id="{86CB4B4D-7CA3-9044-876B-883B54F8677D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1pPr>
      <a:lvl2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2pPr>
      <a:lvl3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3pPr>
      <a:lvl4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4pPr>
      <a:lvl5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2600" b="0" i="0" u="none" strike="noStrike" cap="none" spc="0">
          <a:solidFill>
            <a:srgbClr val="1A1A1A"/>
          </a:solidFill>
          <a:latin typeface="Raleway SemiBold"/>
          <a:ea typeface="Raleway SemiBold"/>
          <a:cs typeface="Raleway SemiBold"/>
        </a:defRPr>
      </a:lvl9pPr>
    </p:titleStyle>
    <p:bodyStyle>
      <a:lvl1pPr marL="4572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●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1pPr>
      <a:lvl2pPr marL="9144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○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2pPr>
      <a:lvl3pPr marL="13716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■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3pPr>
      <a:lvl4pPr marL="18288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●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4pPr>
      <a:lvl5pPr marL="22860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○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5pPr>
      <a:lvl6pPr marL="27432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■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6pPr>
      <a:lvl7pPr marL="32004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●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7pPr>
      <a:lvl8pPr marL="36576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○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8pPr>
      <a:lvl9pPr marL="4114800" marR="0" indent="-311150" algn="l" defTabSz="914400">
        <a:lnSpc>
          <a:spcPct val="114999"/>
        </a:lnSpc>
        <a:spcBef>
          <a:spcPts val="0"/>
        </a:spcBef>
        <a:spcAft>
          <a:spcPts val="0"/>
        </a:spcAft>
        <a:buClr>
          <a:srgbClr val="1A1A1A"/>
        </a:buClr>
        <a:buSzPts val="1300"/>
        <a:buFont typeface="Raleway Medium"/>
        <a:buChar char="■"/>
        <a:defRPr sz="1300" b="0" i="0" u="none" strike="noStrike" cap="none" spc="0">
          <a:solidFill>
            <a:srgbClr val="1A1A1A"/>
          </a:solidFill>
          <a:latin typeface="Raleway Medium"/>
          <a:ea typeface="Raleway Medium"/>
          <a:cs typeface="Raleway Medium"/>
        </a:defRPr>
      </a:lvl9pPr>
    </p:bodyStyle>
    <p:otherStyle>
      <a:lvl1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1pPr>
      <a:lvl2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2pPr>
      <a:lvl3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3pPr>
      <a:lvl4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4pPr>
      <a:lvl5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5pPr>
      <a:lvl6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6pPr>
      <a:lvl7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7pPr>
      <a:lvl8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8pPr>
      <a:lvl9pPr marL="0" marR="0" indent="0" algn="r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1000" b="0" i="0" u="none" strike="noStrike" cap="none" spc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png"/><Relationship Id="rId7" Type="http://schemas.openxmlformats.org/officeDocument/2006/relationships/image" Target="../media/image2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10" name="IMG_7661.JPG" descr="IMG_7661.JPG"/>
          <p:cNvPicPr>
            <a:picLocks noChangeAspect="1"/>
          </p:cNvPicPr>
          <p:nvPr/>
        </p:nvPicPr>
        <p:blipFill>
          <a:blip r:embed="rId2"/>
          <a:srcRect t="7895" b="7894"/>
          <a:stretch/>
        </p:blipFill>
        <p:spPr bwMode="auto">
          <a:xfrm>
            <a:off x="-22385" y="-15042"/>
            <a:ext cx="9188770" cy="5158542"/>
          </a:xfrm>
          <a:prstGeom prst="rect">
            <a:avLst/>
          </a:prstGeom>
          <a:ln w="12700">
            <a:miter lim="400000"/>
          </a:ln>
        </p:spPr>
      </p:pic>
      <p:sp>
        <p:nvSpPr>
          <p:cNvPr id="111" name="Google Shape;68;p1"/>
          <p:cNvSpPr/>
          <p:nvPr/>
        </p:nvSpPr>
        <p:spPr bwMode="auto">
          <a:xfrm>
            <a:off x="662542" y="888162"/>
            <a:ext cx="4909263" cy="586422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12" name="Google Shape;69;p1"/>
          <p:cNvSpPr txBox="1">
            <a:spLocks noGrp="1"/>
          </p:cNvSpPr>
          <p:nvPr>
            <p:ph type="ctrTitle"/>
          </p:nvPr>
        </p:nvSpPr>
        <p:spPr bwMode="auto">
          <a:xfrm>
            <a:off x="948536" y="878416"/>
            <a:ext cx="5103991" cy="1032303"/>
          </a:xfrm>
          <a:prstGeom prst="rect">
            <a:avLst/>
          </a:prstGeom>
        </p:spPr>
        <p:txBody>
          <a:bodyPr/>
          <a:lstStyle/>
          <a:p>
            <a:pPr>
              <a:defRPr sz="1300" b="1">
                <a:solidFill>
                  <a:srgbClr val="FFFFFF"/>
                </a:solidFill>
                <a:latin typeface="Montserrat-Bold"/>
                <a:ea typeface="Montserrat-Bold"/>
                <a:cs typeface="Montserrat-Bold"/>
              </a:defRPr>
            </a:pPr>
            <a:r>
              <a:rPr dirty="0" err="1" smtClean="0"/>
              <a:t>Всероссийский</a:t>
            </a:r>
            <a:r>
              <a:rPr dirty="0" smtClean="0"/>
              <a:t> </a:t>
            </a:r>
            <a:r>
              <a:rPr dirty="0" err="1" smtClean="0"/>
              <a:t>конкурс</a:t>
            </a:r>
            <a:r>
              <a:rPr dirty="0" smtClean="0"/>
              <a:t> </a:t>
            </a:r>
            <a:r>
              <a:rPr dirty="0" err="1" smtClean="0"/>
              <a:t>гидов-экскурсоводов</a:t>
            </a:r>
            <a:r>
              <a:rPr dirty="0" smtClean="0"/>
              <a:t> </a:t>
            </a:r>
          </a:p>
          <a:p>
            <a:pPr>
              <a:lnSpc>
                <a:spcPct val="90000"/>
              </a:lnSpc>
              <a:defRPr sz="1300" b="1">
                <a:solidFill>
                  <a:srgbClr val="000000"/>
                </a:solidFill>
                <a:latin typeface="Montserrat-Bold"/>
                <a:ea typeface="Montserrat-Bold"/>
                <a:cs typeface="Montserrat-Bold"/>
              </a:defRPr>
            </a:pPr>
            <a:r>
              <a:rPr dirty="0" smtClean="0">
                <a:solidFill>
                  <a:srgbClr val="FFFFFF"/>
                </a:solidFill>
              </a:rPr>
              <a:t>«</a:t>
            </a:r>
            <a:r>
              <a:rPr dirty="0" err="1">
                <a:solidFill>
                  <a:srgbClr val="FFFFFF"/>
                </a:solidFill>
              </a:rPr>
              <a:t>Проводники</a:t>
            </a:r>
            <a:r>
              <a:rPr dirty="0">
                <a:solidFill>
                  <a:srgbClr val="FFFFFF"/>
                </a:solidFill>
              </a:rPr>
              <a:t> </a:t>
            </a:r>
            <a:r>
              <a:rPr dirty="0" err="1">
                <a:solidFill>
                  <a:srgbClr val="FFFFFF"/>
                </a:solidFill>
              </a:rPr>
              <a:t>смыслов</a:t>
            </a:r>
            <a:r>
              <a:rPr dirty="0">
                <a:solidFill>
                  <a:srgbClr val="FFFFFF"/>
                </a:solidFill>
              </a:rPr>
              <a:t>»</a:t>
            </a:r>
            <a:r>
              <a:rPr dirty="0"/>
              <a:t/>
            </a:r>
            <a:br>
              <a:rPr dirty="0"/>
            </a:br>
            <a:endParaRPr dirty="0"/>
          </a:p>
        </p:txBody>
      </p:sp>
      <p:grpSp>
        <p:nvGrpSpPr>
          <p:cNvPr id="115" name="Группа"/>
          <p:cNvGrpSpPr/>
          <p:nvPr/>
        </p:nvGrpSpPr>
        <p:grpSpPr bwMode="auto">
          <a:xfrm>
            <a:off x="7193480" y="295826"/>
            <a:ext cx="1572364" cy="479697"/>
            <a:chOff x="0" y="0"/>
            <a:chExt cx="1572362" cy="479695"/>
          </a:xfrm>
        </p:grpSpPr>
        <p:sp>
          <p:nvSpPr>
            <p:cNvPr id="113" name="Google Shape;68;p1"/>
            <p:cNvSpPr/>
            <p:nvPr/>
          </p:nvSpPr>
          <p:spPr bwMode="auto">
            <a:xfrm>
              <a:off x="0" y="0"/>
              <a:ext cx="1572363" cy="47969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spcBef>
                  <a:spcPts val="0"/>
                </a:spcBef>
                <a:defRPr sz="1400" b="0">
                  <a:solidFill>
                    <a:srgbClr val="1A9988"/>
                  </a:solidFill>
                  <a:latin typeface="+mn-lt"/>
                  <a:ea typeface="+mn-ea"/>
                  <a:cs typeface="+mn-cs"/>
                </a:defRPr>
              </a:pPr>
              <a:endParaRPr/>
            </a:p>
          </p:txBody>
        </p:sp>
        <p:pic>
          <p:nvPicPr>
            <p:cNvPr id="114" name="Google Shape;67;p1" descr="Google Shape;67;p1"/>
            <p:cNvPicPr>
              <a:picLocks noChangeAspect="1"/>
            </p:cNvPicPr>
            <p:nvPr/>
          </p:nvPicPr>
          <p:blipFill>
            <a:blip r:embed="rId3"/>
            <a:stretch/>
          </p:blipFill>
          <p:spPr bwMode="auto">
            <a:xfrm>
              <a:off x="203614" y="99450"/>
              <a:ext cx="1156830" cy="28962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3" name="Google Shape;68;p1">
            <a:extLst>
              <a:ext uri="{FF2B5EF4-FFF2-40B4-BE49-F238E27FC236}">
                <a16:creationId xmlns:a16="http://schemas.microsoft.com/office/drawing/2014/main" xmlns="" id="{123C9530-9914-4307-8DDB-23A7FDB12421}"/>
              </a:ext>
            </a:extLst>
          </p:cNvPr>
          <p:cNvSpPr/>
          <p:nvPr/>
        </p:nvSpPr>
        <p:spPr bwMode="auto">
          <a:xfrm rot="21375825">
            <a:off x="999950" y="1421215"/>
            <a:ext cx="4668902" cy="48089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18" name="О «России» – с душой и смыслом!"/>
          <p:cNvSpPr txBox="1"/>
          <p:nvPr/>
        </p:nvSpPr>
        <p:spPr bwMode="auto">
          <a:xfrm>
            <a:off x="359628" y="247990"/>
            <a:ext cx="8154757" cy="193899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3000" cap="all">
                <a:solidFill>
                  <a:srgbClr val="FFFFFF">
                    <a:alpha val="51417"/>
                  </a:srgbClr>
                </a:solidFill>
              </a:defRPr>
            </a:lvl1pPr>
          </a:lstStyle>
          <a:p>
            <a:pPr>
              <a:defRPr/>
            </a:pPr>
            <a:r>
              <a:rPr sz="1400" dirty="0"/>
              <a:t>О «</a:t>
            </a:r>
            <a:r>
              <a:rPr sz="1400" dirty="0" err="1"/>
              <a:t>России</a:t>
            </a:r>
            <a:r>
              <a:rPr sz="1400" dirty="0"/>
              <a:t>» – с </a:t>
            </a:r>
            <a:r>
              <a:rPr sz="1400" dirty="0" err="1"/>
              <a:t>душой</a:t>
            </a:r>
            <a:r>
              <a:rPr sz="1400" dirty="0"/>
              <a:t> и </a:t>
            </a:r>
            <a:r>
              <a:rPr sz="1400" dirty="0" err="1"/>
              <a:t>смыслом</a:t>
            </a:r>
            <a:r>
              <a:rPr sz="1400" dirty="0"/>
              <a:t>!</a:t>
            </a:r>
          </a:p>
        </p:txBody>
      </p:sp>
      <p:sp>
        <p:nvSpPr>
          <p:cNvPr id="119" name="Google Shape;68;p1"/>
          <p:cNvSpPr/>
          <p:nvPr/>
        </p:nvSpPr>
        <p:spPr bwMode="auto">
          <a:xfrm>
            <a:off x="213360" y="4482706"/>
            <a:ext cx="2324101" cy="347158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20" name="Google Shape;69;p1"/>
          <p:cNvSpPr txBox="1"/>
          <p:nvPr/>
        </p:nvSpPr>
        <p:spPr bwMode="auto">
          <a:xfrm>
            <a:off x="580926" y="4502384"/>
            <a:ext cx="5103990" cy="1032304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defRPr sz="900" b="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</a:defRPr>
            </a:pPr>
            <a:r>
              <a:rPr b="1" dirty="0" err="1" smtClean="0">
                <a:latin typeface="Montserrat-Bold"/>
                <a:ea typeface="Montserrat-Bold"/>
                <a:cs typeface="Montserrat-Bold"/>
              </a:rPr>
              <a:t>август</a:t>
            </a:r>
            <a:r>
              <a:rPr b="1" dirty="0" smtClean="0">
                <a:latin typeface="Montserrat-Bold"/>
                <a:ea typeface="Montserrat-Bold"/>
                <a:cs typeface="Montserrat-Bold"/>
              </a:rPr>
              <a:t> </a:t>
            </a:r>
            <a:r>
              <a:rPr b="1" dirty="0">
                <a:latin typeface="Montserrat-Bold"/>
                <a:ea typeface="Montserrat-Bold"/>
                <a:cs typeface="Montserrat-Bold"/>
              </a:rPr>
              <a:t>2023 - </a:t>
            </a:r>
            <a:r>
              <a:rPr b="1" dirty="0" err="1">
                <a:latin typeface="Montserrat-Bold"/>
                <a:ea typeface="Montserrat-Bold"/>
                <a:cs typeface="Montserrat-Bold"/>
              </a:rPr>
              <a:t>апрель</a:t>
            </a:r>
            <a:r>
              <a:rPr b="1" dirty="0">
                <a:latin typeface="Montserrat-Bold"/>
                <a:ea typeface="Montserrat-Bold"/>
                <a:cs typeface="Montserrat-Bold"/>
              </a:rPr>
              <a:t> 2024</a:t>
            </a:r>
            <a:br>
              <a:rPr b="1" dirty="0">
                <a:latin typeface="Montserrat-Bold"/>
                <a:ea typeface="Montserrat-Bold"/>
                <a:cs typeface="Montserrat-Bold"/>
              </a:rPr>
            </a:br>
            <a:endParaRPr b="1" dirty="0">
              <a:latin typeface="Montserrat-Bold"/>
              <a:ea typeface="Montserrat-Bold"/>
              <a:cs typeface="Montserrat-Bold"/>
            </a:endParaRPr>
          </a:p>
        </p:txBody>
      </p:sp>
      <p:sp>
        <p:nvSpPr>
          <p:cNvPr id="117" name="на Международной выставки-форума «Россия» (Москва, ВДНХ)"/>
          <p:cNvSpPr txBox="1"/>
          <p:nvPr/>
        </p:nvSpPr>
        <p:spPr bwMode="auto">
          <a:xfrm rot="21392566">
            <a:off x="1137891" y="1694921"/>
            <a:ext cx="4544514" cy="42704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ct val="10000"/>
              </a:lnSpc>
              <a:spcBef>
                <a:spcPts val="0"/>
              </a:spcBef>
              <a:defRPr sz="1000">
                <a:solidFill>
                  <a:srgbClr val="FFFFFF"/>
                </a:solidFill>
              </a:defRPr>
            </a:pPr>
            <a:r>
              <a:rPr dirty="0" err="1">
                <a:solidFill>
                  <a:srgbClr val="000000"/>
                </a:solidFill>
              </a:rPr>
              <a:t>на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Международной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выставк</a:t>
            </a:r>
            <a:r>
              <a:rPr lang="ru-RU" dirty="0">
                <a:solidFill>
                  <a:srgbClr val="000000"/>
                </a:solidFill>
              </a:rPr>
              <a:t>е</a:t>
            </a:r>
            <a:r>
              <a:rPr dirty="0">
                <a:solidFill>
                  <a:srgbClr val="000000"/>
                </a:solidFill>
              </a:rPr>
              <a:t>-</a:t>
            </a:r>
            <a:r>
              <a:rPr dirty="0" err="1">
                <a:solidFill>
                  <a:srgbClr val="000000"/>
                </a:solidFill>
              </a:rPr>
              <a:t>форум</a:t>
            </a:r>
            <a:r>
              <a:rPr lang="ru-RU" dirty="0">
                <a:solidFill>
                  <a:srgbClr val="000000"/>
                </a:solidFill>
              </a:rPr>
              <a:t>е</a:t>
            </a:r>
            <a:r>
              <a:rPr dirty="0">
                <a:solidFill>
                  <a:srgbClr val="000000"/>
                </a:solidFill>
              </a:rPr>
              <a:t> «</a:t>
            </a:r>
            <a:r>
              <a:rPr dirty="0" err="1">
                <a:solidFill>
                  <a:srgbClr val="000000"/>
                </a:solidFill>
              </a:rPr>
              <a:t>Россия</a:t>
            </a:r>
            <a:r>
              <a:rPr dirty="0">
                <a:solidFill>
                  <a:srgbClr val="000000"/>
                </a:solidFill>
              </a:rPr>
              <a:t>» (</a:t>
            </a:r>
            <a:r>
              <a:rPr dirty="0" err="1">
                <a:solidFill>
                  <a:srgbClr val="000000"/>
                </a:solidFill>
              </a:rPr>
              <a:t>Москва</a:t>
            </a:r>
            <a:r>
              <a:rPr dirty="0">
                <a:solidFill>
                  <a:srgbClr val="000000"/>
                </a:solidFill>
              </a:rPr>
              <a:t>, ВДНХ) </a:t>
            </a:r>
            <a:r>
              <a:rPr dirty="0">
                <a:latin typeface="+mn-lt"/>
                <a:ea typeface="+mn-ea"/>
                <a:cs typeface="+mn-cs"/>
              </a:rPr>
              <a:t> 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" name="Google Shape;95;p3"/>
          <p:cNvSpPr/>
          <p:nvPr/>
        </p:nvSpPr>
        <p:spPr bwMode="auto">
          <a:xfrm>
            <a:off x="4040463" y="2567578"/>
            <a:ext cx="2407508" cy="499626"/>
          </a:xfrm>
          <a:prstGeom prst="roundRect">
            <a:avLst>
              <a:gd name="adj" fmla="val 30503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23" name="Google Shape;78;g28d63ee9ae0_0_1"/>
          <p:cNvSpPr txBox="1"/>
          <p:nvPr/>
        </p:nvSpPr>
        <p:spPr bwMode="auto">
          <a:xfrm>
            <a:off x="504680" y="391582"/>
            <a:ext cx="6821024" cy="570588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rPr dirty="0" err="1"/>
              <a:t>Ключевая</a:t>
            </a:r>
            <a:r>
              <a:rPr dirty="0"/>
              <a:t> </a:t>
            </a:r>
            <a:r>
              <a:rPr dirty="0" err="1"/>
              <a:t>потребность</a:t>
            </a:r>
            <a:r>
              <a:rPr dirty="0"/>
              <a:t> </a:t>
            </a:r>
            <a:r>
              <a:rPr dirty="0" err="1"/>
              <a:t>выставки</a:t>
            </a:r>
            <a:endParaRPr dirty="0"/>
          </a:p>
        </p:txBody>
      </p:sp>
      <p:pic>
        <p:nvPicPr>
          <p:cNvPr id="124" name="Изображение" descr="Изображение"/>
          <p:cNvPicPr>
            <a:picLocks noChangeAspect="1"/>
          </p:cNvPicPr>
          <p:nvPr/>
        </p:nvPicPr>
        <p:blipFill>
          <a:blip r:embed="rId3"/>
          <a:srcRect l="19621" r="39447"/>
          <a:stretch/>
        </p:blipFill>
        <p:spPr bwMode="auto">
          <a:xfrm>
            <a:off x="6573242" y="1261977"/>
            <a:ext cx="2147095" cy="34956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871" y="0"/>
                </a:moveTo>
                <a:cubicBezTo>
                  <a:pt x="1285" y="0"/>
                  <a:pt x="0" y="789"/>
                  <a:pt x="0" y="1763"/>
                </a:cubicBezTo>
                <a:lnTo>
                  <a:pt x="0" y="19837"/>
                </a:lnTo>
                <a:cubicBezTo>
                  <a:pt x="0" y="20811"/>
                  <a:pt x="1285" y="21600"/>
                  <a:pt x="2871" y="21600"/>
                </a:cubicBezTo>
                <a:lnTo>
                  <a:pt x="18729" y="21600"/>
                </a:lnTo>
                <a:cubicBezTo>
                  <a:pt x="20315" y="21600"/>
                  <a:pt x="21600" y="20811"/>
                  <a:pt x="21600" y="19837"/>
                </a:cubicBezTo>
                <a:lnTo>
                  <a:pt x="21600" y="1763"/>
                </a:lnTo>
                <a:cubicBezTo>
                  <a:pt x="21600" y="789"/>
                  <a:pt x="20315" y="0"/>
                  <a:pt x="18729" y="0"/>
                </a:cubicBezTo>
                <a:lnTo>
                  <a:pt x="2871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25" name="2"/>
          <p:cNvSpPr txBox="1"/>
          <p:nvPr/>
        </p:nvSpPr>
        <p:spPr bwMode="auto">
          <a:xfrm>
            <a:off x="11481242" y="9551345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2</a:t>
            </a:r>
          </a:p>
        </p:txBody>
      </p:sp>
      <p:sp>
        <p:nvSpPr>
          <p:cNvPr id="126" name="Google Shape;95;p3"/>
          <p:cNvSpPr/>
          <p:nvPr/>
        </p:nvSpPr>
        <p:spPr bwMode="auto">
          <a:xfrm>
            <a:off x="517314" y="1299555"/>
            <a:ext cx="5896412" cy="1045580"/>
          </a:xfrm>
          <a:prstGeom prst="roundRect">
            <a:avLst>
              <a:gd name="adj" fmla="val 27295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27" name="Google Shape;78;g28d63ee9ae0_0_1"/>
          <p:cNvSpPr txBox="1"/>
          <p:nvPr/>
        </p:nvSpPr>
        <p:spPr bwMode="auto">
          <a:xfrm>
            <a:off x="751765" y="1359251"/>
            <a:ext cx="5563639" cy="926188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/>
          <a:p>
            <a:pPr>
              <a:defRPr sz="1600" b="0">
                <a:latin typeface="Montserrat SemiBold"/>
                <a:ea typeface="Montserrat SemiBold"/>
                <a:cs typeface="Montserrat SemiBold"/>
              </a:defRPr>
            </a:pPr>
            <a:r>
              <a:rPr>
                <a:latin typeface="Montserrat Medium"/>
                <a:ea typeface="Montserrat Medium"/>
                <a:cs typeface="Montserrat Medium"/>
              </a:rPr>
              <a:t>Каждый посетитель выставки-форума «Россия» должен выйти с мыслью </a:t>
            </a:r>
            <a:r>
              <a:rPr b="1">
                <a:latin typeface="Montserrat-Bold"/>
                <a:ea typeface="Montserrat-Bold"/>
                <a:cs typeface="Montserrat-Bold"/>
              </a:rPr>
              <a:t>«Я горжусь этой страной и хочу трудиться на ее благо»</a:t>
            </a:r>
            <a:endParaRPr/>
          </a:p>
        </p:txBody>
      </p:sp>
      <p:sp>
        <p:nvSpPr>
          <p:cNvPr id="128" name="Google Shape;139;g25d4043bed7_1_0"/>
          <p:cNvSpPr/>
          <p:nvPr/>
        </p:nvSpPr>
        <p:spPr bwMode="auto">
          <a:xfrm>
            <a:off x="521308" y="2472199"/>
            <a:ext cx="3393884" cy="2244300"/>
          </a:xfrm>
          <a:prstGeom prst="roundRect">
            <a:avLst>
              <a:gd name="adj" fmla="val 1270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29" name="Google Shape;101;p3"/>
          <p:cNvSpPr txBox="1"/>
          <p:nvPr/>
        </p:nvSpPr>
        <p:spPr bwMode="auto">
          <a:xfrm>
            <a:off x="817757" y="3544404"/>
            <a:ext cx="2877186" cy="171196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10000"/>
              </a:lnSpc>
              <a:spcBef>
                <a:spcPts val="1000"/>
              </a:spcBef>
              <a:defRPr sz="900" b="0">
                <a:latin typeface="Montserrat Medium"/>
                <a:ea typeface="Montserrat Medium"/>
                <a:cs typeface="Montserrat Medium"/>
              </a:defRPr>
            </a:pPr>
            <a:r>
              <a:t>Для организованных детских групп и других гостей выставки программа «Больше чем путешествие» совместно с АНО «Дирекция выставки достижений XXI века» и Правительством Москвы организует масштабный проект экскурсионного обслуживания.</a:t>
            </a:r>
          </a:p>
          <a:p>
            <a:pPr>
              <a:lnSpc>
                <a:spcPct val="110000"/>
              </a:lnSpc>
              <a:spcBef>
                <a:spcPts val="1000"/>
              </a:spcBef>
              <a:defRPr sz="900" b="0">
                <a:latin typeface="Montserrat Medium"/>
                <a:ea typeface="Montserrat Medium"/>
                <a:cs typeface="Montserrat Medium"/>
              </a:defRPr>
            </a:pPr>
            <a:r>
              <a:t>     </a:t>
            </a:r>
          </a:p>
        </p:txBody>
      </p:sp>
      <p:sp>
        <p:nvSpPr>
          <p:cNvPr id="130" name="Google Shape;99;p3"/>
          <p:cNvSpPr/>
          <p:nvPr/>
        </p:nvSpPr>
        <p:spPr bwMode="auto">
          <a:xfrm>
            <a:off x="671125" y="2554487"/>
            <a:ext cx="3076585" cy="803157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31" name="Google Shape;100;p3"/>
          <p:cNvSpPr txBox="1"/>
          <p:nvPr/>
        </p:nvSpPr>
        <p:spPr bwMode="auto">
          <a:xfrm>
            <a:off x="915980" y="2740574"/>
            <a:ext cx="3255095" cy="4052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lnSpc>
                <a:spcPct val="30000"/>
              </a:lnSpc>
              <a:spcBef>
                <a:spcPts val="1000"/>
              </a:spcBef>
              <a:defRPr sz="1100"/>
            </a:pPr>
            <a:r>
              <a:t>Решение: </a:t>
            </a:r>
          </a:p>
          <a:p>
            <a:pPr>
              <a:lnSpc>
                <a:spcPct val="30000"/>
              </a:lnSpc>
              <a:spcBef>
                <a:spcPts val="1000"/>
              </a:spcBef>
              <a:defRPr sz="1100"/>
            </a:pPr>
            <a:r>
              <a:rPr b="0">
                <a:latin typeface="Montserrat Medium"/>
                <a:ea typeface="Montserrat Medium"/>
                <a:cs typeface="Montserrat Medium"/>
              </a:rPr>
              <a:t>экскурсионный проект программы </a:t>
            </a:r>
            <a:endParaRPr/>
          </a:p>
          <a:p>
            <a:pPr>
              <a:lnSpc>
                <a:spcPct val="30000"/>
              </a:lnSpc>
              <a:spcBef>
                <a:spcPts val="1000"/>
              </a:spcBef>
              <a:defRPr sz="1100"/>
            </a:pPr>
            <a:r>
              <a:rPr b="0">
                <a:latin typeface="Montserrat Medium"/>
                <a:ea typeface="Montserrat Medium"/>
                <a:cs typeface="Montserrat Medium"/>
              </a:rPr>
              <a:t>«Больше</a:t>
            </a:r>
            <a:r>
              <a:rPr lang="ru-RU" b="0">
                <a:latin typeface="Montserrat Medium"/>
                <a:ea typeface="Montserrat Medium"/>
                <a:cs typeface="Montserrat Medium"/>
              </a:rPr>
              <a:t>,</a:t>
            </a:r>
            <a:r>
              <a:rPr b="0">
                <a:latin typeface="Montserrat Medium"/>
                <a:ea typeface="Montserrat Medium"/>
                <a:cs typeface="Montserrat Medium"/>
              </a:rPr>
              <a:t> чем путешествие»</a:t>
            </a:r>
            <a:endParaRPr/>
          </a:p>
        </p:txBody>
      </p:sp>
      <p:sp>
        <p:nvSpPr>
          <p:cNvPr id="132" name="Google Shape;95;p3"/>
          <p:cNvSpPr/>
          <p:nvPr/>
        </p:nvSpPr>
        <p:spPr bwMode="auto">
          <a:xfrm>
            <a:off x="4040463" y="2466435"/>
            <a:ext cx="2407508" cy="25271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33" name="Google Shape;101;p3"/>
          <p:cNvSpPr txBox="1"/>
          <p:nvPr/>
        </p:nvSpPr>
        <p:spPr bwMode="auto">
          <a:xfrm>
            <a:off x="4742912" y="2814129"/>
            <a:ext cx="1334334" cy="4699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до 15 000 человек</a:t>
            </a:r>
          </a:p>
        </p:txBody>
      </p:sp>
      <p:sp>
        <p:nvSpPr>
          <p:cNvPr id="134" name="600 экскурсий ежедневно"/>
          <p:cNvSpPr txBox="1"/>
          <p:nvPr/>
        </p:nvSpPr>
        <p:spPr bwMode="auto">
          <a:xfrm>
            <a:off x="4335303" y="2491835"/>
            <a:ext cx="1949705" cy="1905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>
              <a:defRPr>
                <a:solidFill>
                  <a:srgbClr val="FFFFFF"/>
                </a:solidFill>
              </a:defRPr>
            </a:pPr>
            <a:r>
              <a:t>600 </a:t>
            </a:r>
            <a:r>
              <a:rPr sz="1000"/>
              <a:t>экскурсий ежедневно</a:t>
            </a:r>
            <a:r>
              <a:rPr sz="800"/>
              <a:t> </a:t>
            </a:r>
            <a:endParaRPr/>
          </a:p>
        </p:txBody>
      </p:sp>
      <p:sp>
        <p:nvSpPr>
          <p:cNvPr id="135" name="Google Shape;95;p3"/>
          <p:cNvSpPr/>
          <p:nvPr/>
        </p:nvSpPr>
        <p:spPr bwMode="auto">
          <a:xfrm>
            <a:off x="4040463" y="3310553"/>
            <a:ext cx="2407508" cy="739895"/>
          </a:xfrm>
          <a:prstGeom prst="roundRect">
            <a:avLst>
              <a:gd name="adj" fmla="val 20598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36" name="Google Shape;95;p3"/>
          <p:cNvSpPr/>
          <p:nvPr/>
        </p:nvSpPr>
        <p:spPr bwMode="auto">
          <a:xfrm>
            <a:off x="4040463" y="3209411"/>
            <a:ext cx="2407508" cy="25271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37" name="Google Shape;101;p3"/>
          <p:cNvSpPr txBox="1"/>
          <p:nvPr/>
        </p:nvSpPr>
        <p:spPr bwMode="auto">
          <a:xfrm>
            <a:off x="4178238" y="3569804"/>
            <a:ext cx="2130570" cy="3810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12700" algn="ctr">
              <a:defRPr sz="800"/>
            </a:lvl1pPr>
          </a:lstStyle>
          <a:p>
            <a:pPr>
              <a:defRPr/>
            </a:pPr>
            <a:r>
              <a:rPr dirty="0"/>
              <a:t>«</a:t>
            </a:r>
            <a:r>
              <a:rPr dirty="0" err="1"/>
              <a:t>Энергетика</a:t>
            </a:r>
            <a:r>
              <a:rPr dirty="0"/>
              <a:t>», «</a:t>
            </a:r>
            <a:r>
              <a:rPr dirty="0" err="1"/>
              <a:t>Экология</a:t>
            </a:r>
            <a:r>
              <a:rPr dirty="0"/>
              <a:t>», «</a:t>
            </a:r>
            <a:r>
              <a:rPr dirty="0" err="1"/>
              <a:t>Карьера</a:t>
            </a:r>
            <a:r>
              <a:rPr dirty="0"/>
              <a:t>», «</a:t>
            </a:r>
            <a:r>
              <a:rPr dirty="0" err="1"/>
              <a:t>Общество</a:t>
            </a:r>
            <a:r>
              <a:rPr dirty="0"/>
              <a:t>», «</a:t>
            </a:r>
            <a:r>
              <a:rPr dirty="0" err="1"/>
              <a:t>Искусство</a:t>
            </a:r>
            <a:r>
              <a:rPr dirty="0"/>
              <a:t>», «</a:t>
            </a:r>
            <a:r>
              <a:rPr dirty="0" err="1"/>
              <a:t>Технологии</a:t>
            </a:r>
            <a:r>
              <a:rPr dirty="0"/>
              <a:t>», «</a:t>
            </a:r>
            <a:r>
              <a:rPr dirty="0" smtClean="0"/>
              <a:t>Р</a:t>
            </a:r>
            <a:r>
              <a:rPr lang="ru-RU" dirty="0" err="1" smtClean="0"/>
              <a:t>оссия</a:t>
            </a:r>
            <a:r>
              <a:rPr dirty="0" smtClean="0"/>
              <a:t>»</a:t>
            </a:r>
            <a:endParaRPr dirty="0"/>
          </a:p>
        </p:txBody>
      </p:sp>
      <p:sp>
        <p:nvSpPr>
          <p:cNvPr id="138" name="7 познавательных маршрутов"/>
          <p:cNvSpPr txBox="1"/>
          <p:nvPr/>
        </p:nvSpPr>
        <p:spPr bwMode="auto">
          <a:xfrm>
            <a:off x="4205026" y="3227816"/>
            <a:ext cx="2159459" cy="1905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>
              <a:defRPr>
                <a:solidFill>
                  <a:srgbClr val="FFFFFF"/>
                </a:solidFill>
              </a:defRPr>
            </a:pPr>
            <a:r>
              <a:t>7 </a:t>
            </a:r>
            <a:r>
              <a:rPr sz="1000"/>
              <a:t>познавательных маршрутов </a:t>
            </a:r>
            <a:endParaRPr/>
          </a:p>
        </p:txBody>
      </p:sp>
      <p:sp>
        <p:nvSpPr>
          <p:cNvPr id="139" name="Google Shape;95;p3"/>
          <p:cNvSpPr/>
          <p:nvPr/>
        </p:nvSpPr>
        <p:spPr bwMode="auto">
          <a:xfrm>
            <a:off x="4040463" y="4193788"/>
            <a:ext cx="2407508" cy="580203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40" name="2000 лучших…"/>
          <p:cNvSpPr txBox="1"/>
          <p:nvPr/>
        </p:nvSpPr>
        <p:spPr bwMode="auto">
          <a:xfrm>
            <a:off x="4567528" y="4219553"/>
            <a:ext cx="1379136" cy="43927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 algn="ctr" defTabSz="457200">
              <a:lnSpc>
                <a:spcPct val="90000"/>
              </a:lnSpc>
              <a:spcBef>
                <a:spcPts val="0"/>
              </a:spcBef>
              <a:defRPr>
                <a:solidFill>
                  <a:srgbClr val="FFFFFF"/>
                </a:solidFill>
              </a:defRPr>
            </a:pPr>
            <a:r>
              <a:t>2 000 </a:t>
            </a:r>
            <a:r>
              <a:rPr sz="1000"/>
              <a:t>лучших </a:t>
            </a:r>
            <a:endParaRPr/>
          </a:p>
          <a:p>
            <a:pPr indent="12700" algn="ctr" defTabSz="457200">
              <a:lnSpc>
                <a:spcPct val="90000"/>
              </a:lnSpc>
              <a:spcBef>
                <a:spcPts val="0"/>
              </a:spcBef>
              <a:defRPr sz="1000">
                <a:solidFill>
                  <a:srgbClr val="FFFFFF"/>
                </a:solidFill>
              </a:defRPr>
            </a:pPr>
            <a:r>
              <a:t>гидов-экскурсоводов </a:t>
            </a:r>
          </a:p>
          <a:p>
            <a:pPr indent="12700" algn="ctr" defTabSz="457200">
              <a:lnSpc>
                <a:spcPct val="90000"/>
              </a:lnSpc>
              <a:spcBef>
                <a:spcPts val="0"/>
              </a:spcBef>
              <a:defRPr sz="1000">
                <a:solidFill>
                  <a:srgbClr val="FFFFFF"/>
                </a:solidFill>
              </a:defRPr>
            </a:pPr>
            <a:r>
              <a:t>со всей страны!</a:t>
            </a:r>
          </a:p>
        </p:txBody>
      </p:sp>
      <p:sp>
        <p:nvSpPr>
          <p:cNvPr id="141" name="2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2</a:t>
            </a:r>
          </a:p>
        </p:txBody>
      </p:sp>
      <p:pic>
        <p:nvPicPr>
          <p:cNvPr id="22" name="rosmol_logo_rgb.png" descr="rosmol_logo_rgb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557587" y="28515"/>
            <a:ext cx="1318396" cy="932799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Изображение" descr="Изображение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5953487" y="540240"/>
            <a:ext cx="965376" cy="415112"/>
          </a:xfrm>
          <a:prstGeom prst="rect">
            <a:avLst/>
          </a:prstGeom>
          <a:ln w="12700">
            <a:miter lim="400000"/>
          </a:ln>
        </p:spPr>
      </p:pic>
      <p:pic>
        <p:nvPicPr>
          <p:cNvPr id="24" name="РОССИЯ логотип-1.png" descr="РОССИЯ логотип-1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4732498" y="353494"/>
            <a:ext cx="1319459" cy="93279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" name="Google Shape;96;p3"/>
          <p:cNvSpPr txBox="1"/>
          <p:nvPr/>
        </p:nvSpPr>
        <p:spPr bwMode="auto">
          <a:xfrm>
            <a:off x="487415" y="356640"/>
            <a:ext cx="6513460" cy="1248223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defRPr sz="1600">
                <a:solidFill>
                  <a:srgbClr val="663FCD"/>
                </a:solidFill>
              </a:defRPr>
            </a:pPr>
            <a:r>
              <a:t>Конкурс </a:t>
            </a:r>
          </a:p>
          <a:p>
            <a:pPr>
              <a:lnSpc>
                <a:spcPct val="110000"/>
              </a:lnSpc>
              <a:spcBef>
                <a:spcPts val="0"/>
              </a:spcBef>
              <a:defRPr sz="1600">
                <a:solidFill>
                  <a:srgbClr val="663FCD"/>
                </a:solidFill>
              </a:defRPr>
            </a:pPr>
            <a:r>
              <a:t>«Проводники смыслов»  </a:t>
            </a:r>
          </a:p>
        </p:txBody>
      </p:sp>
      <p:pic>
        <p:nvPicPr>
          <p:cNvPr id="144" name="Изображение" descr="Изображение"/>
          <p:cNvPicPr>
            <a:picLocks noChangeAspect="1"/>
          </p:cNvPicPr>
          <p:nvPr/>
        </p:nvPicPr>
        <p:blipFill>
          <a:blip r:embed="rId3"/>
          <a:srcRect l="5257" r="10596" b="4"/>
          <a:stretch/>
        </p:blipFill>
        <p:spPr bwMode="auto">
          <a:xfrm>
            <a:off x="427058" y="1257836"/>
            <a:ext cx="4383882" cy="3475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65" y="0"/>
                </a:moveTo>
                <a:cubicBezTo>
                  <a:pt x="611" y="0"/>
                  <a:pt x="0" y="770"/>
                  <a:pt x="0" y="1721"/>
                </a:cubicBezTo>
                <a:lnTo>
                  <a:pt x="0" y="19879"/>
                </a:lnTo>
                <a:cubicBezTo>
                  <a:pt x="0" y="20830"/>
                  <a:pt x="611" y="21600"/>
                  <a:pt x="1365" y="21600"/>
                </a:cubicBezTo>
                <a:lnTo>
                  <a:pt x="20235" y="21600"/>
                </a:lnTo>
                <a:cubicBezTo>
                  <a:pt x="20989" y="21600"/>
                  <a:pt x="21600" y="20830"/>
                  <a:pt x="21600" y="19879"/>
                </a:cubicBezTo>
                <a:lnTo>
                  <a:pt x="21600" y="1721"/>
                </a:lnTo>
                <a:cubicBezTo>
                  <a:pt x="21600" y="770"/>
                  <a:pt x="20989" y="0"/>
                  <a:pt x="20235" y="0"/>
                </a:cubicBezTo>
                <a:lnTo>
                  <a:pt x="1365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45" name="Кружок"/>
          <p:cNvSpPr/>
          <p:nvPr/>
        </p:nvSpPr>
        <p:spPr bwMode="auto">
          <a:xfrm>
            <a:off x="5270264" y="5952402"/>
            <a:ext cx="44425" cy="44424"/>
          </a:xfrm>
          <a:prstGeom prst="ellipse">
            <a:avLst/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46" name="3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3</a:t>
            </a:r>
          </a:p>
        </p:txBody>
      </p:sp>
      <p:sp>
        <p:nvSpPr>
          <p:cNvPr id="149" name="Google Shape;139;g25d4043bed7_1_0"/>
          <p:cNvSpPr/>
          <p:nvPr/>
        </p:nvSpPr>
        <p:spPr bwMode="auto">
          <a:xfrm>
            <a:off x="4973093" y="1257836"/>
            <a:ext cx="3723740" cy="3569203"/>
          </a:xfrm>
          <a:prstGeom prst="roundRect">
            <a:avLst>
              <a:gd name="adj" fmla="val 1305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 lang="ru-RU"/>
          </a:p>
        </p:txBody>
      </p:sp>
      <p:sp>
        <p:nvSpPr>
          <p:cNvPr id="150" name="Google Shape;99;p3"/>
          <p:cNvSpPr/>
          <p:nvPr/>
        </p:nvSpPr>
        <p:spPr bwMode="auto">
          <a:xfrm>
            <a:off x="5068642" y="1473154"/>
            <a:ext cx="2465501" cy="27176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51" name="Google Shape;100;p3"/>
          <p:cNvSpPr txBox="1"/>
          <p:nvPr/>
        </p:nvSpPr>
        <p:spPr bwMode="auto">
          <a:xfrm>
            <a:off x="5178333" y="1509612"/>
            <a:ext cx="3064134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Цели и задачи конкурса</a:t>
            </a:r>
          </a:p>
        </p:txBody>
      </p:sp>
      <p:sp>
        <p:nvSpPr>
          <p:cNvPr id="153" name="Google Shape;101;p3"/>
          <p:cNvSpPr txBox="1"/>
          <p:nvPr/>
        </p:nvSpPr>
        <p:spPr bwMode="auto">
          <a:xfrm>
            <a:off x="7481255" y="1084554"/>
            <a:ext cx="1146832" cy="571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algn="ctr">
              <a:defRPr sz="1100">
                <a:solidFill>
                  <a:srgbClr val="1A1A1A"/>
                </a:solidFill>
              </a:defRPr>
            </a:pPr>
            <a:endParaRPr/>
          </a:p>
        </p:txBody>
      </p:sp>
      <p:sp>
        <p:nvSpPr>
          <p:cNvPr id="154" name="Google Shape;101;p3"/>
          <p:cNvSpPr txBox="1"/>
          <p:nvPr/>
        </p:nvSpPr>
        <p:spPr bwMode="auto">
          <a:xfrm>
            <a:off x="5178333" y="2047399"/>
            <a:ext cx="2623750" cy="1828193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/>
          <a:p>
            <a:pPr marL="120315" indent="-120315" defTabSz="12700">
              <a:lnSpc>
                <a:spcPct val="90000"/>
              </a:lnSpc>
              <a:spcBef>
                <a:spcPts val="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rPr lang="ru-RU" sz="1100" dirty="0"/>
              <a:t>знакомство посетителей </a:t>
            </a:r>
            <a:r>
              <a:rPr lang="ru-RU" sz="1100" dirty="0" smtClean="0"/>
              <a:t>с достижениями  и базовыми ценностями страны</a:t>
            </a:r>
            <a:r>
              <a:rPr lang="ru-RU" sz="1100" dirty="0"/>
              <a:t>;</a:t>
            </a:r>
            <a:r>
              <a:rPr sz="1100" dirty="0"/>
              <a:t/>
            </a:r>
            <a:br>
              <a:rPr sz="1100" dirty="0"/>
            </a:br>
            <a:endParaRPr sz="1100" dirty="0"/>
          </a:p>
          <a:p>
            <a:pPr marL="120315" indent="-120315" defTabSz="12700">
              <a:lnSpc>
                <a:spcPct val="90000"/>
              </a:lnSpc>
              <a:spcBef>
                <a:spcPts val="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rPr lang="ru-RU" sz="1100" dirty="0"/>
              <a:t>э</a:t>
            </a:r>
            <a:r>
              <a:rPr sz="1100" dirty="0" err="1" smtClean="0"/>
              <a:t>кскурсионн</a:t>
            </a:r>
            <a:r>
              <a:rPr lang="ru-RU" sz="1100" dirty="0" err="1" smtClean="0"/>
              <a:t>ый</a:t>
            </a:r>
            <a:r>
              <a:rPr lang="ru-RU" sz="1100" dirty="0" smtClean="0"/>
              <a:t> </a:t>
            </a:r>
            <a:r>
              <a:rPr sz="1100" dirty="0" err="1" smtClean="0"/>
              <a:t>продукт</a:t>
            </a:r>
            <a:r>
              <a:rPr lang="ru-RU" sz="1100" dirty="0" smtClean="0"/>
              <a:t> новой формации;</a:t>
            </a:r>
            <a:r>
              <a:rPr sz="1100" dirty="0"/>
              <a:t/>
            </a:r>
            <a:br>
              <a:rPr sz="1100" dirty="0"/>
            </a:br>
            <a:endParaRPr sz="1100" dirty="0"/>
          </a:p>
          <a:p>
            <a:pPr marL="120315" indent="-120315" defTabSz="12700">
              <a:lnSpc>
                <a:spcPct val="90000"/>
              </a:lnSpc>
              <a:spcBef>
                <a:spcPts val="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rPr lang="ru-RU" sz="1100" dirty="0"/>
              <a:t>п</a:t>
            </a:r>
            <a:r>
              <a:rPr lang="ru-RU" sz="1100" dirty="0" smtClean="0"/>
              <a:t>овышение квалификации </a:t>
            </a:r>
            <a:r>
              <a:rPr sz="1100" dirty="0" err="1" smtClean="0"/>
              <a:t>гидов-экскурсоводов</a:t>
            </a:r>
            <a:r>
              <a:rPr sz="1100" dirty="0"/>
              <a:t/>
            </a:r>
            <a:br>
              <a:rPr sz="1100" dirty="0"/>
            </a:br>
            <a:endParaRPr sz="1100" dirty="0"/>
          </a:p>
          <a:p>
            <a:pPr marL="120315" indent="-120315" defTabSz="12700">
              <a:lnSpc>
                <a:spcPct val="90000"/>
              </a:lnSpc>
              <a:spcBef>
                <a:spcPts val="0"/>
              </a:spcBef>
              <a:buSzPct val="100000"/>
              <a:buChar char="•"/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rPr sz="1100" dirty="0" err="1"/>
              <a:t>увеличение</a:t>
            </a:r>
            <a:r>
              <a:rPr sz="1100" dirty="0"/>
              <a:t> </a:t>
            </a:r>
            <a:r>
              <a:rPr sz="1100" dirty="0" err="1"/>
              <a:t>сообщества</a:t>
            </a:r>
            <a:r>
              <a:rPr sz="1100" dirty="0"/>
              <a:t> </a:t>
            </a:r>
            <a:r>
              <a:rPr sz="1100" dirty="0" err="1" smtClean="0"/>
              <a:t>гидов-экскурсоводов</a:t>
            </a:r>
            <a:endParaRPr sz="1100" dirty="0"/>
          </a:p>
        </p:txBody>
      </p:sp>
      <p:pic>
        <p:nvPicPr>
          <p:cNvPr id="156" name="rosmol_logo_rgb.png" descr="rosmol_logo_rgb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3486830" y="248295"/>
            <a:ext cx="1318396" cy="93279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Изображение" descr="Изображение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5953487" y="540240"/>
            <a:ext cx="965376" cy="415112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РОССИЯ логотип-1.png" descr="РОССИЯ логотип-1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4645447" y="248295"/>
            <a:ext cx="1319459" cy="93279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6" name="Google Shape;139;g25d4043bed7_1_0"/>
          <p:cNvSpPr/>
          <p:nvPr/>
        </p:nvSpPr>
        <p:spPr bwMode="auto">
          <a:xfrm>
            <a:off x="423623" y="1165385"/>
            <a:ext cx="3364851" cy="3553901"/>
          </a:xfrm>
          <a:prstGeom prst="roundRect">
            <a:avLst>
              <a:gd name="adj" fmla="val 847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87" name="Google Shape;96;p3"/>
          <p:cNvSpPr txBox="1"/>
          <p:nvPr/>
        </p:nvSpPr>
        <p:spPr bwMode="auto">
          <a:xfrm>
            <a:off x="487415" y="491485"/>
            <a:ext cx="6269886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t>Потенциальная аудитория отбора &gt;50 000 человек</a:t>
            </a:r>
          </a:p>
        </p:txBody>
      </p:sp>
      <p:sp>
        <p:nvSpPr>
          <p:cNvPr id="188" name="5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5</a:t>
            </a:r>
          </a:p>
        </p:txBody>
      </p:sp>
      <p:sp>
        <p:nvSpPr>
          <p:cNvPr id="189" name="Google Shape;142;g25f4b72f8f4_0_34"/>
          <p:cNvSpPr txBox="1"/>
          <p:nvPr/>
        </p:nvSpPr>
        <p:spPr bwMode="auto">
          <a:xfrm>
            <a:off x="673645" y="1591603"/>
            <a:ext cx="3364851" cy="819001"/>
          </a:xfrm>
          <a:prstGeom prst="rect">
            <a:avLst/>
          </a:prstGeom>
          <a:ln w="12700">
            <a:miter lim="400000"/>
          </a:ln>
        </p:spPr>
        <p:txBody>
          <a:bodyPr lIns="45699" tIns="45699" rIns="45699" bIns="45699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9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10 000 человек, самозанятые и сотрудники туристических компаний</a:t>
            </a:r>
            <a:r>
              <a:rPr lang="ru-RU"/>
              <a:t>.</a:t>
            </a:r>
            <a:endParaRPr/>
          </a:p>
        </p:txBody>
      </p:sp>
      <p:sp>
        <p:nvSpPr>
          <p:cNvPr id="190" name="Google Shape;145;g25f4b72f8f4_0_34"/>
          <p:cNvSpPr txBox="1"/>
          <p:nvPr/>
        </p:nvSpPr>
        <p:spPr bwMode="auto">
          <a:xfrm>
            <a:off x="694445" y="2530124"/>
            <a:ext cx="3424851" cy="589501"/>
          </a:xfrm>
          <a:prstGeom prst="rect">
            <a:avLst/>
          </a:prstGeom>
          <a:ln w="12700">
            <a:miter lim="400000"/>
          </a:ln>
        </p:spPr>
        <p:txBody>
          <a:bodyPr lIns="45699" tIns="45699" rIns="45699" bIns="45699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9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5 000 организаций, 10 000 сотрудников</a:t>
            </a:r>
            <a:r>
              <a:rPr lang="ru-RU"/>
              <a:t>.</a:t>
            </a:r>
            <a:endParaRPr/>
          </a:p>
        </p:txBody>
      </p:sp>
      <p:sp>
        <p:nvSpPr>
          <p:cNvPr id="191" name="Google Shape;146;g25f4b72f8f4_0_34"/>
          <p:cNvSpPr txBox="1"/>
          <p:nvPr/>
        </p:nvSpPr>
        <p:spPr bwMode="auto">
          <a:xfrm>
            <a:off x="693751" y="3162722"/>
            <a:ext cx="2986099" cy="381001"/>
          </a:xfrm>
          <a:prstGeom prst="rect">
            <a:avLst/>
          </a:prstGeom>
          <a:ln w="12700">
            <a:miter lim="400000"/>
          </a:ln>
        </p:spPr>
        <p:txBody>
          <a:bodyPr lIns="45699" tIns="45699" rIns="45699" bIns="45699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9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10 000 человек, в том числе групп с ОВЗ</a:t>
            </a:r>
            <a:r>
              <a:rPr lang="ru-RU"/>
              <a:t>.</a:t>
            </a:r>
            <a:endParaRPr/>
          </a:p>
        </p:txBody>
      </p:sp>
      <p:sp>
        <p:nvSpPr>
          <p:cNvPr id="192" name="Google Shape;148;g25f4b72f8f4_0_34"/>
          <p:cNvSpPr txBox="1"/>
          <p:nvPr/>
        </p:nvSpPr>
        <p:spPr bwMode="auto">
          <a:xfrm>
            <a:off x="699795" y="3755737"/>
            <a:ext cx="3287151" cy="819001"/>
          </a:xfrm>
          <a:prstGeom prst="rect">
            <a:avLst/>
          </a:prstGeom>
          <a:ln w="12700">
            <a:miter lim="400000"/>
          </a:ln>
        </p:spPr>
        <p:txBody>
          <a:bodyPr lIns="45699" tIns="45699" rIns="45699" bIns="45699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9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5 000 членов ассоциации гидов-переводчиков</a:t>
            </a:r>
            <a:r>
              <a:rPr lang="ru-RU"/>
              <a:t>.</a:t>
            </a:r>
            <a:endParaRPr/>
          </a:p>
        </p:txBody>
      </p:sp>
      <p:sp>
        <p:nvSpPr>
          <p:cNvPr id="193" name="Google Shape;150;g25f4b72f8f4_0_34"/>
          <p:cNvSpPr txBox="1"/>
          <p:nvPr/>
        </p:nvSpPr>
        <p:spPr bwMode="auto">
          <a:xfrm>
            <a:off x="677300" y="4343915"/>
            <a:ext cx="3287151" cy="819001"/>
          </a:xfrm>
          <a:prstGeom prst="rect">
            <a:avLst/>
          </a:prstGeom>
          <a:ln w="12700">
            <a:miter lim="400000"/>
          </a:ln>
        </p:spPr>
        <p:txBody>
          <a:bodyPr lIns="45699" tIns="45699" rIns="45699" bIns="45699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9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150 000 учащихся ссузов и вузов</a:t>
            </a:r>
            <a:r>
              <a:rPr lang="ru-RU"/>
              <a:t>.</a:t>
            </a:r>
            <a:endParaRPr/>
          </a:p>
        </p:txBody>
      </p:sp>
      <p:sp>
        <p:nvSpPr>
          <p:cNvPr id="194" name="Google Shape;99;p3"/>
          <p:cNvSpPr/>
          <p:nvPr/>
        </p:nvSpPr>
        <p:spPr bwMode="auto">
          <a:xfrm>
            <a:off x="594973" y="1284884"/>
            <a:ext cx="2032719" cy="27176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95" name="Google Shape;100;p3"/>
          <p:cNvSpPr txBox="1"/>
          <p:nvPr/>
        </p:nvSpPr>
        <p:spPr bwMode="auto">
          <a:xfrm>
            <a:off x="738008" y="1325514"/>
            <a:ext cx="3064135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Гиды-экскурсоводы</a:t>
            </a:r>
          </a:p>
        </p:txBody>
      </p:sp>
      <p:sp>
        <p:nvSpPr>
          <p:cNvPr id="196" name="Google Shape;99;p3"/>
          <p:cNvSpPr/>
          <p:nvPr/>
        </p:nvSpPr>
        <p:spPr bwMode="auto">
          <a:xfrm>
            <a:off x="594973" y="2027326"/>
            <a:ext cx="3064134" cy="4597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97" name="Google Shape;100;p3"/>
          <p:cNvSpPr txBox="1"/>
          <p:nvPr/>
        </p:nvSpPr>
        <p:spPr bwMode="auto">
          <a:xfrm>
            <a:off x="738008" y="2067956"/>
            <a:ext cx="3064135" cy="3810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Гиды корпоративных и частных музеев </a:t>
            </a:r>
          </a:p>
        </p:txBody>
      </p:sp>
      <p:sp>
        <p:nvSpPr>
          <p:cNvPr id="198" name="Google Shape;99;p3"/>
          <p:cNvSpPr/>
          <p:nvPr/>
        </p:nvSpPr>
        <p:spPr bwMode="auto">
          <a:xfrm>
            <a:off x="594973" y="2830708"/>
            <a:ext cx="2432868" cy="27176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99" name="Google Shape;100;p3"/>
          <p:cNvSpPr txBox="1"/>
          <p:nvPr/>
        </p:nvSpPr>
        <p:spPr bwMode="auto">
          <a:xfrm>
            <a:off x="738008" y="2871338"/>
            <a:ext cx="3064135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Гиды-сопровождающие</a:t>
            </a:r>
          </a:p>
        </p:txBody>
      </p:sp>
      <p:sp>
        <p:nvSpPr>
          <p:cNvPr id="200" name="Google Shape;99;p3"/>
          <p:cNvSpPr/>
          <p:nvPr/>
        </p:nvSpPr>
        <p:spPr bwMode="auto">
          <a:xfrm>
            <a:off x="594973" y="3446149"/>
            <a:ext cx="2032719" cy="27176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01" name="Google Shape;100;p3"/>
          <p:cNvSpPr txBox="1"/>
          <p:nvPr/>
        </p:nvSpPr>
        <p:spPr bwMode="auto">
          <a:xfrm>
            <a:off x="738008" y="3486779"/>
            <a:ext cx="3064135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Гиды-переводчики</a:t>
            </a:r>
          </a:p>
        </p:txBody>
      </p:sp>
      <p:sp>
        <p:nvSpPr>
          <p:cNvPr id="202" name="Google Shape;99;p3"/>
          <p:cNvSpPr/>
          <p:nvPr/>
        </p:nvSpPr>
        <p:spPr bwMode="auto">
          <a:xfrm>
            <a:off x="594973" y="4029357"/>
            <a:ext cx="2816860" cy="27176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03" name="Google Shape;100;p3"/>
          <p:cNvSpPr txBox="1"/>
          <p:nvPr/>
        </p:nvSpPr>
        <p:spPr bwMode="auto">
          <a:xfrm>
            <a:off x="738008" y="4069986"/>
            <a:ext cx="3064135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Студенты профильных вузов</a:t>
            </a:r>
          </a:p>
        </p:txBody>
      </p:sp>
      <p:sp>
        <p:nvSpPr>
          <p:cNvPr id="204" name="Google Shape;95;p3"/>
          <p:cNvSpPr/>
          <p:nvPr/>
        </p:nvSpPr>
        <p:spPr bwMode="auto">
          <a:xfrm>
            <a:off x="3881281" y="1206857"/>
            <a:ext cx="4848409" cy="1369283"/>
          </a:xfrm>
          <a:prstGeom prst="roundRect">
            <a:avLst>
              <a:gd name="adj" fmla="val 20843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05" name="Google Shape;99;p3"/>
          <p:cNvSpPr/>
          <p:nvPr/>
        </p:nvSpPr>
        <p:spPr bwMode="auto">
          <a:xfrm>
            <a:off x="4011273" y="1302364"/>
            <a:ext cx="1336720" cy="27176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06" name="Google Shape;100;p3"/>
          <p:cNvSpPr txBox="1"/>
          <p:nvPr/>
        </p:nvSpPr>
        <p:spPr bwMode="auto">
          <a:xfrm>
            <a:off x="4154308" y="1342994"/>
            <a:ext cx="3064135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Номинации </a:t>
            </a:r>
          </a:p>
        </p:txBody>
      </p:sp>
      <p:sp>
        <p:nvSpPr>
          <p:cNvPr id="207" name="Google Shape;95;p3"/>
          <p:cNvSpPr/>
          <p:nvPr/>
        </p:nvSpPr>
        <p:spPr bwMode="auto">
          <a:xfrm>
            <a:off x="4420387" y="1750121"/>
            <a:ext cx="1728814" cy="252711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08" name="гид-экскурсовод"/>
          <p:cNvSpPr txBox="1"/>
          <p:nvPr/>
        </p:nvSpPr>
        <p:spPr bwMode="auto">
          <a:xfrm>
            <a:off x="4667510" y="1781226"/>
            <a:ext cx="1234568" cy="1651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000"/>
            </a:lvl1pPr>
          </a:lstStyle>
          <a:p>
            <a:pPr>
              <a:defRPr/>
            </a:pPr>
            <a:r>
              <a:t>гид-экскурсовод </a:t>
            </a:r>
          </a:p>
        </p:txBody>
      </p:sp>
      <p:sp>
        <p:nvSpPr>
          <p:cNvPr id="209" name="Google Shape;95;p3"/>
          <p:cNvSpPr/>
          <p:nvPr/>
        </p:nvSpPr>
        <p:spPr bwMode="auto">
          <a:xfrm>
            <a:off x="6302852" y="1750121"/>
            <a:ext cx="1548346" cy="252711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10" name="гид-инклюзия"/>
          <p:cNvSpPr txBox="1"/>
          <p:nvPr/>
        </p:nvSpPr>
        <p:spPr bwMode="auto">
          <a:xfrm>
            <a:off x="6549975" y="1781226"/>
            <a:ext cx="1054101" cy="1651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000"/>
            </a:lvl1pPr>
          </a:lstStyle>
          <a:p>
            <a:pPr>
              <a:defRPr/>
            </a:pPr>
            <a:r>
              <a:t>гид-инклюзия </a:t>
            </a:r>
          </a:p>
        </p:txBody>
      </p:sp>
      <p:sp>
        <p:nvSpPr>
          <p:cNvPr id="211" name="Google Shape;95;p3"/>
          <p:cNvSpPr/>
          <p:nvPr/>
        </p:nvSpPr>
        <p:spPr bwMode="auto">
          <a:xfrm>
            <a:off x="4870372" y="2144674"/>
            <a:ext cx="1406488" cy="252711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12" name="детский гид"/>
          <p:cNvSpPr txBox="1"/>
          <p:nvPr/>
        </p:nvSpPr>
        <p:spPr bwMode="auto">
          <a:xfrm>
            <a:off x="5117495" y="2175779"/>
            <a:ext cx="912242" cy="1651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000"/>
            </a:lvl1pPr>
          </a:lstStyle>
          <a:p>
            <a:pPr>
              <a:defRPr/>
            </a:pPr>
            <a:r>
              <a:t>детский гид </a:t>
            </a:r>
          </a:p>
        </p:txBody>
      </p:sp>
      <p:sp>
        <p:nvSpPr>
          <p:cNvPr id="213" name="Google Shape;95;p3"/>
          <p:cNvSpPr/>
          <p:nvPr/>
        </p:nvSpPr>
        <p:spPr bwMode="auto">
          <a:xfrm>
            <a:off x="6435101" y="2151775"/>
            <a:ext cx="1653883" cy="252711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14" name="гид-переводчик"/>
          <p:cNvSpPr txBox="1"/>
          <p:nvPr/>
        </p:nvSpPr>
        <p:spPr bwMode="auto">
          <a:xfrm>
            <a:off x="6682224" y="2182880"/>
            <a:ext cx="1159638" cy="1651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000"/>
            </a:lvl1pPr>
          </a:lstStyle>
          <a:p>
            <a:pPr>
              <a:defRPr/>
            </a:pPr>
            <a:r>
              <a:t>гид-переводчик</a:t>
            </a:r>
          </a:p>
        </p:txBody>
      </p:sp>
      <p:pic>
        <p:nvPicPr>
          <p:cNvPr id="215" name="Изображение" descr="Изображение"/>
          <p:cNvPicPr>
            <a:picLocks noChangeAspect="1"/>
          </p:cNvPicPr>
          <p:nvPr/>
        </p:nvPicPr>
        <p:blipFill>
          <a:blip r:embed="rId3"/>
          <a:srcRect l="1417" t="4748" r="1423" b="33596"/>
          <a:stretch/>
        </p:blipFill>
        <p:spPr bwMode="auto">
          <a:xfrm>
            <a:off x="3881281" y="2688706"/>
            <a:ext cx="4848226" cy="20502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71" y="0"/>
                </a:moveTo>
                <a:cubicBezTo>
                  <a:pt x="569" y="0"/>
                  <a:pt x="0" y="1346"/>
                  <a:pt x="0" y="3006"/>
                </a:cubicBezTo>
                <a:lnTo>
                  <a:pt x="0" y="18594"/>
                </a:lnTo>
                <a:cubicBezTo>
                  <a:pt x="0" y="20254"/>
                  <a:pt x="569" y="21600"/>
                  <a:pt x="1271" y="21600"/>
                </a:cubicBezTo>
                <a:lnTo>
                  <a:pt x="20329" y="21600"/>
                </a:lnTo>
                <a:cubicBezTo>
                  <a:pt x="21031" y="21600"/>
                  <a:pt x="21600" y="20254"/>
                  <a:pt x="21600" y="18594"/>
                </a:cubicBezTo>
                <a:lnTo>
                  <a:pt x="21600" y="3006"/>
                </a:lnTo>
                <a:cubicBezTo>
                  <a:pt x="21600" y="1346"/>
                  <a:pt x="21031" y="0"/>
                  <a:pt x="20329" y="0"/>
                </a:cubicBezTo>
                <a:lnTo>
                  <a:pt x="1271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0" name="Google Shape;96;p3"/>
          <p:cNvSpPr txBox="1"/>
          <p:nvPr/>
        </p:nvSpPr>
        <p:spPr bwMode="auto">
          <a:xfrm>
            <a:off x="487415" y="476256"/>
            <a:ext cx="6259373" cy="814348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t>Конкурсная механика  </a:t>
            </a:r>
          </a:p>
        </p:txBody>
      </p:sp>
      <p:sp>
        <p:nvSpPr>
          <p:cNvPr id="161" name="Google Shape;139;g25d4043bed7_1_0"/>
          <p:cNvSpPr/>
          <p:nvPr/>
        </p:nvSpPr>
        <p:spPr bwMode="auto">
          <a:xfrm>
            <a:off x="467822" y="1230007"/>
            <a:ext cx="3894309" cy="2244249"/>
          </a:xfrm>
          <a:prstGeom prst="roundRect">
            <a:avLst>
              <a:gd name="adj" fmla="val 1270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62" name="Google Shape;95;p3"/>
          <p:cNvSpPr/>
          <p:nvPr/>
        </p:nvSpPr>
        <p:spPr bwMode="auto">
          <a:xfrm>
            <a:off x="601470" y="1411763"/>
            <a:ext cx="2147720" cy="252711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63" name="Google Shape;101;p3"/>
          <p:cNvSpPr txBox="1"/>
          <p:nvPr/>
        </p:nvSpPr>
        <p:spPr bwMode="auto">
          <a:xfrm>
            <a:off x="2858435" y="1420482"/>
            <a:ext cx="1517333" cy="8890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defRPr sz="700" b="0">
                <a:solidFill>
                  <a:srgbClr val="1A1A1A"/>
                </a:solidFill>
                <a:latin typeface="Montserrat Medium"/>
                <a:ea typeface="Montserrat Medium"/>
                <a:cs typeface="Montserrat Medium"/>
              </a:defRPr>
            </a:pPr>
            <a:r>
              <a:t>на заветный бейдж экскурсовода выставки</a:t>
            </a:r>
          </a:p>
          <a:p>
            <a:pPr indent="12700">
              <a:defRPr sz="700" b="0">
                <a:latin typeface="Montserrat Medium"/>
                <a:ea typeface="Montserrat Medium"/>
                <a:cs typeface="Montserrat Medium"/>
              </a:defRPr>
            </a:pPr>
            <a:endParaRPr/>
          </a:p>
        </p:txBody>
      </p:sp>
      <p:sp>
        <p:nvSpPr>
          <p:cNvPr id="164" name="10 000 претендентов"/>
          <p:cNvSpPr txBox="1"/>
          <p:nvPr/>
        </p:nvSpPr>
        <p:spPr bwMode="auto">
          <a:xfrm>
            <a:off x="943759" y="1442868"/>
            <a:ext cx="1463142" cy="1905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>
              <a:defRPr/>
            </a:pPr>
            <a:r>
              <a:t>10 000 </a:t>
            </a:r>
            <a:r>
              <a:rPr sz="900"/>
              <a:t>претендентов</a:t>
            </a:r>
            <a:endParaRPr/>
          </a:p>
        </p:txBody>
      </p:sp>
      <p:sp>
        <p:nvSpPr>
          <p:cNvPr id="165" name="Google Shape;95;p3"/>
          <p:cNvSpPr/>
          <p:nvPr/>
        </p:nvSpPr>
        <p:spPr bwMode="auto">
          <a:xfrm>
            <a:off x="601470" y="1776209"/>
            <a:ext cx="2147720" cy="252711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66" name="Google Shape;101;p3"/>
          <p:cNvSpPr txBox="1"/>
          <p:nvPr/>
        </p:nvSpPr>
        <p:spPr bwMode="auto">
          <a:xfrm>
            <a:off x="2858435" y="1721428"/>
            <a:ext cx="1517333" cy="1587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defRPr sz="700" b="0">
                <a:solidFill>
                  <a:srgbClr val="1A1A1A"/>
                </a:solidFill>
                <a:latin typeface="Montserrat Medium"/>
                <a:ea typeface="Montserrat Medium"/>
                <a:cs typeface="Montserrat Medium"/>
              </a:defRPr>
            </a:pPr>
            <a:r>
              <a:t>новой образовательной программы с воспитательной компонентой БЧП</a:t>
            </a:r>
          </a:p>
          <a:p>
            <a:pPr>
              <a:defRPr sz="800" b="0">
                <a:solidFill>
                  <a:srgbClr val="1A1A1A"/>
                </a:solidFill>
                <a:latin typeface="Montserrat Medium"/>
                <a:ea typeface="Montserrat Medium"/>
                <a:cs typeface="Montserrat Medium"/>
              </a:defRPr>
            </a:pPr>
            <a:endParaRPr sz="2200"/>
          </a:p>
          <a:p>
            <a:pPr indent="12700">
              <a:defRPr sz="800" b="0">
                <a:latin typeface="Montserrat Medium"/>
                <a:ea typeface="Montserrat Medium"/>
                <a:cs typeface="Montserrat Medium"/>
              </a:defRPr>
            </a:pPr>
            <a:endParaRPr sz="2200"/>
          </a:p>
        </p:txBody>
      </p:sp>
      <p:sp>
        <p:nvSpPr>
          <p:cNvPr id="167" name="36 академических часов"/>
          <p:cNvSpPr txBox="1"/>
          <p:nvPr/>
        </p:nvSpPr>
        <p:spPr bwMode="auto">
          <a:xfrm>
            <a:off x="867101" y="1794614"/>
            <a:ext cx="1616457" cy="1905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>
              <a:defRPr/>
            </a:pPr>
            <a:r>
              <a:t>36 </a:t>
            </a:r>
            <a:r>
              <a:rPr sz="900"/>
              <a:t>академических часов</a:t>
            </a:r>
            <a:endParaRPr/>
          </a:p>
        </p:txBody>
      </p:sp>
      <p:sp>
        <p:nvSpPr>
          <p:cNvPr id="168" name="Google Shape;95;p3"/>
          <p:cNvSpPr/>
          <p:nvPr/>
        </p:nvSpPr>
        <p:spPr bwMode="auto">
          <a:xfrm>
            <a:off x="601470" y="2130485"/>
            <a:ext cx="2147720" cy="252711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70" name="2000 аттестованных гидов"/>
          <p:cNvSpPr txBox="1"/>
          <p:nvPr/>
        </p:nvSpPr>
        <p:spPr bwMode="auto">
          <a:xfrm>
            <a:off x="777756" y="2161589"/>
            <a:ext cx="1660925" cy="18324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>
              <a:defRPr/>
            </a:pPr>
            <a:r>
              <a:t>2 000 </a:t>
            </a:r>
            <a:r>
              <a:rPr sz="900"/>
              <a:t>аттестованных гидов</a:t>
            </a:r>
            <a:endParaRPr/>
          </a:p>
        </p:txBody>
      </p:sp>
      <p:sp>
        <p:nvSpPr>
          <p:cNvPr id="171" name="Google Shape;95;p3"/>
          <p:cNvSpPr/>
          <p:nvPr/>
        </p:nvSpPr>
        <p:spPr bwMode="auto">
          <a:xfrm>
            <a:off x="602518" y="2483495"/>
            <a:ext cx="3624917" cy="374481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72" name="15 обладателей Золотого бейджа…"/>
          <p:cNvSpPr txBox="1"/>
          <p:nvPr/>
        </p:nvSpPr>
        <p:spPr bwMode="auto">
          <a:xfrm>
            <a:off x="1143470" y="2476425"/>
            <a:ext cx="2450847" cy="3429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 algn="ctr">
              <a:spcBef>
                <a:spcPts val="0"/>
              </a:spcBef>
              <a:defRPr sz="1300">
                <a:solidFill>
                  <a:srgbClr val="1A1A1A"/>
                </a:solidFill>
              </a:defRPr>
            </a:pPr>
            <a:r>
              <a:t>15 </a:t>
            </a:r>
            <a:r>
              <a:rPr sz="900"/>
              <a:t>обладателей Золотого бейджа </a:t>
            </a:r>
            <a:endParaRPr/>
          </a:p>
          <a:p>
            <a:pPr indent="12700" algn="ctr">
              <a:spcBef>
                <a:spcPts val="0"/>
              </a:spcBef>
              <a:defRPr sz="1300">
                <a:solidFill>
                  <a:srgbClr val="1A1A1A"/>
                </a:solidFill>
              </a:defRPr>
            </a:pPr>
            <a:r>
              <a:rPr sz="900"/>
              <a:t>«Проводник смыслов" в 4 номинациях</a:t>
            </a:r>
            <a:endParaRPr/>
          </a:p>
        </p:txBody>
      </p:sp>
      <p:sp>
        <p:nvSpPr>
          <p:cNvPr id="173" name="Предложения…"/>
          <p:cNvSpPr txBox="1"/>
          <p:nvPr/>
        </p:nvSpPr>
        <p:spPr bwMode="auto">
          <a:xfrm>
            <a:off x="1052071" y="2994460"/>
            <a:ext cx="1195718" cy="2794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 algn="ctr">
              <a:spcBef>
                <a:spcPts val="0"/>
              </a:spcBef>
              <a:defRPr sz="1300">
                <a:solidFill>
                  <a:srgbClr val="1A1A1A"/>
                </a:solidFill>
              </a:defRPr>
            </a:pPr>
            <a:r>
              <a:rPr sz="900"/>
              <a:t>Предложения </a:t>
            </a:r>
            <a:endParaRPr/>
          </a:p>
          <a:p>
            <a:pPr indent="12700" algn="ctr">
              <a:spcBef>
                <a:spcPts val="0"/>
              </a:spcBef>
              <a:defRPr sz="1300">
                <a:solidFill>
                  <a:srgbClr val="1A1A1A"/>
                </a:solidFill>
              </a:defRPr>
            </a:pPr>
            <a:r>
              <a:rPr sz="900"/>
              <a:t>о трудоустройстве</a:t>
            </a:r>
            <a:endParaRPr/>
          </a:p>
        </p:txBody>
      </p:sp>
      <p:sp>
        <p:nvSpPr>
          <p:cNvPr id="174" name="Google Shape;95;p3"/>
          <p:cNvSpPr/>
          <p:nvPr/>
        </p:nvSpPr>
        <p:spPr bwMode="auto">
          <a:xfrm>
            <a:off x="602518" y="2953185"/>
            <a:ext cx="2145624" cy="374481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75" name="Google Shape;101;p3"/>
          <p:cNvSpPr txBox="1"/>
          <p:nvPr/>
        </p:nvSpPr>
        <p:spPr bwMode="auto">
          <a:xfrm>
            <a:off x="2871135" y="2994460"/>
            <a:ext cx="1195718" cy="1219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defRPr sz="700" b="0">
                <a:solidFill>
                  <a:srgbClr val="1A1A1A"/>
                </a:solidFill>
                <a:latin typeface="Montserrat Medium"/>
                <a:ea typeface="Montserrat Medium"/>
                <a:cs typeface="Montserrat Medium"/>
              </a:defRPr>
            </a:pPr>
            <a:r>
              <a:t>на крупных  форумах                    и событиях страны</a:t>
            </a:r>
            <a:endParaRPr sz="2200"/>
          </a:p>
          <a:p>
            <a:pPr>
              <a:defRPr sz="700" b="0">
                <a:solidFill>
                  <a:srgbClr val="1A1A1A"/>
                </a:solidFill>
                <a:latin typeface="Montserrat Medium"/>
                <a:ea typeface="Montserrat Medium"/>
                <a:cs typeface="Montserrat Medium"/>
              </a:defRPr>
            </a:pPr>
            <a:endParaRPr sz="2200"/>
          </a:p>
          <a:p>
            <a:pPr indent="12700">
              <a:defRPr sz="700" b="0">
                <a:latin typeface="Montserrat Medium"/>
                <a:ea typeface="Montserrat Medium"/>
                <a:cs typeface="Montserrat Medium"/>
              </a:defRPr>
            </a:pPr>
            <a:endParaRPr sz="2200"/>
          </a:p>
        </p:txBody>
      </p:sp>
      <p:sp>
        <p:nvSpPr>
          <p:cNvPr id="176" name="4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4</a:t>
            </a:r>
          </a:p>
        </p:txBody>
      </p:sp>
      <p:sp>
        <p:nvSpPr>
          <p:cNvPr id="177" name="Google Shape;95;p3"/>
          <p:cNvSpPr/>
          <p:nvPr/>
        </p:nvSpPr>
        <p:spPr bwMode="auto">
          <a:xfrm>
            <a:off x="510353" y="3566349"/>
            <a:ext cx="3809247" cy="1131597"/>
          </a:xfrm>
          <a:prstGeom prst="roundRect">
            <a:avLst>
              <a:gd name="adj" fmla="val 24098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78" name="Google Shape;101;p3"/>
          <p:cNvSpPr txBox="1"/>
          <p:nvPr/>
        </p:nvSpPr>
        <p:spPr bwMode="auto">
          <a:xfrm>
            <a:off x="682357" y="3693654"/>
            <a:ext cx="3828296" cy="9271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defRPr sz="1000">
                <a:solidFill>
                  <a:srgbClr val="1A1A1A"/>
                </a:solidFill>
              </a:defRPr>
            </a:pPr>
            <a:r>
              <a:t>Старт приема заявок на участие в отборе на сайте </a:t>
            </a:r>
          </a:p>
          <a:p>
            <a:pPr indent="12700">
              <a:defRPr sz="1000" b="0">
                <a:latin typeface="Montserrat Medium"/>
                <a:ea typeface="Montserrat Medium"/>
                <a:cs typeface="Montserrat Medium"/>
              </a:defRPr>
            </a:pPr>
            <a:endParaRPr/>
          </a:p>
        </p:txBody>
      </p:sp>
      <p:sp>
        <p:nvSpPr>
          <p:cNvPr id="179" name="Google Shape;99;p3"/>
          <p:cNvSpPr/>
          <p:nvPr/>
        </p:nvSpPr>
        <p:spPr bwMode="auto">
          <a:xfrm>
            <a:off x="1231449" y="3979747"/>
            <a:ext cx="2189163" cy="327420"/>
          </a:xfrm>
          <a:prstGeom prst="roundRect">
            <a:avLst>
              <a:gd name="adj" fmla="val 47317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80" name="Google Shape;100;p3"/>
          <p:cNvSpPr txBox="1"/>
          <p:nvPr/>
        </p:nvSpPr>
        <p:spPr bwMode="auto">
          <a:xfrm>
            <a:off x="1569865" y="4017847"/>
            <a:ext cx="1795146" cy="2286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 sz="1400" u="sng">
                <a:solidFill>
                  <a:srgbClr val="FFFFFF"/>
                </a:solidFill>
              </a:defRPr>
            </a:lvl1pPr>
          </a:lstStyle>
          <a:p>
            <a:pPr>
              <a:defRPr u="none"/>
            </a:pPr>
            <a:r>
              <a:rPr u="sng"/>
              <a:t>morethantrip.ru</a:t>
            </a:r>
            <a:endParaRPr/>
          </a:p>
        </p:txBody>
      </p:sp>
      <p:sp>
        <p:nvSpPr>
          <p:cNvPr id="181" name="Google Shape;101;p3"/>
          <p:cNvSpPr txBox="1"/>
          <p:nvPr/>
        </p:nvSpPr>
        <p:spPr bwMode="auto">
          <a:xfrm>
            <a:off x="1779067" y="4414194"/>
            <a:ext cx="1272895" cy="521059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defRPr sz="1000">
                <a:solidFill>
                  <a:srgbClr val="1A1A1A"/>
                </a:solidFill>
              </a:defRPr>
            </a:pPr>
            <a:r>
              <a:rPr dirty="0"/>
              <a:t>с </a:t>
            </a:r>
            <a:r>
              <a:rPr dirty="0" smtClean="0"/>
              <a:t>1</a:t>
            </a:r>
            <a:r>
              <a:rPr lang="ru-RU" dirty="0" smtClean="0"/>
              <a:t>8</a:t>
            </a:r>
            <a:r>
              <a:rPr dirty="0" smtClean="0"/>
              <a:t> </a:t>
            </a:r>
            <a:r>
              <a:rPr dirty="0" err="1"/>
              <a:t>августа</a:t>
            </a:r>
            <a:r>
              <a:rPr dirty="0"/>
              <a:t> 2023</a:t>
            </a:r>
            <a:r>
              <a:rPr lang="ru-RU" i="1" dirty="0">
                <a:latin typeface="Arial"/>
                <a:ea typeface="Arial"/>
                <a:cs typeface="Arial"/>
              </a:rPr>
              <a:t> г.</a:t>
            </a:r>
            <a:r>
              <a:rPr i="1" dirty="0">
                <a:latin typeface="+mn-lt"/>
                <a:ea typeface="+mn-ea"/>
                <a:cs typeface="+mn-cs"/>
              </a:rPr>
              <a:t>  </a:t>
            </a:r>
            <a:r>
              <a:rPr dirty="0"/>
              <a:t> </a:t>
            </a:r>
          </a:p>
          <a:p>
            <a:pPr indent="12700">
              <a:defRPr sz="1000" b="0">
                <a:latin typeface="Montserrat Medium"/>
                <a:ea typeface="Montserrat Medium"/>
                <a:cs typeface="Montserrat Medium"/>
              </a:defRPr>
            </a:pPr>
            <a:endParaRPr dirty="0"/>
          </a:p>
        </p:txBody>
      </p:sp>
      <p:sp>
        <p:nvSpPr>
          <p:cNvPr id="182" name="Google Shape;139;g25d4043bed7_1_0"/>
          <p:cNvSpPr/>
          <p:nvPr/>
        </p:nvSpPr>
        <p:spPr bwMode="auto">
          <a:xfrm>
            <a:off x="4450088" y="1230007"/>
            <a:ext cx="4239001" cy="2244249"/>
          </a:xfrm>
          <a:prstGeom prst="roundRect">
            <a:avLst>
              <a:gd name="adj" fmla="val 1270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183" name="отбор…"/>
          <p:cNvSpPr txBox="1">
            <a:spLocks noGrp="1"/>
          </p:cNvSpPr>
          <p:nvPr>
            <p:ph type="body" sz="half" idx="1"/>
          </p:nvPr>
        </p:nvSpPr>
        <p:spPr bwMode="auto">
          <a:xfrm>
            <a:off x="4463107" y="1450582"/>
            <a:ext cx="4863715" cy="2085964"/>
          </a:xfrm>
          <a:prstGeom prst="rect">
            <a:avLst/>
          </a:prstGeom>
        </p:spPr>
        <p:txBody>
          <a:bodyPr lIns="45699" tIns="45699" rIns="45699" bIns="45699">
            <a:normAutofit/>
          </a:bodyPr>
          <a:lstStyle/>
          <a:p>
            <a:pPr marL="792098" indent="-339470" defTabSz="905255">
              <a:lnSpc>
                <a:spcPct val="90000"/>
              </a:lnSpc>
              <a:buClr>
                <a:srgbClr val="000000"/>
              </a:buClr>
              <a:buSzPts val="1100"/>
              <a:buFont typeface="Arial"/>
              <a:buChar char="•"/>
              <a:defRPr sz="12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</a:defRPr>
            </a:pPr>
            <a:r>
              <a:rPr dirty="0" err="1" smtClean="0"/>
              <a:t>отбор</a:t>
            </a:r>
            <a:r>
              <a:rPr dirty="0"/>
              <a:t/>
            </a:r>
            <a:br>
              <a:rPr dirty="0"/>
            </a:br>
            <a:endParaRPr dirty="0"/>
          </a:p>
          <a:p>
            <a:pPr marL="792098" indent="-339470" defTabSz="905255">
              <a:lnSpc>
                <a:spcPct val="90000"/>
              </a:lnSpc>
              <a:buClr>
                <a:srgbClr val="000000"/>
              </a:buClr>
              <a:buSzPts val="1100"/>
              <a:buFont typeface="Arial"/>
              <a:buChar char="•"/>
              <a:defRPr sz="12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</a:defRPr>
            </a:pPr>
            <a:r>
              <a:rPr dirty="0" err="1"/>
              <a:t>образовательный</a:t>
            </a:r>
            <a:r>
              <a:rPr dirty="0"/>
              <a:t> </a:t>
            </a:r>
            <a:r>
              <a:rPr dirty="0" err="1"/>
              <a:t>курс</a:t>
            </a:r>
            <a:r>
              <a:rPr dirty="0"/>
              <a:t> </a:t>
            </a:r>
          </a:p>
          <a:p>
            <a:pPr marL="792098" indent="-339470" defTabSz="905255">
              <a:lnSpc>
                <a:spcPct val="90000"/>
              </a:lnSpc>
              <a:buClr>
                <a:srgbClr val="000000"/>
              </a:buClr>
              <a:buSzPts val="1100"/>
              <a:buFont typeface="Arial"/>
              <a:buChar char="•"/>
              <a:defRPr sz="12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</a:defRPr>
            </a:pPr>
            <a:endParaRPr dirty="0"/>
          </a:p>
          <a:p>
            <a:pPr marL="792098" indent="-339470" defTabSz="905255">
              <a:lnSpc>
                <a:spcPct val="90000"/>
              </a:lnSpc>
              <a:buClr>
                <a:srgbClr val="000000"/>
              </a:buClr>
              <a:buSzPts val="1100"/>
              <a:buFont typeface="Arial"/>
              <a:buChar char="•"/>
              <a:defRPr sz="12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</a:defRPr>
            </a:pPr>
            <a:r>
              <a:rPr dirty="0" err="1"/>
              <a:t>защита</a:t>
            </a:r>
            <a:r>
              <a:rPr dirty="0"/>
              <a:t> </a:t>
            </a:r>
            <a:r>
              <a:rPr dirty="0" err="1"/>
              <a:t>экскурсии</a:t>
            </a:r>
            <a:r>
              <a:rPr dirty="0"/>
              <a:t> </a:t>
            </a:r>
            <a:br>
              <a:rPr dirty="0"/>
            </a:br>
            <a:endParaRPr dirty="0"/>
          </a:p>
          <a:p>
            <a:pPr marL="792098" indent="-339470" defTabSz="905255">
              <a:lnSpc>
                <a:spcPct val="90000"/>
              </a:lnSpc>
              <a:buClr>
                <a:srgbClr val="000000"/>
              </a:buClr>
              <a:buSzPts val="1100"/>
              <a:buFont typeface="Arial"/>
              <a:buChar char="•"/>
              <a:defRPr sz="12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</a:defRPr>
            </a:pPr>
            <a:r>
              <a:rPr dirty="0" err="1"/>
              <a:t>практика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выставке</a:t>
            </a:r>
            <a:r>
              <a:rPr dirty="0"/>
              <a:t> </a:t>
            </a:r>
            <a:br>
              <a:rPr dirty="0"/>
            </a:br>
            <a:endParaRPr dirty="0"/>
          </a:p>
          <a:p>
            <a:pPr marL="792098" indent="-339470" defTabSz="905255">
              <a:lnSpc>
                <a:spcPct val="90000"/>
              </a:lnSpc>
              <a:buClr>
                <a:srgbClr val="000000"/>
              </a:buClr>
              <a:buSzPts val="1100"/>
              <a:buFont typeface="Arial"/>
              <a:buChar char="•"/>
              <a:defRPr sz="12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</a:defRPr>
            </a:pPr>
            <a:r>
              <a:rPr dirty="0" err="1"/>
              <a:t>суперфинал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закрытии</a:t>
            </a:r>
            <a:r>
              <a:rPr dirty="0"/>
              <a:t> </a:t>
            </a:r>
            <a:r>
              <a:rPr dirty="0" err="1" smtClean="0"/>
              <a:t>выставки</a:t>
            </a:r>
            <a:endParaRPr dirty="0"/>
          </a:p>
          <a:p>
            <a:pPr marL="0" indent="452627" defTabSz="905255">
              <a:lnSpc>
                <a:spcPct val="90000"/>
              </a:lnSpc>
              <a:buClr>
                <a:srgbClr val="000000"/>
              </a:buClr>
              <a:buFont typeface="Arial"/>
              <a:defRPr sz="1200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</a:defRPr>
            </a:pPr>
            <a:r>
              <a:rPr dirty="0"/>
              <a:t> </a:t>
            </a:r>
          </a:p>
        </p:txBody>
      </p:sp>
      <p:pic>
        <p:nvPicPr>
          <p:cNvPr id="184" name="Изображение" descr="Изображение"/>
          <p:cNvPicPr>
            <a:picLocks noChangeAspect="1"/>
          </p:cNvPicPr>
          <p:nvPr/>
        </p:nvPicPr>
        <p:blipFill>
          <a:blip r:embed="rId3"/>
          <a:srcRect t="23248" b="36852"/>
          <a:stretch/>
        </p:blipFill>
        <p:spPr bwMode="auto">
          <a:xfrm flipH="1">
            <a:off x="4441730" y="3573427"/>
            <a:ext cx="4255569" cy="1131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6" extrusionOk="0">
                <a:moveTo>
                  <a:pt x="20140" y="0"/>
                </a:moveTo>
                <a:cubicBezTo>
                  <a:pt x="20560" y="0"/>
                  <a:pt x="20773" y="5"/>
                  <a:pt x="20998" y="273"/>
                </a:cubicBezTo>
                <a:cubicBezTo>
                  <a:pt x="21245" y="611"/>
                  <a:pt x="21438" y="1336"/>
                  <a:pt x="21527" y="2265"/>
                </a:cubicBezTo>
                <a:cubicBezTo>
                  <a:pt x="21599" y="3114"/>
                  <a:pt x="21600" y="3917"/>
                  <a:pt x="21600" y="5492"/>
                </a:cubicBezTo>
                <a:lnTo>
                  <a:pt x="21600" y="16082"/>
                </a:lnTo>
                <a:cubicBezTo>
                  <a:pt x="21600" y="17680"/>
                  <a:pt x="21599" y="18482"/>
                  <a:pt x="21527" y="19331"/>
                </a:cubicBezTo>
                <a:cubicBezTo>
                  <a:pt x="21438" y="20260"/>
                  <a:pt x="21245" y="20993"/>
                  <a:pt x="20998" y="21331"/>
                </a:cubicBezTo>
                <a:cubicBezTo>
                  <a:pt x="20772" y="21600"/>
                  <a:pt x="20558" y="21596"/>
                  <a:pt x="20140" y="21596"/>
                </a:cubicBezTo>
                <a:lnTo>
                  <a:pt x="1466" y="21596"/>
                </a:lnTo>
                <a:cubicBezTo>
                  <a:pt x="1041" y="21596"/>
                  <a:pt x="830" y="21600"/>
                  <a:pt x="604" y="21331"/>
                </a:cubicBezTo>
                <a:cubicBezTo>
                  <a:pt x="357" y="20993"/>
                  <a:pt x="162" y="20260"/>
                  <a:pt x="73" y="19331"/>
                </a:cubicBezTo>
                <a:cubicBezTo>
                  <a:pt x="1" y="18482"/>
                  <a:pt x="0" y="17679"/>
                  <a:pt x="0" y="16104"/>
                </a:cubicBezTo>
                <a:lnTo>
                  <a:pt x="0" y="5515"/>
                </a:lnTo>
                <a:cubicBezTo>
                  <a:pt x="0" y="3916"/>
                  <a:pt x="1" y="3114"/>
                  <a:pt x="73" y="2265"/>
                </a:cubicBezTo>
                <a:cubicBezTo>
                  <a:pt x="162" y="1336"/>
                  <a:pt x="357" y="611"/>
                  <a:pt x="604" y="273"/>
                </a:cubicBezTo>
                <a:cubicBezTo>
                  <a:pt x="830" y="4"/>
                  <a:pt x="1042" y="0"/>
                  <a:pt x="1460" y="0"/>
                </a:cubicBezTo>
                <a:lnTo>
                  <a:pt x="20134" y="0"/>
                </a:lnTo>
                <a:lnTo>
                  <a:pt x="2014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7" name="Google Shape;139;g25d4043bed7_1_0"/>
          <p:cNvSpPr/>
          <p:nvPr/>
        </p:nvSpPr>
        <p:spPr bwMode="auto">
          <a:xfrm>
            <a:off x="6935313" y="1783962"/>
            <a:ext cx="1521240" cy="1585334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18" name="Google Shape;139;g25d4043bed7_1_0"/>
          <p:cNvSpPr/>
          <p:nvPr/>
        </p:nvSpPr>
        <p:spPr bwMode="auto">
          <a:xfrm>
            <a:off x="5370173" y="1783962"/>
            <a:ext cx="1521240" cy="1585334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19" name="Google Shape;139;g25d4043bed7_1_0"/>
          <p:cNvSpPr/>
          <p:nvPr/>
        </p:nvSpPr>
        <p:spPr bwMode="auto">
          <a:xfrm>
            <a:off x="3808073" y="1783962"/>
            <a:ext cx="1521240" cy="1585334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20" name="Google Shape;139;g25d4043bed7_1_0"/>
          <p:cNvSpPr/>
          <p:nvPr/>
        </p:nvSpPr>
        <p:spPr bwMode="auto">
          <a:xfrm>
            <a:off x="2245973" y="1783962"/>
            <a:ext cx="1521240" cy="1585335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21" name="Google Shape;139;g25d4043bed7_1_0"/>
          <p:cNvSpPr/>
          <p:nvPr/>
        </p:nvSpPr>
        <p:spPr bwMode="auto">
          <a:xfrm>
            <a:off x="680832" y="1853812"/>
            <a:ext cx="1521241" cy="1521835"/>
          </a:xfrm>
          <a:prstGeom prst="roundRect">
            <a:avLst>
              <a:gd name="adj" fmla="val 878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22" name="Google Shape;139;g25d4043bed7_1_0"/>
          <p:cNvSpPr/>
          <p:nvPr/>
        </p:nvSpPr>
        <p:spPr bwMode="auto">
          <a:xfrm>
            <a:off x="660081" y="3562032"/>
            <a:ext cx="3842565" cy="622736"/>
          </a:xfrm>
          <a:prstGeom prst="roundRect">
            <a:avLst>
              <a:gd name="adj" fmla="val 33685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23" name="Google Shape;96;p3"/>
          <p:cNvSpPr txBox="1"/>
          <p:nvPr/>
        </p:nvSpPr>
        <p:spPr bwMode="auto">
          <a:xfrm>
            <a:off x="703315" y="484778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t> Возможности участников конкурса</a:t>
            </a:r>
          </a:p>
        </p:txBody>
      </p:sp>
      <p:sp>
        <p:nvSpPr>
          <p:cNvPr id="224" name="6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6</a:t>
            </a:r>
          </a:p>
        </p:txBody>
      </p:sp>
      <p:sp>
        <p:nvSpPr>
          <p:cNvPr id="225" name="Google Shape;99;p3"/>
          <p:cNvSpPr/>
          <p:nvPr/>
        </p:nvSpPr>
        <p:spPr bwMode="auto">
          <a:xfrm>
            <a:off x="683873" y="1691285"/>
            <a:ext cx="1521240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26" name="Google Shape;100;p3"/>
          <p:cNvSpPr txBox="1"/>
          <p:nvPr/>
        </p:nvSpPr>
        <p:spPr bwMode="auto">
          <a:xfrm>
            <a:off x="1005205" y="1773835"/>
            <a:ext cx="2331422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10 000 чел.</a:t>
            </a:r>
          </a:p>
        </p:txBody>
      </p:sp>
      <p:sp>
        <p:nvSpPr>
          <p:cNvPr id="227" name="Google Shape;99;p3"/>
          <p:cNvSpPr/>
          <p:nvPr/>
        </p:nvSpPr>
        <p:spPr bwMode="auto">
          <a:xfrm>
            <a:off x="2245973" y="1691285"/>
            <a:ext cx="1521240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28" name="Google Shape;99;p3"/>
          <p:cNvSpPr/>
          <p:nvPr/>
        </p:nvSpPr>
        <p:spPr bwMode="auto">
          <a:xfrm>
            <a:off x="3808073" y="1691285"/>
            <a:ext cx="1521240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29" name="Google Shape;99;p3"/>
          <p:cNvSpPr/>
          <p:nvPr/>
        </p:nvSpPr>
        <p:spPr bwMode="auto">
          <a:xfrm>
            <a:off x="5370173" y="1691285"/>
            <a:ext cx="1521240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30" name="Google Shape;99;p3"/>
          <p:cNvSpPr/>
          <p:nvPr/>
        </p:nvSpPr>
        <p:spPr bwMode="auto">
          <a:xfrm>
            <a:off x="6932273" y="1691285"/>
            <a:ext cx="1521240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31" name="Google Shape;95;p3"/>
          <p:cNvSpPr/>
          <p:nvPr/>
        </p:nvSpPr>
        <p:spPr bwMode="auto">
          <a:xfrm>
            <a:off x="704887" y="1242121"/>
            <a:ext cx="1844519" cy="336551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32" name="Обучение"/>
          <p:cNvSpPr txBox="1"/>
          <p:nvPr/>
        </p:nvSpPr>
        <p:spPr bwMode="auto">
          <a:xfrm>
            <a:off x="1149563" y="1302446"/>
            <a:ext cx="969938" cy="2032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300"/>
            </a:lvl1pPr>
          </a:lstStyle>
          <a:p>
            <a:pPr>
              <a:defRPr/>
            </a:pPr>
            <a:r>
              <a:t>Обучение </a:t>
            </a:r>
          </a:p>
        </p:txBody>
      </p:sp>
      <p:sp>
        <p:nvSpPr>
          <p:cNvPr id="233" name="Google Shape;95;p3"/>
          <p:cNvSpPr/>
          <p:nvPr/>
        </p:nvSpPr>
        <p:spPr bwMode="auto">
          <a:xfrm>
            <a:off x="2664899" y="1242121"/>
            <a:ext cx="1844519" cy="336551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34" name="Google Shape;95;p3"/>
          <p:cNvSpPr/>
          <p:nvPr/>
        </p:nvSpPr>
        <p:spPr bwMode="auto">
          <a:xfrm>
            <a:off x="4606415" y="1242121"/>
            <a:ext cx="1844519" cy="336551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35" name="Google Shape;95;p3"/>
          <p:cNvSpPr/>
          <p:nvPr/>
        </p:nvSpPr>
        <p:spPr bwMode="auto">
          <a:xfrm>
            <a:off x="6560632" y="1242121"/>
            <a:ext cx="1844518" cy="336551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36" name="Рост"/>
          <p:cNvSpPr txBox="1"/>
          <p:nvPr/>
        </p:nvSpPr>
        <p:spPr bwMode="auto">
          <a:xfrm>
            <a:off x="3348834" y="1302446"/>
            <a:ext cx="483553" cy="2032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300"/>
            </a:lvl1pPr>
          </a:lstStyle>
          <a:p>
            <a:pPr>
              <a:defRPr/>
            </a:pPr>
            <a:r>
              <a:t>Рост </a:t>
            </a:r>
          </a:p>
        </p:txBody>
      </p:sp>
      <p:sp>
        <p:nvSpPr>
          <p:cNvPr id="237" name="Общение"/>
          <p:cNvSpPr txBox="1"/>
          <p:nvPr/>
        </p:nvSpPr>
        <p:spPr bwMode="auto">
          <a:xfrm>
            <a:off x="5078034" y="1302446"/>
            <a:ext cx="926682" cy="2032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300"/>
            </a:lvl1pPr>
          </a:lstStyle>
          <a:p>
            <a:pPr>
              <a:defRPr/>
            </a:pPr>
            <a:r>
              <a:t>Общение </a:t>
            </a:r>
          </a:p>
        </p:txBody>
      </p:sp>
      <p:sp>
        <p:nvSpPr>
          <p:cNvPr id="238" name="Награды"/>
          <p:cNvSpPr txBox="1"/>
          <p:nvPr/>
        </p:nvSpPr>
        <p:spPr bwMode="auto">
          <a:xfrm>
            <a:off x="7056581" y="1302446"/>
            <a:ext cx="861963" cy="2032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1300"/>
            </a:lvl1pPr>
          </a:lstStyle>
          <a:p>
            <a:pPr>
              <a:defRPr/>
            </a:pPr>
            <a:r>
              <a:t>Награды </a:t>
            </a:r>
          </a:p>
        </p:txBody>
      </p:sp>
      <p:sp>
        <p:nvSpPr>
          <p:cNvPr id="239" name="Google Shape;100;p3"/>
          <p:cNvSpPr txBox="1"/>
          <p:nvPr/>
        </p:nvSpPr>
        <p:spPr bwMode="auto">
          <a:xfrm>
            <a:off x="2624140" y="1773834"/>
            <a:ext cx="1143792" cy="18324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2 000 чел</a:t>
            </a:r>
            <a:r>
              <a:rPr lang="ru-RU"/>
              <a:t>.</a:t>
            </a:r>
            <a:endParaRPr/>
          </a:p>
        </p:txBody>
      </p:sp>
      <p:sp>
        <p:nvSpPr>
          <p:cNvPr id="240" name="Google Shape;100;p3"/>
          <p:cNvSpPr txBox="1"/>
          <p:nvPr/>
        </p:nvSpPr>
        <p:spPr bwMode="auto">
          <a:xfrm>
            <a:off x="4249740" y="1773834"/>
            <a:ext cx="1143432" cy="18324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700 чел</a:t>
            </a:r>
            <a:r>
              <a:rPr lang="ru-RU"/>
              <a:t>.</a:t>
            </a:r>
            <a:endParaRPr/>
          </a:p>
        </p:txBody>
      </p:sp>
      <p:sp>
        <p:nvSpPr>
          <p:cNvPr id="241" name="Google Shape;100;p3"/>
          <p:cNvSpPr txBox="1"/>
          <p:nvPr/>
        </p:nvSpPr>
        <p:spPr bwMode="auto">
          <a:xfrm>
            <a:off x="5811840" y="1773834"/>
            <a:ext cx="1143432" cy="18324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200 чел</a:t>
            </a:r>
            <a:r>
              <a:rPr lang="ru-RU"/>
              <a:t>.</a:t>
            </a:r>
            <a:endParaRPr/>
          </a:p>
        </p:txBody>
      </p:sp>
      <p:sp>
        <p:nvSpPr>
          <p:cNvPr id="242" name="Google Shape;100;p3"/>
          <p:cNvSpPr txBox="1"/>
          <p:nvPr/>
        </p:nvSpPr>
        <p:spPr bwMode="auto">
          <a:xfrm>
            <a:off x="7437440" y="1773834"/>
            <a:ext cx="1143432" cy="18324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15 чел</a:t>
            </a:r>
            <a:r>
              <a:rPr lang="ru-RU"/>
              <a:t>.</a:t>
            </a:r>
            <a:endParaRPr/>
          </a:p>
        </p:txBody>
      </p:sp>
      <p:sp>
        <p:nvSpPr>
          <p:cNvPr id="243" name="Доступ образовательному курсу…"/>
          <p:cNvSpPr txBox="1"/>
          <p:nvPr/>
        </p:nvSpPr>
        <p:spPr bwMode="auto">
          <a:xfrm>
            <a:off x="758305" y="2138478"/>
            <a:ext cx="1423979" cy="73391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140368" indent="-140368">
              <a:lnSpc>
                <a:spcPct val="8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Доступ </a:t>
            </a:r>
            <a:r>
              <a:rPr lang="ru-RU"/>
              <a:t/>
            </a:r>
            <a:br>
              <a:rPr lang="ru-RU"/>
            </a:br>
            <a:r>
              <a:rPr lang="ru-RU"/>
              <a:t>к </a:t>
            </a:r>
            <a:r>
              <a:t>образовательному курсу</a:t>
            </a:r>
            <a:r>
              <a:rPr lang="ru-RU"/>
              <a:t>;</a:t>
            </a:r>
            <a:endParaRPr/>
          </a:p>
          <a:p>
            <a:pPr marL="140368" indent="-140368">
              <a:lnSpc>
                <a:spcPct val="8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endParaRPr/>
          </a:p>
          <a:p>
            <a:pPr marL="140368" indent="-140368">
              <a:lnSpc>
                <a:spcPct val="8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Качественный нетворкинг</a:t>
            </a:r>
            <a:r>
              <a:rPr lang="ru-RU"/>
              <a:t>;</a:t>
            </a:r>
            <a:endParaRPr/>
          </a:p>
          <a:p>
            <a:pPr marL="140368" indent="-140368">
              <a:lnSpc>
                <a:spcPct val="8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endParaRPr/>
          </a:p>
          <a:p>
            <a:pPr marL="140368" indent="-140368">
              <a:lnSpc>
                <a:spcPct val="8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Сообщество единомышленников</a:t>
            </a:r>
            <a:r>
              <a:rPr lang="ru-RU"/>
              <a:t>.</a:t>
            </a:r>
            <a:endParaRPr/>
          </a:p>
        </p:txBody>
      </p:sp>
      <p:sp>
        <p:nvSpPr>
          <p:cNvPr id="244" name="Незабываемая поездка на выставку…"/>
          <p:cNvSpPr txBox="1"/>
          <p:nvPr/>
        </p:nvSpPr>
        <p:spPr bwMode="auto">
          <a:xfrm>
            <a:off x="2332107" y="2138478"/>
            <a:ext cx="1354001" cy="928983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80210" indent="-80210">
              <a:lnSpc>
                <a:spcPct val="9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Незабываемая поездка </a:t>
            </a:r>
            <a:r>
              <a:rPr/>
              <a:t/>
            </a:r>
            <a:br>
              <a:rPr/>
            </a:br>
            <a:r>
              <a:t>на выставку</a:t>
            </a:r>
            <a:r>
              <a:rPr lang="ru-RU"/>
              <a:t>;</a:t>
            </a:r>
            <a:endParaRPr/>
          </a:p>
          <a:p>
            <a:pPr marL="80210" indent="-80210">
              <a:lnSpc>
                <a:spcPct val="9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endParaRPr/>
          </a:p>
          <a:p>
            <a:pPr marL="80210" indent="-80210">
              <a:lnSpc>
                <a:spcPct val="9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Бейдж аккредитации «Гид выставки “Россия»</a:t>
            </a:r>
            <a:r>
              <a:rPr lang="ru-RU"/>
              <a:t>;</a:t>
            </a:r>
            <a:endParaRPr/>
          </a:p>
          <a:p>
            <a:pPr marL="80210" indent="-80210">
              <a:lnSpc>
                <a:spcPct val="9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endParaRPr/>
          </a:p>
          <a:p>
            <a:pPr marL="80210" indent="-80210">
              <a:lnSpc>
                <a:spcPct val="90000"/>
              </a:lnSpc>
              <a:spcBef>
                <a:spcPts val="1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Диплом повышения квалификации</a:t>
            </a:r>
            <a:r>
              <a:rPr lang="ru-RU"/>
              <a:t>.</a:t>
            </a:r>
            <a:endParaRPr/>
          </a:p>
        </p:txBody>
      </p:sp>
      <p:sp>
        <p:nvSpPr>
          <p:cNvPr id="245" name="Предложения о трудоустройстве на     крупных событиях…"/>
          <p:cNvSpPr txBox="1"/>
          <p:nvPr/>
        </p:nvSpPr>
        <p:spPr bwMode="auto">
          <a:xfrm>
            <a:off x="3935229" y="2138478"/>
            <a:ext cx="1355441" cy="5490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140368" indent="-140368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Предложения </a:t>
            </a:r>
            <a:r>
              <a:rPr/>
              <a:t/>
            </a:r>
            <a:br>
              <a:rPr/>
            </a:br>
            <a:r>
              <a:t>о трудоустройстве </a:t>
            </a:r>
            <a:r>
              <a:rPr/>
              <a:t/>
            </a:r>
            <a:br>
              <a:rPr/>
            </a:br>
            <a:r>
              <a:t>на крупных событиях</a:t>
            </a:r>
            <a:r>
              <a:rPr lang="ru-RU"/>
              <a:t>;</a:t>
            </a:r>
            <a:endParaRPr/>
          </a:p>
          <a:p>
            <a:pPr marL="140368" indent="-140368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endParaRPr/>
          </a:p>
          <a:p>
            <a:pPr marL="140368" indent="-140368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Кейс в портфолио</a:t>
            </a:r>
            <a:r>
              <a:rPr lang="ru-RU"/>
              <a:t>.</a:t>
            </a:r>
            <a:endParaRPr/>
          </a:p>
        </p:txBody>
      </p:sp>
      <p:sp>
        <p:nvSpPr>
          <p:cNvPr id="246" name="Звание суперфиналист конкурса…"/>
          <p:cNvSpPr txBox="1"/>
          <p:nvPr/>
        </p:nvSpPr>
        <p:spPr bwMode="auto">
          <a:xfrm>
            <a:off x="5496675" y="2138478"/>
            <a:ext cx="1281156" cy="65872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80210" indent="-80210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Звание суперфиналист конкурса</a:t>
            </a:r>
            <a:r>
              <a:rPr lang="ru-RU"/>
              <a:t>;</a:t>
            </a:r>
            <a:r>
              <a:rPr/>
              <a:t/>
            </a:r>
            <a:br>
              <a:rPr/>
            </a:br>
            <a:endParaRPr/>
          </a:p>
          <a:p>
            <a:pPr marL="80210" indent="-80210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Памятный нагрудный знак “Проводник смыслов”</a:t>
            </a:r>
            <a:r>
              <a:rPr lang="ru-RU"/>
              <a:t>.</a:t>
            </a:r>
            <a:endParaRPr/>
          </a:p>
        </p:txBody>
      </p:sp>
      <p:sp>
        <p:nvSpPr>
          <p:cNvPr id="247" name="Памятная статуэтка «Победителя в номинации»…"/>
          <p:cNvSpPr txBox="1"/>
          <p:nvPr/>
        </p:nvSpPr>
        <p:spPr bwMode="auto">
          <a:xfrm>
            <a:off x="7045917" y="2125778"/>
            <a:ext cx="1354361" cy="987912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140368" indent="-140368">
              <a:lnSpc>
                <a:spcPct val="90000"/>
              </a:lnSpc>
              <a:spcBef>
                <a:spcPts val="100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Памятная статуэтка «Победителя </a:t>
            </a:r>
            <a:r>
              <a:rPr/>
              <a:t/>
            </a:r>
            <a:br>
              <a:rPr/>
            </a:br>
            <a:r>
              <a:t>в номинации»</a:t>
            </a:r>
            <a:r>
              <a:rPr lang="ru-RU"/>
              <a:t>;</a:t>
            </a:r>
            <a:r>
              <a:rPr/>
              <a:t/>
            </a:r>
            <a:br>
              <a:rPr/>
            </a:br>
            <a:endParaRPr/>
          </a:p>
          <a:p>
            <a:pPr marL="140368" indent="-140368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Золотой нагрудный знак «Проводник смыслов»</a:t>
            </a:r>
            <a:r>
              <a:rPr lang="ru-RU"/>
              <a:t>;</a:t>
            </a:r>
            <a:endParaRPr/>
          </a:p>
          <a:p>
            <a:pPr>
              <a:lnSpc>
                <a:spcPct val="90000"/>
              </a:lnSpc>
              <a:spcBef>
                <a:spcPts val="0"/>
              </a:spcBef>
              <a:defRPr sz="800" b="0">
                <a:latin typeface="Montserrat Medium"/>
                <a:ea typeface="Montserrat Medium"/>
                <a:cs typeface="Montserrat Medium"/>
              </a:defRPr>
            </a:pPr>
            <a:endParaRPr/>
          </a:p>
          <a:p>
            <a:pPr marL="140368" indent="-140368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Призы и подарки партнеров</a:t>
            </a:r>
            <a:r>
              <a:rPr lang="ru-RU"/>
              <a:t>.</a:t>
            </a:r>
            <a:endParaRPr/>
          </a:p>
        </p:txBody>
      </p:sp>
      <p:sp>
        <p:nvSpPr>
          <p:cNvPr id="248" name="Войти в историю и стать важной…"/>
          <p:cNvSpPr txBox="1"/>
          <p:nvPr/>
        </p:nvSpPr>
        <p:spPr bwMode="auto">
          <a:xfrm>
            <a:off x="863131" y="3669625"/>
            <a:ext cx="3423324" cy="39878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indent="12700" algn="ctr">
              <a:lnSpc>
                <a:spcPct val="90000"/>
              </a:lnSpc>
              <a:spcBef>
                <a:spcPts val="100"/>
              </a:spcBef>
              <a:defRPr sz="1300">
                <a:solidFill>
                  <a:srgbClr val="FFFFFF"/>
                </a:solidFill>
              </a:defRPr>
            </a:pPr>
            <a:r>
              <a:t>Войти в историю и стать важной </a:t>
            </a:r>
          </a:p>
          <a:p>
            <a:pPr indent="12700" algn="ctr">
              <a:lnSpc>
                <a:spcPct val="90000"/>
              </a:lnSpc>
              <a:spcBef>
                <a:spcPts val="100"/>
              </a:spcBef>
              <a:defRPr sz="1300">
                <a:solidFill>
                  <a:srgbClr val="FFFFFF"/>
                </a:solidFill>
              </a:defRPr>
            </a:pPr>
            <a:r>
              <a:t>частью эпохальной выставки страны </a:t>
            </a:r>
          </a:p>
        </p:txBody>
      </p:sp>
      <p:sp>
        <p:nvSpPr>
          <p:cNvPr id="249" name="Google Shape;139;g25d4043bed7_1_0"/>
          <p:cNvSpPr/>
          <p:nvPr/>
        </p:nvSpPr>
        <p:spPr bwMode="auto">
          <a:xfrm>
            <a:off x="660081" y="4299556"/>
            <a:ext cx="3842565" cy="392043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50" name="#проводникисмыслов"/>
          <p:cNvSpPr txBox="1"/>
          <p:nvPr/>
        </p:nvSpPr>
        <p:spPr bwMode="auto">
          <a:xfrm>
            <a:off x="1161765" y="4343485"/>
            <a:ext cx="2749856" cy="2794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 algn="ctr">
              <a:spcBef>
                <a:spcPts val="100"/>
              </a:spcBef>
              <a:defRPr sz="1800" b="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#проводникисмыслов</a:t>
            </a:r>
          </a:p>
        </p:txBody>
      </p:sp>
      <p:pic>
        <p:nvPicPr>
          <p:cNvPr id="251" name="БЧП Салехард 36_4_14.jpg" descr="БЧП Салехард 36_4_14.jpg"/>
          <p:cNvPicPr>
            <a:picLocks noChangeAspect="1"/>
          </p:cNvPicPr>
          <p:nvPr/>
        </p:nvPicPr>
        <p:blipFill>
          <a:blip r:embed="rId3"/>
          <a:srcRect t="22594" b="27893"/>
          <a:stretch/>
        </p:blipFill>
        <p:spPr bwMode="auto">
          <a:xfrm>
            <a:off x="4681051" y="3498531"/>
            <a:ext cx="3842465" cy="12684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80" y="0"/>
                </a:moveTo>
                <a:cubicBezTo>
                  <a:pt x="529" y="0"/>
                  <a:pt x="0" y="1602"/>
                  <a:pt x="0" y="3575"/>
                </a:cubicBezTo>
                <a:lnTo>
                  <a:pt x="0" y="18025"/>
                </a:lnTo>
                <a:cubicBezTo>
                  <a:pt x="0" y="19998"/>
                  <a:pt x="529" y="21600"/>
                  <a:pt x="1180" y="21600"/>
                </a:cubicBezTo>
                <a:lnTo>
                  <a:pt x="20422" y="21600"/>
                </a:lnTo>
                <a:cubicBezTo>
                  <a:pt x="21073" y="21600"/>
                  <a:pt x="21600" y="19998"/>
                  <a:pt x="21600" y="18025"/>
                </a:cubicBezTo>
                <a:lnTo>
                  <a:pt x="21600" y="3575"/>
                </a:lnTo>
                <a:cubicBezTo>
                  <a:pt x="21600" y="1602"/>
                  <a:pt x="21073" y="0"/>
                  <a:pt x="20422" y="0"/>
                </a:cubicBezTo>
                <a:lnTo>
                  <a:pt x="118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3" name="Изображение" descr="Изображение"/>
          <p:cNvPicPr>
            <a:picLocks noChangeAspect="1"/>
          </p:cNvPicPr>
          <p:nvPr/>
        </p:nvPicPr>
        <p:blipFill>
          <a:blip r:embed="rId3"/>
          <a:srcRect l="1287" t="6294" r="1284" b="14286"/>
          <a:stretch/>
        </p:blipFill>
        <p:spPr bwMode="auto">
          <a:xfrm>
            <a:off x="5370172" y="3092033"/>
            <a:ext cx="3103564" cy="16859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931" y="0"/>
                </a:moveTo>
                <a:cubicBezTo>
                  <a:pt x="417" y="0"/>
                  <a:pt x="0" y="768"/>
                  <a:pt x="0" y="1714"/>
                </a:cubicBezTo>
                <a:lnTo>
                  <a:pt x="0" y="19886"/>
                </a:lnTo>
                <a:cubicBezTo>
                  <a:pt x="0" y="20832"/>
                  <a:pt x="417" y="21600"/>
                  <a:pt x="931" y="21600"/>
                </a:cubicBezTo>
                <a:lnTo>
                  <a:pt x="20669" y="21600"/>
                </a:lnTo>
                <a:cubicBezTo>
                  <a:pt x="21183" y="21600"/>
                  <a:pt x="21600" y="20832"/>
                  <a:pt x="21600" y="19886"/>
                </a:cubicBezTo>
                <a:lnTo>
                  <a:pt x="21600" y="1714"/>
                </a:lnTo>
                <a:cubicBezTo>
                  <a:pt x="21600" y="768"/>
                  <a:pt x="21183" y="0"/>
                  <a:pt x="20669" y="0"/>
                </a:cubicBezTo>
                <a:lnTo>
                  <a:pt x="931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54" name="Google Shape;139;g25d4043bed7_1_0"/>
          <p:cNvSpPr/>
          <p:nvPr/>
        </p:nvSpPr>
        <p:spPr bwMode="auto">
          <a:xfrm>
            <a:off x="402166" y="11899242"/>
            <a:ext cx="6231238" cy="552641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55" name="Google Shape;96;p3"/>
          <p:cNvSpPr txBox="1"/>
          <p:nvPr/>
        </p:nvSpPr>
        <p:spPr bwMode="auto">
          <a:xfrm>
            <a:off x="436615" y="491485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t>Этапы проведения конкурса</a:t>
            </a:r>
          </a:p>
        </p:txBody>
      </p:sp>
      <p:sp>
        <p:nvSpPr>
          <p:cNvPr id="256" name="7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7</a:t>
            </a:r>
          </a:p>
        </p:txBody>
      </p:sp>
      <p:sp>
        <p:nvSpPr>
          <p:cNvPr id="257" name="Google Shape;100;p3"/>
          <p:cNvSpPr txBox="1"/>
          <p:nvPr/>
        </p:nvSpPr>
        <p:spPr bwMode="auto">
          <a:xfrm>
            <a:off x="455804" y="11997762"/>
            <a:ext cx="2480070" cy="3556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indent="27940" algn="ctr">
              <a:defRPr sz="1100"/>
            </a:pPr>
            <a:r>
              <a:t>Совершенствование нормативной базы</a:t>
            </a:r>
            <a:r>
              <a:rPr b="0">
                <a:latin typeface="Tahoma"/>
                <a:ea typeface="Tahoma"/>
                <a:cs typeface="Tahoma"/>
              </a:rPr>
              <a:t> </a:t>
            </a:r>
            <a:r>
              <a:t>  </a:t>
            </a:r>
          </a:p>
        </p:txBody>
      </p:sp>
      <p:sp>
        <p:nvSpPr>
          <p:cNvPr id="258" name="Линия"/>
          <p:cNvSpPr/>
          <p:nvPr/>
        </p:nvSpPr>
        <p:spPr bwMode="auto">
          <a:xfrm flipV="1">
            <a:off x="2902353" y="12002866"/>
            <a:ext cx="1" cy="345393"/>
          </a:xfrm>
          <a:prstGeom prst="line">
            <a:avLst/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59" name="Google Shape;100;p3"/>
          <p:cNvSpPr txBox="1"/>
          <p:nvPr/>
        </p:nvSpPr>
        <p:spPr bwMode="auto">
          <a:xfrm>
            <a:off x="3080522" y="11992339"/>
            <a:ext cx="3549684" cy="3556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lnSpc>
                <a:spcPct val="90000"/>
              </a:lnSpc>
              <a:defRPr sz="800"/>
            </a:pPr>
            <a:r>
              <a:t>Устранение избыточных ограничений нормативно-правового регулирования походно-экспедиционной деятельности с детьми, не влияющие на снижение уровня безопасности.</a:t>
            </a:r>
          </a:p>
        </p:txBody>
      </p:sp>
      <p:sp>
        <p:nvSpPr>
          <p:cNvPr id="260" name="Google Shape;139;g25d4043bed7_1_0"/>
          <p:cNvSpPr/>
          <p:nvPr/>
        </p:nvSpPr>
        <p:spPr bwMode="auto">
          <a:xfrm>
            <a:off x="6935313" y="1623508"/>
            <a:ext cx="1521240" cy="1381069"/>
          </a:xfrm>
          <a:prstGeom prst="roundRect">
            <a:avLst>
              <a:gd name="adj" fmla="val 967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61" name="Google Shape;139;g25d4043bed7_1_0"/>
          <p:cNvSpPr/>
          <p:nvPr/>
        </p:nvSpPr>
        <p:spPr bwMode="auto">
          <a:xfrm>
            <a:off x="5370172" y="1623508"/>
            <a:ext cx="1521241" cy="1381069"/>
          </a:xfrm>
          <a:prstGeom prst="roundRect">
            <a:avLst>
              <a:gd name="adj" fmla="val 967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62" name="Google Shape;139;g25d4043bed7_1_0"/>
          <p:cNvSpPr/>
          <p:nvPr/>
        </p:nvSpPr>
        <p:spPr bwMode="auto">
          <a:xfrm>
            <a:off x="3808072" y="1623508"/>
            <a:ext cx="1521241" cy="1381069"/>
          </a:xfrm>
          <a:prstGeom prst="roundRect">
            <a:avLst>
              <a:gd name="adj" fmla="val 967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63" name="Google Shape;139;g25d4043bed7_1_0"/>
          <p:cNvSpPr/>
          <p:nvPr/>
        </p:nvSpPr>
        <p:spPr bwMode="auto">
          <a:xfrm>
            <a:off x="2245972" y="1623508"/>
            <a:ext cx="1521241" cy="1381069"/>
          </a:xfrm>
          <a:prstGeom prst="roundRect">
            <a:avLst>
              <a:gd name="adj" fmla="val 967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64" name="Google Shape;139;g25d4043bed7_1_0"/>
          <p:cNvSpPr/>
          <p:nvPr/>
        </p:nvSpPr>
        <p:spPr bwMode="auto">
          <a:xfrm>
            <a:off x="679839" y="1635206"/>
            <a:ext cx="1521240" cy="1381069"/>
          </a:xfrm>
          <a:prstGeom prst="roundRect">
            <a:avLst>
              <a:gd name="adj" fmla="val 9671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65" name="Google Shape;95;p3"/>
          <p:cNvSpPr/>
          <p:nvPr/>
        </p:nvSpPr>
        <p:spPr bwMode="auto">
          <a:xfrm>
            <a:off x="765091" y="1952021"/>
            <a:ext cx="1381569" cy="242840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66" name="10 августа - 15 сентября"/>
          <p:cNvSpPr txBox="1"/>
          <p:nvPr/>
        </p:nvSpPr>
        <p:spPr bwMode="auto">
          <a:xfrm>
            <a:off x="782247" y="1706307"/>
            <a:ext cx="1309654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rPr dirty="0" smtClean="0"/>
              <a:t>1</a:t>
            </a:r>
            <a:r>
              <a:rPr lang="ru-RU" dirty="0" smtClean="0"/>
              <a:t>8</a:t>
            </a:r>
            <a:r>
              <a:rPr dirty="0" smtClean="0"/>
              <a:t> </a:t>
            </a:r>
            <a:r>
              <a:rPr dirty="0" err="1"/>
              <a:t>августа</a:t>
            </a:r>
            <a:r>
              <a:rPr dirty="0"/>
              <a:t> - 15 </a:t>
            </a:r>
            <a:r>
              <a:rPr dirty="0" err="1"/>
              <a:t>сентября</a:t>
            </a:r>
            <a:r>
              <a:rPr dirty="0"/>
              <a:t>  </a:t>
            </a:r>
          </a:p>
        </p:txBody>
      </p:sp>
      <p:sp>
        <p:nvSpPr>
          <p:cNvPr id="267" name="Анкета, эссе и  видеоэкскурсия"/>
          <p:cNvSpPr txBox="1"/>
          <p:nvPr/>
        </p:nvSpPr>
        <p:spPr bwMode="auto">
          <a:xfrm>
            <a:off x="997067" y="2473885"/>
            <a:ext cx="1040047" cy="2286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lnSpc>
                <a:spcPct val="80000"/>
              </a:lnSpc>
              <a:spcBef>
                <a:spcPts val="100"/>
              </a:spcBef>
              <a:defRPr sz="8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Анкета, эссе и  видеоэкскурсия</a:t>
            </a:r>
          </a:p>
        </p:txBody>
      </p:sp>
      <p:sp>
        <p:nvSpPr>
          <p:cNvPr id="268" name="Google Shape;99;p3"/>
          <p:cNvSpPr/>
          <p:nvPr/>
        </p:nvSpPr>
        <p:spPr bwMode="auto">
          <a:xfrm>
            <a:off x="683873" y="1180590"/>
            <a:ext cx="4645440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69" name="Google Shape;99;p3"/>
          <p:cNvSpPr/>
          <p:nvPr/>
        </p:nvSpPr>
        <p:spPr bwMode="auto">
          <a:xfrm>
            <a:off x="5370172" y="1180590"/>
            <a:ext cx="3103491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70" name="Google Shape;100;p3"/>
          <p:cNvSpPr txBox="1"/>
          <p:nvPr/>
        </p:nvSpPr>
        <p:spPr bwMode="auto">
          <a:xfrm>
            <a:off x="2029966" y="1263140"/>
            <a:ext cx="2331422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Дистанционные этапы </a:t>
            </a:r>
          </a:p>
        </p:txBody>
      </p:sp>
      <p:sp>
        <p:nvSpPr>
          <p:cNvPr id="271" name="Google Shape;100;p3"/>
          <p:cNvSpPr txBox="1"/>
          <p:nvPr/>
        </p:nvSpPr>
        <p:spPr bwMode="auto">
          <a:xfrm>
            <a:off x="6321852" y="1263140"/>
            <a:ext cx="1421820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Очные этапы </a:t>
            </a:r>
          </a:p>
        </p:txBody>
      </p:sp>
      <p:sp>
        <p:nvSpPr>
          <p:cNvPr id="272" name="15 сентября - 15 октября"/>
          <p:cNvSpPr txBox="1"/>
          <p:nvPr/>
        </p:nvSpPr>
        <p:spPr bwMode="auto">
          <a:xfrm>
            <a:off x="2337712" y="1706307"/>
            <a:ext cx="1372617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15 сентября - 15 октября </a:t>
            </a:r>
          </a:p>
        </p:txBody>
      </p:sp>
      <p:sp>
        <p:nvSpPr>
          <p:cNvPr id="273" name="16 октября - 18 октября"/>
          <p:cNvSpPr txBox="1"/>
          <p:nvPr/>
        </p:nvSpPr>
        <p:spPr bwMode="auto">
          <a:xfrm>
            <a:off x="3926687" y="1706307"/>
            <a:ext cx="1290626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16 октября - 18 октября</a:t>
            </a:r>
          </a:p>
        </p:txBody>
      </p:sp>
      <p:sp>
        <p:nvSpPr>
          <p:cNvPr id="274" name="18 октября - 4 декабря"/>
          <p:cNvSpPr txBox="1"/>
          <p:nvPr/>
        </p:nvSpPr>
        <p:spPr bwMode="auto">
          <a:xfrm>
            <a:off x="5485480" y="1706307"/>
            <a:ext cx="126939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18 октября - 4 декабря</a:t>
            </a:r>
          </a:p>
        </p:txBody>
      </p:sp>
      <p:sp>
        <p:nvSpPr>
          <p:cNvPr id="275" name="6 ноября - 12 апреля"/>
          <p:cNvSpPr txBox="1"/>
          <p:nvPr/>
        </p:nvSpPr>
        <p:spPr bwMode="auto">
          <a:xfrm>
            <a:off x="7044549" y="1706307"/>
            <a:ext cx="1285647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  6 ноября - 12 апреля   </a:t>
            </a:r>
          </a:p>
        </p:txBody>
      </p:sp>
      <p:sp>
        <p:nvSpPr>
          <p:cNvPr id="276" name="Отбор заявок"/>
          <p:cNvSpPr txBox="1"/>
          <p:nvPr/>
        </p:nvSpPr>
        <p:spPr bwMode="auto">
          <a:xfrm>
            <a:off x="1053492" y="2003425"/>
            <a:ext cx="775920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Отбор заявок</a:t>
            </a:r>
          </a:p>
        </p:txBody>
      </p:sp>
      <p:sp>
        <p:nvSpPr>
          <p:cNvPr id="277" name="Google Shape;95;p3"/>
          <p:cNvSpPr/>
          <p:nvPr/>
        </p:nvSpPr>
        <p:spPr bwMode="auto">
          <a:xfrm>
            <a:off x="2319236" y="1952021"/>
            <a:ext cx="1381568" cy="242840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78" name="Обучение"/>
          <p:cNvSpPr txBox="1"/>
          <p:nvPr/>
        </p:nvSpPr>
        <p:spPr bwMode="auto">
          <a:xfrm>
            <a:off x="2709236" y="2003425"/>
            <a:ext cx="577902" cy="12700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Обучение</a:t>
            </a:r>
          </a:p>
        </p:txBody>
      </p:sp>
      <p:sp>
        <p:nvSpPr>
          <p:cNvPr id="279" name="Google Shape;95;p3"/>
          <p:cNvSpPr/>
          <p:nvPr/>
        </p:nvSpPr>
        <p:spPr bwMode="auto">
          <a:xfrm>
            <a:off x="3881216" y="1952021"/>
            <a:ext cx="1381568" cy="242840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80" name="Тестирование"/>
          <p:cNvSpPr txBox="1"/>
          <p:nvPr/>
        </p:nvSpPr>
        <p:spPr bwMode="auto">
          <a:xfrm>
            <a:off x="4195017" y="2003425"/>
            <a:ext cx="805790" cy="12700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Тестирование</a:t>
            </a:r>
          </a:p>
        </p:txBody>
      </p:sp>
      <p:sp>
        <p:nvSpPr>
          <p:cNvPr id="281" name="Google Shape;95;p3"/>
          <p:cNvSpPr/>
          <p:nvPr/>
        </p:nvSpPr>
        <p:spPr bwMode="auto">
          <a:xfrm>
            <a:off x="5429391" y="1952021"/>
            <a:ext cx="1381569" cy="242840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82" name="Защита"/>
          <p:cNvSpPr txBox="1"/>
          <p:nvPr/>
        </p:nvSpPr>
        <p:spPr bwMode="auto">
          <a:xfrm>
            <a:off x="5910827" y="2003425"/>
            <a:ext cx="439929" cy="12700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Защита</a:t>
            </a:r>
          </a:p>
        </p:txBody>
      </p:sp>
      <p:sp>
        <p:nvSpPr>
          <p:cNvPr id="283" name="Google Shape;95;p3"/>
          <p:cNvSpPr/>
          <p:nvPr/>
        </p:nvSpPr>
        <p:spPr bwMode="auto">
          <a:xfrm>
            <a:off x="7005149" y="1952021"/>
            <a:ext cx="1381568" cy="242840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84" name="Практика"/>
          <p:cNvSpPr txBox="1"/>
          <p:nvPr/>
        </p:nvSpPr>
        <p:spPr bwMode="auto">
          <a:xfrm>
            <a:off x="7435786" y="2003425"/>
            <a:ext cx="555651" cy="127000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>
              <a:defRPr sz="800"/>
            </a:lvl1pPr>
          </a:lstStyle>
          <a:p>
            <a:pPr>
              <a:defRPr/>
            </a:pPr>
            <a:r>
              <a:t>Практика</a:t>
            </a:r>
          </a:p>
        </p:txBody>
      </p:sp>
      <p:sp>
        <p:nvSpPr>
          <p:cNvPr id="285" name="История ВДНХ, экскурсионный проект выставки «Россия» воспитательная компонента БЧП"/>
          <p:cNvSpPr txBox="1"/>
          <p:nvPr/>
        </p:nvSpPr>
        <p:spPr bwMode="auto">
          <a:xfrm>
            <a:off x="2370710" y="2321485"/>
            <a:ext cx="1396503" cy="5334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lnSpc>
                <a:spcPct val="80000"/>
              </a:lnSpc>
              <a:spcBef>
                <a:spcPts val="100"/>
              </a:spcBef>
              <a:defRPr sz="8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История ВДНХ, экскурсионный проект выставки «Россия» воспитательная компонента БЧП</a:t>
            </a:r>
          </a:p>
        </p:txBody>
      </p:sp>
      <p:sp>
        <p:nvSpPr>
          <p:cNvPr id="286" name="Онлайн-тестирование"/>
          <p:cNvSpPr txBox="1"/>
          <p:nvPr/>
        </p:nvSpPr>
        <p:spPr bwMode="auto">
          <a:xfrm>
            <a:off x="4151701" y="2482258"/>
            <a:ext cx="1040046" cy="2286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lnSpc>
                <a:spcPct val="80000"/>
              </a:lnSpc>
              <a:spcBef>
                <a:spcPts val="100"/>
              </a:spcBef>
              <a:defRPr sz="8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Онлайн-тестирование</a:t>
            </a:r>
          </a:p>
        </p:txBody>
      </p:sp>
      <p:sp>
        <p:nvSpPr>
          <p:cNvPr id="287" name="Демонстрация 15-ти минутных фрагментов экскурсии по выставке"/>
          <p:cNvSpPr txBox="1"/>
          <p:nvPr/>
        </p:nvSpPr>
        <p:spPr bwMode="auto">
          <a:xfrm>
            <a:off x="5522837" y="2440104"/>
            <a:ext cx="1248383" cy="3302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lnSpc>
                <a:spcPct val="80000"/>
              </a:lnSpc>
              <a:spcBef>
                <a:spcPts val="100"/>
              </a:spcBef>
              <a:defRPr sz="800" b="0"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Демонстрация 15-ти минутных фрагментов экскурсии по выставке</a:t>
            </a:r>
          </a:p>
        </p:txBody>
      </p:sp>
      <p:sp>
        <p:nvSpPr>
          <p:cNvPr id="288" name="Проведение экскурсий на выставке «Россия»…"/>
          <p:cNvSpPr txBox="1"/>
          <p:nvPr/>
        </p:nvSpPr>
        <p:spPr bwMode="auto">
          <a:xfrm>
            <a:off x="7063179" y="2313573"/>
            <a:ext cx="1359608" cy="519942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>
              <a:lnSpc>
                <a:spcPct val="80000"/>
              </a:lnSpc>
              <a:spcBef>
                <a:spcPts val="100"/>
              </a:spcBef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Проведение экскурсий </a:t>
            </a:r>
            <a:r>
              <a:rPr/>
              <a:t/>
            </a:r>
            <a:br>
              <a:rPr/>
            </a:br>
            <a:r>
              <a:t>на выставке «Россия»</a:t>
            </a:r>
            <a:r>
              <a:rPr lang="ru-RU"/>
              <a:t>;</a:t>
            </a:r>
            <a:endParaRPr/>
          </a:p>
          <a:p>
            <a:pPr>
              <a:lnSpc>
                <a:spcPct val="81000"/>
              </a:lnSpc>
              <a:spcBef>
                <a:spcPts val="1000"/>
              </a:spcBef>
              <a:defRPr sz="800" b="0">
                <a:latin typeface="Montserrat Medium"/>
                <a:ea typeface="Montserrat Medium"/>
                <a:cs typeface="Montserrat Medium"/>
              </a:defRPr>
            </a:pPr>
            <a:r>
              <a:t>Народное голосование </a:t>
            </a:r>
            <a:r>
              <a:rPr/>
              <a:t/>
            </a:r>
            <a:br>
              <a:rPr/>
            </a:br>
            <a:r>
              <a:rPr lang="ru-RU"/>
              <a:t>за </a:t>
            </a:r>
            <a:r>
              <a:t>экскурсантов </a:t>
            </a:r>
          </a:p>
        </p:txBody>
      </p:sp>
      <p:pic>
        <p:nvPicPr>
          <p:cNvPr id="289" name="Изображение" descr="Изображение"/>
          <p:cNvPicPr>
            <a:picLocks noChangeAspect="1"/>
          </p:cNvPicPr>
          <p:nvPr/>
        </p:nvPicPr>
        <p:blipFill>
          <a:blip r:embed="rId4"/>
          <a:srcRect l="103" t="7481" r="106" b="38266"/>
          <a:stretch/>
        </p:blipFill>
        <p:spPr bwMode="auto">
          <a:xfrm flipH="1">
            <a:off x="679987" y="3095360"/>
            <a:ext cx="4653360" cy="16859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57" y="0"/>
                </a:moveTo>
                <a:cubicBezTo>
                  <a:pt x="339" y="0"/>
                  <a:pt x="0" y="936"/>
                  <a:pt x="0" y="2090"/>
                </a:cubicBezTo>
                <a:lnTo>
                  <a:pt x="0" y="19515"/>
                </a:lnTo>
                <a:cubicBezTo>
                  <a:pt x="0" y="20669"/>
                  <a:pt x="339" y="21600"/>
                  <a:pt x="757" y="21600"/>
                </a:cubicBezTo>
                <a:lnTo>
                  <a:pt x="20843" y="21600"/>
                </a:lnTo>
                <a:cubicBezTo>
                  <a:pt x="21261" y="21600"/>
                  <a:pt x="21600" y="20669"/>
                  <a:pt x="21600" y="19515"/>
                </a:cubicBezTo>
                <a:lnTo>
                  <a:pt x="21600" y="2090"/>
                </a:lnTo>
                <a:cubicBezTo>
                  <a:pt x="21600" y="936"/>
                  <a:pt x="21261" y="0"/>
                  <a:pt x="20843" y="0"/>
                </a:cubicBezTo>
                <a:lnTo>
                  <a:pt x="757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90" name="Google Shape;139;g25d4043bed7_1_0"/>
          <p:cNvSpPr/>
          <p:nvPr/>
        </p:nvSpPr>
        <p:spPr bwMode="auto">
          <a:xfrm>
            <a:off x="2590447" y="4371710"/>
            <a:ext cx="2624401" cy="33655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91" name="#проводникисмыслов"/>
          <p:cNvSpPr txBox="1"/>
          <p:nvPr/>
        </p:nvSpPr>
        <p:spPr bwMode="auto">
          <a:xfrm>
            <a:off x="2830437" y="4410639"/>
            <a:ext cx="2144421" cy="2286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 algn="ctr">
              <a:spcBef>
                <a:spcPts val="100"/>
              </a:spcBef>
              <a:defRPr sz="1400" b="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t>#проводникисмыслов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93" name="Google Shape;139;g25d4043bed7_1_0"/>
          <p:cNvSpPr/>
          <p:nvPr/>
        </p:nvSpPr>
        <p:spPr bwMode="auto">
          <a:xfrm>
            <a:off x="5960665" y="1270925"/>
            <a:ext cx="2636132" cy="1724062"/>
          </a:xfrm>
          <a:prstGeom prst="roundRect">
            <a:avLst>
              <a:gd name="adj" fmla="val 774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94" name="Google Shape;139;g25d4043bed7_1_0"/>
          <p:cNvSpPr/>
          <p:nvPr/>
        </p:nvSpPr>
        <p:spPr bwMode="auto">
          <a:xfrm>
            <a:off x="3272383" y="1270925"/>
            <a:ext cx="2636133" cy="3482583"/>
          </a:xfrm>
          <a:prstGeom prst="roundRect">
            <a:avLst>
              <a:gd name="adj" fmla="val 506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95" name="Google Shape;139;g25d4043bed7_1_0"/>
          <p:cNvSpPr/>
          <p:nvPr/>
        </p:nvSpPr>
        <p:spPr bwMode="auto">
          <a:xfrm>
            <a:off x="581209" y="1270925"/>
            <a:ext cx="2636133" cy="1181467"/>
          </a:xfrm>
          <a:prstGeom prst="roundRect">
            <a:avLst>
              <a:gd name="adj" fmla="val 1130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96" name="Google Shape;96;p3"/>
          <p:cNvSpPr txBox="1"/>
          <p:nvPr/>
        </p:nvSpPr>
        <p:spPr bwMode="auto">
          <a:xfrm>
            <a:off x="436615" y="491485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/>
          <a:p>
            <a:pPr>
              <a:lnSpc>
                <a:spcPct val="110000"/>
              </a:lnSpc>
              <a:defRPr sz="1600">
                <a:solidFill>
                  <a:srgbClr val="663FCD"/>
                </a:solidFill>
              </a:defRPr>
            </a:pPr>
            <a:r>
              <a:rPr dirty="0" err="1"/>
              <a:t>Отбор</a:t>
            </a:r>
            <a:r>
              <a:rPr dirty="0"/>
              <a:t> </a:t>
            </a:r>
            <a:r>
              <a:rPr dirty="0" err="1"/>
              <a:t>заявок</a:t>
            </a:r>
            <a:r>
              <a:rPr dirty="0"/>
              <a:t> </a:t>
            </a:r>
            <a:r>
              <a:rPr dirty="0">
                <a:solidFill>
                  <a:srgbClr val="01BF89"/>
                </a:solidFill>
              </a:rPr>
              <a:t>|</a:t>
            </a:r>
            <a:r>
              <a:rPr dirty="0"/>
              <a:t> </a:t>
            </a:r>
            <a:r>
              <a:rPr dirty="0" smtClean="0"/>
              <a:t>1</a:t>
            </a:r>
            <a:r>
              <a:rPr lang="ru-RU" dirty="0" smtClean="0"/>
              <a:t>8</a:t>
            </a:r>
            <a:r>
              <a:rPr dirty="0" smtClean="0"/>
              <a:t> </a:t>
            </a:r>
            <a:r>
              <a:rPr dirty="0" err="1"/>
              <a:t>августа</a:t>
            </a:r>
            <a:r>
              <a:rPr dirty="0"/>
              <a:t> - 15 </a:t>
            </a:r>
            <a:r>
              <a:rPr dirty="0" err="1"/>
              <a:t>сентября</a:t>
            </a:r>
            <a:r>
              <a:rPr dirty="0"/>
              <a:t> </a:t>
            </a:r>
            <a:r>
              <a:rPr dirty="0">
                <a:solidFill>
                  <a:srgbClr val="01BF89"/>
                </a:solidFill>
              </a:rPr>
              <a:t>|</a:t>
            </a:r>
            <a:r>
              <a:rPr dirty="0"/>
              <a:t> 10 000 </a:t>
            </a:r>
            <a:r>
              <a:rPr dirty="0" err="1"/>
              <a:t>человек</a:t>
            </a:r>
            <a:endParaRPr dirty="0"/>
          </a:p>
        </p:txBody>
      </p:sp>
      <p:sp>
        <p:nvSpPr>
          <p:cNvPr id="297" name="8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8</a:t>
            </a:r>
          </a:p>
        </p:txBody>
      </p:sp>
      <p:sp>
        <p:nvSpPr>
          <p:cNvPr id="298" name="Google Shape;99;p3"/>
          <p:cNvSpPr/>
          <p:nvPr/>
        </p:nvSpPr>
        <p:spPr bwMode="auto">
          <a:xfrm>
            <a:off x="590148" y="1180590"/>
            <a:ext cx="2618255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299" name="Google Shape;100;p3"/>
          <p:cNvSpPr txBox="1"/>
          <p:nvPr/>
        </p:nvSpPr>
        <p:spPr bwMode="auto">
          <a:xfrm>
            <a:off x="1559731" y="1263140"/>
            <a:ext cx="2331422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Анкета</a:t>
            </a:r>
          </a:p>
        </p:txBody>
      </p:sp>
      <p:sp>
        <p:nvSpPr>
          <p:cNvPr id="300" name="Google Shape;99;p3"/>
          <p:cNvSpPr/>
          <p:nvPr/>
        </p:nvSpPr>
        <p:spPr bwMode="auto">
          <a:xfrm>
            <a:off x="3279875" y="1180590"/>
            <a:ext cx="2618255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01" name="Google Shape;100;p3"/>
          <p:cNvSpPr txBox="1"/>
          <p:nvPr/>
        </p:nvSpPr>
        <p:spPr bwMode="auto">
          <a:xfrm>
            <a:off x="4374373" y="1263140"/>
            <a:ext cx="820797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Эссе</a:t>
            </a:r>
          </a:p>
        </p:txBody>
      </p:sp>
      <p:sp>
        <p:nvSpPr>
          <p:cNvPr id="302" name="Google Shape;99;p3"/>
          <p:cNvSpPr/>
          <p:nvPr/>
        </p:nvSpPr>
        <p:spPr bwMode="auto">
          <a:xfrm>
            <a:off x="5969604" y="1180590"/>
            <a:ext cx="2618255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03" name="Google Shape;100;p3"/>
          <p:cNvSpPr txBox="1"/>
          <p:nvPr/>
        </p:nvSpPr>
        <p:spPr bwMode="auto">
          <a:xfrm>
            <a:off x="6157940" y="1263140"/>
            <a:ext cx="2331421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indent="27940">
              <a:defRPr>
                <a:solidFill>
                  <a:srgbClr val="FFFFFF"/>
                </a:solidFill>
              </a:defRPr>
            </a:pPr>
            <a:r>
              <a:t>Видеоэкскурсии</a:t>
            </a:r>
            <a:r>
              <a:rPr sz="600"/>
              <a:t> (тематика на выбор)</a:t>
            </a:r>
            <a:endParaRPr/>
          </a:p>
        </p:txBody>
      </p:sp>
      <p:sp>
        <p:nvSpPr>
          <p:cNvPr id="304" name="опыт проведения экскурсий…"/>
          <p:cNvSpPr txBox="1"/>
          <p:nvPr/>
        </p:nvSpPr>
        <p:spPr bwMode="auto">
          <a:xfrm>
            <a:off x="706986" y="1687138"/>
            <a:ext cx="1954978" cy="503787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marL="110289" indent="-110289">
              <a:lnSpc>
                <a:spcPct val="90000"/>
              </a:lnSpc>
              <a:spcBef>
                <a:spcPts val="200"/>
              </a:spcBef>
              <a:buSzPct val="100000"/>
              <a:buChar char="•"/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t>опыт проведения экскурсий</a:t>
            </a:r>
            <a:r>
              <a:rPr lang="ru-RU"/>
              <a:t>;</a:t>
            </a:r>
            <a:endParaRPr/>
          </a:p>
          <a:p>
            <a:pPr marL="110289" indent="-110289">
              <a:lnSpc>
                <a:spcPct val="90000"/>
              </a:lnSpc>
              <a:spcBef>
                <a:spcPts val="200"/>
              </a:spcBef>
              <a:buSzPct val="100000"/>
              <a:buChar char="•"/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t>образование</a:t>
            </a:r>
            <a:r>
              <a:rPr lang="ru-RU"/>
              <a:t>;</a:t>
            </a:r>
            <a:endParaRPr/>
          </a:p>
          <a:p>
            <a:pPr marL="110289" indent="-110289">
              <a:lnSpc>
                <a:spcPct val="90000"/>
              </a:lnSpc>
              <a:spcBef>
                <a:spcPts val="200"/>
              </a:spcBef>
              <a:buSzPct val="100000"/>
              <a:buChar char="•"/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t>место работы</a:t>
            </a:r>
            <a:r>
              <a:rPr lang="ru-RU"/>
              <a:t>.</a:t>
            </a:r>
            <a:endParaRPr/>
          </a:p>
        </p:txBody>
      </p:sp>
      <p:sp>
        <p:nvSpPr>
          <p:cNvPr id="305" name="почему я хочу быть причастным к проведению выставки-форума…"/>
          <p:cNvSpPr txBox="1"/>
          <p:nvPr/>
        </p:nvSpPr>
        <p:spPr bwMode="auto">
          <a:xfrm>
            <a:off x="3586752" y="1687138"/>
            <a:ext cx="2073173" cy="1810872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110289" indent="-110289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почему я хочу быть причастным к проведению выставки-форума</a:t>
            </a:r>
            <a:r>
              <a:rPr lang="ru-RU"/>
              <a:t>;</a:t>
            </a:r>
            <a:r>
              <a:rPr/>
              <a:t/>
            </a:r>
            <a:br>
              <a:rPr/>
            </a:br>
            <a:endParaRPr/>
          </a:p>
          <a:p>
            <a:pPr marL="110289" indent="-110289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о каких достижениях современной России я хочу рассказывать гостям выставки</a:t>
            </a:r>
            <a:r>
              <a:rPr lang="ru-RU"/>
              <a:t>;</a:t>
            </a:r>
            <a:r>
              <a:rPr/>
              <a:t/>
            </a:r>
            <a:br>
              <a:rPr/>
            </a:br>
            <a:endParaRPr/>
          </a:p>
          <a:p>
            <a:pPr marL="110289" indent="-110289">
              <a:lnSpc>
                <a:spcPct val="9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как полученный опыт участия в выставке-форуме пригодится мне в будущем</a:t>
            </a:r>
            <a:r>
              <a:rPr lang="ru-RU"/>
              <a:t>.</a:t>
            </a:r>
            <a:endParaRPr/>
          </a:p>
        </p:txBody>
      </p:sp>
      <p:sp>
        <p:nvSpPr>
          <p:cNvPr id="306" name="Общество…"/>
          <p:cNvSpPr txBox="1"/>
          <p:nvPr/>
        </p:nvSpPr>
        <p:spPr bwMode="auto">
          <a:xfrm>
            <a:off x="6720413" y="1700723"/>
            <a:ext cx="2317827" cy="100620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110289" indent="-110289" algn="just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Общество</a:t>
            </a:r>
            <a:r>
              <a:rPr lang="ru-RU"/>
              <a:t>;</a:t>
            </a:r>
            <a:endParaRPr/>
          </a:p>
          <a:p>
            <a:pPr marL="110289" indent="-110289" algn="just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Технологии</a:t>
            </a:r>
            <a:r>
              <a:rPr lang="ru-RU"/>
              <a:t>;</a:t>
            </a:r>
            <a:endParaRPr/>
          </a:p>
          <a:p>
            <a:pPr marL="110289" indent="-110289" algn="just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Искусство</a:t>
            </a:r>
            <a:r>
              <a:rPr lang="ru-RU"/>
              <a:t>;</a:t>
            </a:r>
            <a:endParaRPr/>
          </a:p>
          <a:p>
            <a:pPr marL="110289" indent="-110289" algn="just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Карьера</a:t>
            </a:r>
            <a:r>
              <a:rPr lang="ru-RU"/>
              <a:t>;</a:t>
            </a:r>
            <a:endParaRPr/>
          </a:p>
          <a:p>
            <a:pPr marL="110289" indent="-110289" algn="just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Экология</a:t>
            </a:r>
            <a:r>
              <a:rPr lang="ru-RU"/>
              <a:t>;</a:t>
            </a:r>
            <a:endParaRPr/>
          </a:p>
          <a:p>
            <a:pPr marL="110289" indent="-110289" algn="just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Энергетика</a:t>
            </a:r>
            <a:r>
              <a:rPr lang="ru-RU"/>
              <a:t>.</a:t>
            </a:r>
            <a:endParaRPr/>
          </a:p>
        </p:txBody>
      </p:sp>
      <p:sp>
        <p:nvSpPr>
          <p:cNvPr id="307" name="Google Shape;139;g25d4043bed7_1_0"/>
          <p:cNvSpPr/>
          <p:nvPr/>
        </p:nvSpPr>
        <p:spPr bwMode="auto">
          <a:xfrm>
            <a:off x="5960665" y="3052707"/>
            <a:ext cx="2636132" cy="1724062"/>
          </a:xfrm>
          <a:prstGeom prst="roundRect">
            <a:avLst>
              <a:gd name="adj" fmla="val 774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08" name="Google Shape;100;p3"/>
          <p:cNvSpPr txBox="1"/>
          <p:nvPr/>
        </p:nvSpPr>
        <p:spPr bwMode="auto">
          <a:xfrm>
            <a:off x="6375686" y="3187814"/>
            <a:ext cx="1755648" cy="36612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indent="139700">
              <a:spcBef>
                <a:spcPts val="0"/>
              </a:spcBef>
              <a:defRPr/>
            </a:pPr>
            <a:r>
              <a:t>2 000 участников </a:t>
            </a:r>
          </a:p>
          <a:p>
            <a:pPr indent="139700">
              <a:spcBef>
                <a:spcPts val="0"/>
              </a:spcBef>
              <a:defRPr/>
            </a:pPr>
            <a:r>
              <a:t>в следующий этап</a:t>
            </a:r>
          </a:p>
        </p:txBody>
      </p:sp>
      <p:sp>
        <p:nvSpPr>
          <p:cNvPr id="309" name="1000…"/>
          <p:cNvSpPr txBox="1"/>
          <p:nvPr/>
        </p:nvSpPr>
        <p:spPr bwMode="auto">
          <a:xfrm>
            <a:off x="6748125" y="3723544"/>
            <a:ext cx="985013" cy="3556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0"/>
              </a:spcBef>
              <a:defRPr sz="1100" b="0">
                <a:latin typeface="Montserrat SemiBold"/>
                <a:ea typeface="Montserrat SemiBold"/>
                <a:cs typeface="Montserrat SemiBold"/>
              </a:defRPr>
            </a:pPr>
            <a:r>
              <a:t>1000 </a:t>
            </a:r>
          </a:p>
          <a:p>
            <a:pPr algn="ctr">
              <a:spcBef>
                <a:spcPts val="0"/>
              </a:spcBef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Москва и МО</a:t>
            </a:r>
          </a:p>
        </p:txBody>
      </p:sp>
      <p:sp>
        <p:nvSpPr>
          <p:cNvPr id="310" name="1000 иные субъекты"/>
          <p:cNvSpPr txBox="1"/>
          <p:nvPr/>
        </p:nvSpPr>
        <p:spPr bwMode="auto">
          <a:xfrm>
            <a:off x="6564527" y="4310073"/>
            <a:ext cx="1518247" cy="1778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0"/>
              </a:spcBef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>
                <a:latin typeface="Montserrat SemiBold"/>
                <a:ea typeface="Montserrat SemiBold"/>
                <a:cs typeface="Montserrat SemiBold"/>
              </a:rPr>
              <a:t>1000 </a:t>
            </a:r>
            <a:r>
              <a:t>иные субъекты </a:t>
            </a:r>
          </a:p>
        </p:txBody>
      </p:sp>
      <p:sp>
        <p:nvSpPr>
          <p:cNvPr id="311" name="Google Shape;95;p3"/>
          <p:cNvSpPr/>
          <p:nvPr/>
        </p:nvSpPr>
        <p:spPr bwMode="auto">
          <a:xfrm>
            <a:off x="6303663" y="3706976"/>
            <a:ext cx="1844519" cy="415525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12" name="Google Shape;95;p3"/>
          <p:cNvSpPr/>
          <p:nvPr/>
        </p:nvSpPr>
        <p:spPr bwMode="auto">
          <a:xfrm>
            <a:off x="6303663" y="4230698"/>
            <a:ext cx="1844519" cy="336551"/>
          </a:xfrm>
          <a:prstGeom prst="roundRect">
            <a:avLst>
              <a:gd name="adj" fmla="val 50000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pic>
        <p:nvPicPr>
          <p:cNvPr id="313" name="Изображение" descr="Изображение"/>
          <p:cNvPicPr>
            <a:picLocks noChangeAspect="1"/>
          </p:cNvPicPr>
          <p:nvPr/>
        </p:nvPicPr>
        <p:blipFill>
          <a:blip r:embed="rId3"/>
          <a:srcRect l="3861" r="16183"/>
          <a:stretch/>
        </p:blipFill>
        <p:spPr bwMode="auto">
          <a:xfrm>
            <a:off x="581209" y="2548939"/>
            <a:ext cx="2636045" cy="2197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96" y="0"/>
                </a:moveTo>
                <a:cubicBezTo>
                  <a:pt x="491" y="0"/>
                  <a:pt x="0" y="590"/>
                  <a:pt x="0" y="1315"/>
                </a:cubicBezTo>
                <a:lnTo>
                  <a:pt x="0" y="20285"/>
                </a:lnTo>
                <a:cubicBezTo>
                  <a:pt x="0" y="21010"/>
                  <a:pt x="491" y="21600"/>
                  <a:pt x="1096" y="21600"/>
                </a:cubicBezTo>
                <a:lnTo>
                  <a:pt x="20507" y="21600"/>
                </a:lnTo>
                <a:cubicBezTo>
                  <a:pt x="21112" y="21600"/>
                  <a:pt x="21600" y="21010"/>
                  <a:pt x="21600" y="20285"/>
                </a:cubicBezTo>
                <a:lnTo>
                  <a:pt x="21600" y="1315"/>
                </a:lnTo>
                <a:cubicBezTo>
                  <a:pt x="21600" y="590"/>
                  <a:pt x="21112" y="0"/>
                  <a:pt x="20507" y="0"/>
                </a:cubicBezTo>
                <a:lnTo>
                  <a:pt x="1096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2" name="Google Shape;96;p3"/>
          <p:cNvSpPr txBox="1"/>
          <p:nvPr/>
        </p:nvSpPr>
        <p:spPr bwMode="auto">
          <a:xfrm>
            <a:off x="436615" y="415285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/>
          <a:p>
            <a:pPr>
              <a:lnSpc>
                <a:spcPct val="110000"/>
              </a:lnSpc>
              <a:defRPr sz="1600">
                <a:solidFill>
                  <a:srgbClr val="663FCD"/>
                </a:solidFill>
              </a:defRPr>
            </a:pPr>
            <a:r>
              <a:t>Образовательный этап и тестирование</a:t>
            </a:r>
          </a:p>
          <a:p>
            <a:pPr>
              <a:lnSpc>
                <a:spcPct val="90000"/>
              </a:lnSpc>
              <a:spcBef>
                <a:spcPts val="0"/>
              </a:spcBef>
              <a:defRPr sz="1600">
                <a:solidFill>
                  <a:srgbClr val="663FCD"/>
                </a:solidFill>
              </a:defRPr>
            </a:pPr>
            <a:r>
              <a:rPr>
                <a:solidFill>
                  <a:srgbClr val="01BF89"/>
                </a:solidFill>
              </a:rPr>
              <a:t>| </a:t>
            </a:r>
            <a:r>
              <a:t>15 сентября - 18 октября </a:t>
            </a:r>
            <a:r>
              <a:rPr>
                <a:solidFill>
                  <a:srgbClr val="01BF89"/>
                </a:solidFill>
              </a:rPr>
              <a:t>|</a:t>
            </a:r>
            <a:r>
              <a:t> 2 000 человек</a:t>
            </a:r>
          </a:p>
        </p:txBody>
      </p:sp>
      <p:sp>
        <p:nvSpPr>
          <p:cNvPr id="343" name="10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10</a:t>
            </a:r>
          </a:p>
        </p:txBody>
      </p:sp>
      <p:sp>
        <p:nvSpPr>
          <p:cNvPr id="344" name="Google Shape;139;g25d4043bed7_1_0"/>
          <p:cNvSpPr/>
          <p:nvPr/>
        </p:nvSpPr>
        <p:spPr bwMode="auto">
          <a:xfrm>
            <a:off x="384329" y="1181556"/>
            <a:ext cx="8375342" cy="552393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45" name="Участники этапа заключают соглашение и получают доступ к специально разработанной образовательной программе повышения квалификации"/>
          <p:cNvSpPr txBox="1"/>
          <p:nvPr/>
        </p:nvSpPr>
        <p:spPr bwMode="auto">
          <a:xfrm>
            <a:off x="607754" y="1275111"/>
            <a:ext cx="8055404" cy="79093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1000"/>
            </a:lvl1pPr>
          </a:lstStyle>
          <a:p>
            <a:pPr>
              <a:defRPr/>
            </a:pPr>
            <a:r>
              <a:t>Участники этапа заключают соглашение и получают доступ к специально разработанной образовательной программе повышения квалификации</a:t>
            </a:r>
            <a:endParaRPr sz="170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346" name="Google Shape;139;g25d4043bed7_1_0"/>
          <p:cNvSpPr/>
          <p:nvPr/>
        </p:nvSpPr>
        <p:spPr bwMode="auto">
          <a:xfrm>
            <a:off x="384329" y="1803856"/>
            <a:ext cx="8375342" cy="552393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47" name="Сертификат о повышении квалификации дает право получить дополнительные баллы на государственной аттестационной комиссии гидов-экскурсоводов"/>
          <p:cNvSpPr txBox="1"/>
          <p:nvPr/>
        </p:nvSpPr>
        <p:spPr bwMode="auto">
          <a:xfrm>
            <a:off x="607754" y="1897412"/>
            <a:ext cx="8055404" cy="3302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1000"/>
            </a:lvl1pPr>
          </a:lstStyle>
          <a:p>
            <a:pPr>
              <a:defRPr/>
            </a:pPr>
            <a:r>
              <a:t>Сертификат о повышении квалификации дает право получить дополнительные баллы на государственной аттестационной комиссии гидов-экскурсоводов</a:t>
            </a:r>
          </a:p>
        </p:txBody>
      </p:sp>
      <p:sp>
        <p:nvSpPr>
          <p:cNvPr id="348" name="Google Shape;139;g25d4043bed7_1_0"/>
          <p:cNvSpPr/>
          <p:nvPr/>
        </p:nvSpPr>
        <p:spPr bwMode="auto">
          <a:xfrm>
            <a:off x="1744856" y="2540456"/>
            <a:ext cx="5654288" cy="552393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49" name="Google Shape;100;p3"/>
          <p:cNvSpPr txBox="1"/>
          <p:nvPr/>
        </p:nvSpPr>
        <p:spPr bwMode="auto">
          <a:xfrm>
            <a:off x="2744944" y="2689848"/>
            <a:ext cx="4054240" cy="230832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indent="27940">
              <a:defRPr sz="1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Модули о</a:t>
            </a:r>
            <a:r>
              <a:rPr dirty="0" err="1" smtClean="0"/>
              <a:t>бразовательн</a:t>
            </a:r>
            <a:r>
              <a:rPr lang="ru-RU" dirty="0" smtClean="0"/>
              <a:t>ой </a:t>
            </a:r>
            <a:r>
              <a:rPr dirty="0" err="1" smtClean="0"/>
              <a:t>программ</a:t>
            </a:r>
            <a:r>
              <a:rPr lang="ru-RU" dirty="0" smtClean="0"/>
              <a:t>ы</a:t>
            </a:r>
            <a:endParaRPr dirty="0"/>
          </a:p>
        </p:txBody>
      </p:sp>
      <p:sp>
        <p:nvSpPr>
          <p:cNvPr id="350" name="Google Shape;139;g25d4043bed7_1_0"/>
          <p:cNvSpPr/>
          <p:nvPr/>
        </p:nvSpPr>
        <p:spPr bwMode="auto">
          <a:xfrm>
            <a:off x="852644" y="3410377"/>
            <a:ext cx="1761812" cy="814348"/>
          </a:xfrm>
          <a:prstGeom prst="roundRect">
            <a:avLst>
              <a:gd name="adj" fmla="val 2506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51" name="Google Shape;139;g25d4043bed7_1_0"/>
          <p:cNvSpPr/>
          <p:nvPr/>
        </p:nvSpPr>
        <p:spPr bwMode="auto">
          <a:xfrm>
            <a:off x="2744944" y="3410377"/>
            <a:ext cx="1761812" cy="814349"/>
          </a:xfrm>
          <a:prstGeom prst="roundRect">
            <a:avLst>
              <a:gd name="adj" fmla="val 2506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52" name="Google Shape;139;g25d4043bed7_1_0"/>
          <p:cNvSpPr/>
          <p:nvPr/>
        </p:nvSpPr>
        <p:spPr bwMode="auto">
          <a:xfrm>
            <a:off x="4637244" y="3410377"/>
            <a:ext cx="1761812" cy="814349"/>
          </a:xfrm>
          <a:prstGeom prst="roundRect">
            <a:avLst>
              <a:gd name="adj" fmla="val 2506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53" name="Google Shape;139;g25d4043bed7_1_0"/>
          <p:cNvSpPr/>
          <p:nvPr/>
        </p:nvSpPr>
        <p:spPr bwMode="auto">
          <a:xfrm>
            <a:off x="6529544" y="3410377"/>
            <a:ext cx="1761812" cy="796374"/>
          </a:xfrm>
          <a:prstGeom prst="roundRect">
            <a:avLst>
              <a:gd name="adj" fmla="val 25626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54" name="Экскурсионная…"/>
          <p:cNvSpPr txBox="1"/>
          <p:nvPr/>
        </p:nvSpPr>
        <p:spPr bwMode="auto">
          <a:xfrm>
            <a:off x="1124403" y="3563397"/>
            <a:ext cx="1420677" cy="522194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dirty="0" err="1" smtClean="0"/>
              <a:t>Экскурсионная</a:t>
            </a:r>
            <a:r>
              <a:rPr dirty="0" smtClean="0"/>
              <a:t> </a:t>
            </a:r>
            <a:endParaRPr dirty="0"/>
          </a:p>
          <a:p>
            <a:pPr algn="ctr">
              <a:lnSpc>
                <a:spcPct val="90000"/>
              </a:lnSpc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dirty="0" err="1"/>
              <a:t>компонента</a:t>
            </a:r>
            <a:r>
              <a:rPr dirty="0"/>
              <a:t> </a:t>
            </a:r>
          </a:p>
          <a:p>
            <a:pPr algn="ctr">
              <a:lnSpc>
                <a:spcPct val="90000"/>
              </a:lnSpc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lang="ru-RU" dirty="0" smtClean="0"/>
              <a:t>«В</a:t>
            </a:r>
            <a:r>
              <a:rPr dirty="0" err="1" smtClean="0"/>
              <a:t>ыставка</a:t>
            </a:r>
            <a:r>
              <a:rPr dirty="0" smtClean="0"/>
              <a:t> </a:t>
            </a:r>
            <a:r>
              <a:rPr dirty="0"/>
              <a:t>+ </a:t>
            </a:r>
            <a:r>
              <a:rPr dirty="0" smtClean="0"/>
              <a:t>ВДНХ</a:t>
            </a:r>
            <a:r>
              <a:rPr lang="ru-RU" sz="1100" b="0" dirty="0"/>
              <a:t>»</a:t>
            </a:r>
            <a:endParaRPr dirty="0"/>
          </a:p>
        </p:txBody>
      </p:sp>
      <p:sp>
        <p:nvSpPr>
          <p:cNvPr id="355" name="Модуль…"/>
          <p:cNvSpPr txBox="1"/>
          <p:nvPr/>
        </p:nvSpPr>
        <p:spPr bwMode="auto">
          <a:xfrm>
            <a:off x="2614456" y="3541864"/>
            <a:ext cx="1947181" cy="507831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lang="en-US" dirty="0" smtClean="0">
                <a:solidFill>
                  <a:schemeClr val="accent3"/>
                </a:solidFill>
              </a:rPr>
              <a:t>NEW</a:t>
            </a:r>
            <a:r>
              <a:rPr lang="en-US" dirty="0" smtClean="0"/>
              <a:t> </a:t>
            </a:r>
            <a:r>
              <a:rPr lang="ru-RU" dirty="0" smtClean="0"/>
              <a:t>«С</a:t>
            </a:r>
            <a:r>
              <a:rPr dirty="0" err="1" smtClean="0"/>
              <a:t>тандарты</a:t>
            </a:r>
            <a:endParaRPr lang="ru-RU" dirty="0" smtClean="0"/>
          </a:p>
          <a:p>
            <a:pPr algn="ctr">
              <a:spcBef>
                <a:spcPts val="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dirty="0" smtClean="0"/>
              <a:t> </a:t>
            </a:r>
            <a:r>
              <a:rPr lang="ru-RU" dirty="0" smtClean="0"/>
              <a:t>воспитательного туризма»</a:t>
            </a:r>
          </a:p>
          <a:p>
            <a:pPr algn="ctr">
              <a:spcBef>
                <a:spcPts val="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endParaRPr dirty="0"/>
          </a:p>
        </p:txBody>
      </p:sp>
      <p:sp>
        <p:nvSpPr>
          <p:cNvPr id="356" name="Обще-…"/>
          <p:cNvSpPr txBox="1"/>
          <p:nvPr/>
        </p:nvSpPr>
        <p:spPr bwMode="auto">
          <a:xfrm>
            <a:off x="4888599" y="3541864"/>
            <a:ext cx="1335302" cy="50783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dirty="0" err="1"/>
              <a:t>Обще</a:t>
            </a:r>
            <a:r>
              <a:rPr dirty="0"/>
              <a:t>-</a:t>
            </a:r>
          </a:p>
          <a:p>
            <a:pPr algn="ctr">
              <a:spcBef>
                <a:spcPts val="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dirty="0" err="1" smtClean="0"/>
              <a:t>профессиональны</a:t>
            </a:r>
            <a:r>
              <a:rPr lang="ru-RU" dirty="0" smtClean="0"/>
              <a:t>е</a:t>
            </a:r>
            <a:r>
              <a:rPr dirty="0" smtClean="0"/>
              <a:t> </a:t>
            </a:r>
            <a:endParaRPr dirty="0"/>
          </a:p>
          <a:p>
            <a:pPr algn="ctr">
              <a:spcBef>
                <a:spcPts val="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dirty="0" err="1" smtClean="0"/>
              <a:t>модул</a:t>
            </a:r>
            <a:r>
              <a:rPr lang="ru-RU" dirty="0" smtClean="0"/>
              <a:t>и</a:t>
            </a:r>
            <a:endParaRPr dirty="0"/>
          </a:p>
        </p:txBody>
      </p:sp>
      <p:sp>
        <p:nvSpPr>
          <p:cNvPr id="357" name="Тестирование…"/>
          <p:cNvSpPr txBox="1"/>
          <p:nvPr/>
        </p:nvSpPr>
        <p:spPr bwMode="auto">
          <a:xfrm>
            <a:off x="6399056" y="3452698"/>
            <a:ext cx="1935375" cy="754053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lang="ru-RU" dirty="0" smtClean="0"/>
              <a:t>Экскурсионная </a:t>
            </a:r>
          </a:p>
          <a:p>
            <a:pPr algn="ctr"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lang="ru-RU" dirty="0" smtClean="0"/>
              <a:t>деятельность </a:t>
            </a:r>
          </a:p>
          <a:p>
            <a:pPr algn="ctr"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lang="ru-RU" dirty="0" smtClean="0"/>
              <a:t>на мероприятиях </a:t>
            </a:r>
          </a:p>
          <a:p>
            <a:pPr algn="ctr">
              <a:spcBef>
                <a:spcPts val="200"/>
              </a:spcBef>
              <a:defRPr sz="1100" b="0">
                <a:latin typeface="Montserrat Medium"/>
                <a:ea typeface="Montserrat Medium"/>
                <a:cs typeface="Montserrat Medium"/>
              </a:defRPr>
            </a:pPr>
            <a:r>
              <a:rPr lang="ru-RU" dirty="0" smtClean="0"/>
              <a:t>КВД</a:t>
            </a:r>
            <a:endParaRPr dirty="0"/>
          </a:p>
        </p:txBody>
      </p:sp>
      <p:sp>
        <p:nvSpPr>
          <p:cNvPr id="358" name="Линия"/>
          <p:cNvSpPr/>
          <p:nvPr/>
        </p:nvSpPr>
        <p:spPr bwMode="auto">
          <a:xfrm flipH="1">
            <a:off x="2303821" y="3122850"/>
            <a:ext cx="1" cy="257526"/>
          </a:xfrm>
          <a:prstGeom prst="line">
            <a:avLst/>
          </a:prstGeom>
          <a:ln w="12700">
            <a:solidFill>
              <a:srgbClr val="01BF89"/>
            </a:solidFill>
            <a:tailEnd type="triangle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59" name="Линия"/>
          <p:cNvSpPr/>
          <p:nvPr/>
        </p:nvSpPr>
        <p:spPr bwMode="auto">
          <a:xfrm>
            <a:off x="3719709" y="3122850"/>
            <a:ext cx="1" cy="257526"/>
          </a:xfrm>
          <a:prstGeom prst="line">
            <a:avLst/>
          </a:prstGeom>
          <a:ln w="12700">
            <a:solidFill>
              <a:srgbClr val="01BF89"/>
            </a:solidFill>
            <a:tailEnd type="triangle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60" name="Линия"/>
          <p:cNvSpPr/>
          <p:nvPr/>
        </p:nvSpPr>
        <p:spPr bwMode="auto">
          <a:xfrm>
            <a:off x="5518149" y="3122850"/>
            <a:ext cx="1" cy="257526"/>
          </a:xfrm>
          <a:prstGeom prst="line">
            <a:avLst/>
          </a:prstGeom>
          <a:ln w="12700">
            <a:solidFill>
              <a:srgbClr val="01BF89"/>
            </a:solidFill>
            <a:tailEnd type="triangle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61" name="Линия"/>
          <p:cNvSpPr/>
          <p:nvPr/>
        </p:nvSpPr>
        <p:spPr bwMode="auto">
          <a:xfrm>
            <a:off x="6907632" y="3122850"/>
            <a:ext cx="1" cy="257526"/>
          </a:xfrm>
          <a:prstGeom prst="line">
            <a:avLst/>
          </a:prstGeom>
          <a:ln w="12700">
            <a:solidFill>
              <a:srgbClr val="01BF89"/>
            </a:solidFill>
            <a:tailEnd type="triangle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62" name="Google Shape;139;g25d4043bed7_1_0"/>
          <p:cNvSpPr/>
          <p:nvPr/>
        </p:nvSpPr>
        <p:spPr bwMode="auto">
          <a:xfrm>
            <a:off x="868376" y="4361707"/>
            <a:ext cx="7407248" cy="368301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63" name="Отбор по результатам онлайн-тестирования"/>
          <p:cNvSpPr txBox="1"/>
          <p:nvPr/>
        </p:nvSpPr>
        <p:spPr bwMode="auto">
          <a:xfrm>
            <a:off x="2965616" y="4449885"/>
            <a:ext cx="3212768" cy="153888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1000"/>
            </a:lvl1pPr>
          </a:lstStyle>
          <a:p>
            <a:pPr>
              <a:defRPr/>
            </a:pPr>
            <a:r>
              <a:rPr dirty="0" err="1"/>
              <a:t>Отбор</a:t>
            </a:r>
            <a:r>
              <a:rPr dirty="0"/>
              <a:t> </a:t>
            </a:r>
            <a:r>
              <a:rPr dirty="0" err="1" smtClean="0"/>
              <a:t>по</a:t>
            </a:r>
            <a:r>
              <a:rPr lang="ru-RU" dirty="0" smtClean="0"/>
              <a:t> результатам </a:t>
            </a:r>
            <a:r>
              <a:rPr dirty="0" err="1" smtClean="0"/>
              <a:t>онлайн-тестирования</a:t>
            </a:r>
            <a:endParaRPr sz="1700" dirty="0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65" name="11"/>
          <p:cNvSpPr txBox="1"/>
          <p:nvPr/>
        </p:nvSpPr>
        <p:spPr bwMode="auto">
          <a:xfrm>
            <a:off x="89311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11</a:t>
            </a:r>
          </a:p>
        </p:txBody>
      </p:sp>
      <p:sp>
        <p:nvSpPr>
          <p:cNvPr id="366" name="Google Shape;96;p3"/>
          <p:cNvSpPr txBox="1"/>
          <p:nvPr/>
        </p:nvSpPr>
        <p:spPr bwMode="auto">
          <a:xfrm>
            <a:off x="436615" y="491485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Финал. Защита экскурсии</a:t>
            </a:r>
            <a:endParaRPr dirty="0"/>
          </a:p>
        </p:txBody>
      </p:sp>
      <p:sp>
        <p:nvSpPr>
          <p:cNvPr id="367" name="Google Shape;139;g25d4043bed7_1_0"/>
          <p:cNvSpPr/>
          <p:nvPr/>
        </p:nvSpPr>
        <p:spPr bwMode="auto">
          <a:xfrm>
            <a:off x="406224" y="1198395"/>
            <a:ext cx="3723740" cy="2064958"/>
          </a:xfrm>
          <a:prstGeom prst="roundRect">
            <a:avLst>
              <a:gd name="adj" fmla="val 1381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68" name="Google Shape;99;p3"/>
          <p:cNvSpPr/>
          <p:nvPr/>
        </p:nvSpPr>
        <p:spPr bwMode="auto">
          <a:xfrm>
            <a:off x="577573" y="1343294"/>
            <a:ext cx="2169168" cy="27176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69" name="Google Shape;100;p3"/>
          <p:cNvSpPr txBox="1"/>
          <p:nvPr/>
        </p:nvSpPr>
        <p:spPr bwMode="auto">
          <a:xfrm>
            <a:off x="720609" y="1383924"/>
            <a:ext cx="3064135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indent="27940">
              <a:defRPr>
                <a:solidFill>
                  <a:srgbClr val="FFFFFF"/>
                </a:solidFill>
              </a:defRPr>
            </a:pPr>
            <a:r>
              <a:t>Критериями оценки:</a:t>
            </a:r>
            <a:r>
              <a:rPr b="0">
                <a:latin typeface="+mn-lt"/>
                <a:ea typeface="+mn-ea"/>
                <a:cs typeface="+mn-cs"/>
              </a:rPr>
              <a:t> </a:t>
            </a:r>
            <a:endParaRPr/>
          </a:p>
        </p:txBody>
      </p:sp>
      <p:sp>
        <p:nvSpPr>
          <p:cNvPr id="370" name="Google Shape;101;p3"/>
          <p:cNvSpPr txBox="1"/>
          <p:nvPr/>
        </p:nvSpPr>
        <p:spPr bwMode="auto">
          <a:xfrm>
            <a:off x="590845" y="1719274"/>
            <a:ext cx="3513906" cy="960479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90236" indent="-90236">
              <a:spcBef>
                <a:spcPts val="0"/>
              </a:spcBef>
              <a:buSzPct val="100000"/>
              <a:buChar char="•"/>
              <a:defRPr sz="900" b="0">
                <a:latin typeface="Montserrat Regular"/>
                <a:ea typeface="Montserrat Regular"/>
                <a:cs typeface="Montserrat Regular"/>
              </a:defRPr>
            </a:pPr>
            <a:r>
              <a:t>Знание контрольного текста</a:t>
            </a:r>
            <a:r>
              <a:rPr lang="ru-RU"/>
              <a:t>;</a:t>
            </a:r>
            <a:endParaRPr/>
          </a:p>
          <a:p>
            <a:pPr marL="90236" indent="-90236">
              <a:spcBef>
                <a:spcPts val="0"/>
              </a:spcBef>
              <a:buSzPct val="100000"/>
              <a:buChar char="•"/>
              <a:defRPr sz="900" b="0">
                <a:latin typeface="Montserrat Regular"/>
                <a:ea typeface="Montserrat Regular"/>
                <a:cs typeface="Montserrat Regular"/>
              </a:defRPr>
            </a:pPr>
            <a:r>
              <a:t>Свободное ориентирование в экспозиции выставки</a:t>
            </a:r>
            <a:r>
              <a:rPr lang="ru-RU"/>
              <a:t>;</a:t>
            </a:r>
            <a:endParaRPr/>
          </a:p>
          <a:p>
            <a:pPr marL="90236" indent="-90236">
              <a:spcBef>
                <a:spcPts val="0"/>
              </a:spcBef>
              <a:buSzPct val="100000"/>
              <a:buChar char="•"/>
              <a:defRPr sz="900" b="0">
                <a:latin typeface="Montserrat Regular"/>
                <a:ea typeface="Montserrat Regular"/>
                <a:cs typeface="Montserrat Regular"/>
              </a:defRPr>
            </a:pPr>
            <a:r>
              <a:t>Уровень владения темой и дополнительной информацией</a:t>
            </a:r>
            <a:r>
              <a:rPr lang="ru-RU"/>
              <a:t>;</a:t>
            </a:r>
            <a:endParaRPr/>
          </a:p>
          <a:p>
            <a:pPr marL="90236" indent="-90236">
              <a:spcBef>
                <a:spcPts val="0"/>
              </a:spcBef>
              <a:buSzPct val="100000"/>
              <a:buChar char="•"/>
              <a:defRPr sz="900" b="0">
                <a:latin typeface="Montserrat Regular"/>
                <a:ea typeface="Montserrat Regular"/>
                <a:cs typeface="Montserrat Regular"/>
              </a:defRPr>
            </a:pPr>
            <a:r>
              <a:t>Качество взаимодействия с группой, методические приемы</a:t>
            </a:r>
            <a:r>
              <a:rPr lang="ru-RU"/>
              <a:t>;</a:t>
            </a:r>
            <a:endParaRPr/>
          </a:p>
          <a:p>
            <a:pPr marL="90236" indent="-90236">
              <a:spcBef>
                <a:spcPts val="0"/>
              </a:spcBef>
              <a:buSzPct val="100000"/>
              <a:buChar char="•"/>
              <a:defRPr sz="900" b="0">
                <a:latin typeface="Montserrat Regular"/>
                <a:ea typeface="Montserrat Regular"/>
                <a:cs typeface="Montserrat Regular"/>
              </a:defRPr>
            </a:pPr>
            <a:r>
              <a:t>Знание стандартов воспитательного туризма </a:t>
            </a:r>
            <a:r>
              <a:rPr lang="ru-RU"/>
              <a:t>;</a:t>
            </a:r>
            <a:endParaRPr/>
          </a:p>
          <a:p>
            <a:pPr marL="90236" indent="-90236">
              <a:spcBef>
                <a:spcPts val="0"/>
              </a:spcBef>
              <a:buSzPct val="100000"/>
              <a:buChar char="•"/>
              <a:defRPr sz="900" b="0">
                <a:latin typeface="Montserrat Regular"/>
                <a:ea typeface="Montserrat Regular"/>
                <a:cs typeface="Montserrat Regular"/>
              </a:defRPr>
            </a:pPr>
            <a:r>
              <a:t>Актерское и ораторское мастерство</a:t>
            </a:r>
            <a:r>
              <a:rPr lang="ru-RU"/>
              <a:t>;</a:t>
            </a:r>
            <a:endParaRPr/>
          </a:p>
          <a:p>
            <a:pPr marL="90236" indent="-90236">
              <a:spcBef>
                <a:spcPts val="0"/>
              </a:spcBef>
              <a:buSzPct val="100000"/>
              <a:buChar char="•"/>
              <a:defRPr sz="900" b="0">
                <a:latin typeface="Montserrat Regular"/>
                <a:ea typeface="Montserrat Regular"/>
                <a:cs typeface="Montserrat Regular"/>
              </a:defRPr>
            </a:pPr>
            <a:r>
              <a:t>Уровень эмоциональности рассказа о достижениях Родины</a:t>
            </a:r>
            <a:r>
              <a:rPr lang="ru-RU"/>
              <a:t>.</a:t>
            </a:r>
            <a:endParaRPr/>
          </a:p>
        </p:txBody>
      </p:sp>
      <p:sp>
        <p:nvSpPr>
          <p:cNvPr id="371" name="Google Shape;139;g25d4043bed7_1_0"/>
          <p:cNvSpPr/>
          <p:nvPr/>
        </p:nvSpPr>
        <p:spPr bwMode="auto">
          <a:xfrm>
            <a:off x="482587" y="3370719"/>
            <a:ext cx="3571014" cy="1397002"/>
          </a:xfrm>
          <a:prstGeom prst="roundRect">
            <a:avLst>
              <a:gd name="adj" fmla="val 14608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72" name="18 октября - 1 ноября"/>
          <p:cNvSpPr txBox="1"/>
          <p:nvPr/>
        </p:nvSpPr>
        <p:spPr bwMode="auto">
          <a:xfrm>
            <a:off x="1559366" y="3864955"/>
            <a:ext cx="2069901" cy="1651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1000"/>
            </a:lvl1pPr>
          </a:lstStyle>
          <a:p>
            <a:pPr>
              <a:defRPr/>
            </a:pPr>
            <a:r>
              <a:t>18 октября - 1 ноября      </a:t>
            </a:r>
          </a:p>
        </p:txBody>
      </p:sp>
      <p:sp>
        <p:nvSpPr>
          <p:cNvPr id="373" name="Google Shape;99;p3"/>
          <p:cNvSpPr/>
          <p:nvPr/>
        </p:nvSpPr>
        <p:spPr bwMode="auto">
          <a:xfrm>
            <a:off x="1484811" y="3524224"/>
            <a:ext cx="1549793" cy="27176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74" name="Google Shape;100;p3"/>
          <p:cNvSpPr txBox="1"/>
          <p:nvPr/>
        </p:nvSpPr>
        <p:spPr bwMode="auto">
          <a:xfrm>
            <a:off x="1627847" y="3564854"/>
            <a:ext cx="3064134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indent="27940">
              <a:defRPr>
                <a:solidFill>
                  <a:srgbClr val="FFFFFF"/>
                </a:solidFill>
              </a:defRPr>
            </a:pPr>
            <a:r>
              <a:t>Москва (очно)</a:t>
            </a:r>
            <a:r>
              <a:rPr b="0">
                <a:latin typeface="+mn-lt"/>
                <a:ea typeface="+mn-ea"/>
                <a:cs typeface="+mn-cs"/>
              </a:rPr>
              <a:t> </a:t>
            </a:r>
            <a:endParaRPr/>
          </a:p>
        </p:txBody>
      </p:sp>
      <p:sp>
        <p:nvSpPr>
          <p:cNvPr id="375" name="Google Shape;99;p3"/>
          <p:cNvSpPr/>
          <p:nvPr/>
        </p:nvSpPr>
        <p:spPr bwMode="auto">
          <a:xfrm>
            <a:off x="1364569" y="4190456"/>
            <a:ext cx="1828955" cy="27176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76" name="Google Shape;100;p3"/>
          <p:cNvSpPr txBox="1"/>
          <p:nvPr/>
        </p:nvSpPr>
        <p:spPr bwMode="auto">
          <a:xfrm>
            <a:off x="1507604" y="4231086"/>
            <a:ext cx="3064135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Регионы (заочно)</a:t>
            </a:r>
          </a:p>
        </p:txBody>
      </p:sp>
      <p:sp>
        <p:nvSpPr>
          <p:cNvPr id="377" name="6 ноября - 4 декабря"/>
          <p:cNvSpPr txBox="1"/>
          <p:nvPr/>
        </p:nvSpPr>
        <p:spPr bwMode="auto">
          <a:xfrm>
            <a:off x="1559366" y="4508316"/>
            <a:ext cx="2069901" cy="1651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defRPr sz="1000"/>
            </a:lvl1pPr>
          </a:lstStyle>
          <a:p>
            <a:pPr>
              <a:defRPr/>
            </a:pPr>
            <a:r>
              <a:t>6 ноября - 4 декабря    </a:t>
            </a:r>
          </a:p>
        </p:txBody>
      </p:sp>
      <p:sp>
        <p:nvSpPr>
          <p:cNvPr id="378" name="Google Shape;95;p3"/>
          <p:cNvSpPr/>
          <p:nvPr/>
        </p:nvSpPr>
        <p:spPr bwMode="auto">
          <a:xfrm>
            <a:off x="4222865" y="1202756"/>
            <a:ext cx="4517103" cy="1449134"/>
          </a:xfrm>
          <a:prstGeom prst="roundRect">
            <a:avLst>
              <a:gd name="adj" fmla="val 22315"/>
            </a:avLst>
          </a:prstGeom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79" name="Google Shape;142;g25f4b72f8f4_0_34"/>
          <p:cNvSpPr txBox="1"/>
          <p:nvPr/>
        </p:nvSpPr>
        <p:spPr bwMode="auto">
          <a:xfrm>
            <a:off x="4444923" y="1322591"/>
            <a:ext cx="4123787" cy="1468185"/>
          </a:xfrm>
          <a:prstGeom prst="rect">
            <a:avLst/>
          </a:prstGeom>
          <a:ln w="12700">
            <a:miter lim="400000"/>
          </a:ln>
        </p:spPr>
        <p:txBody>
          <a:bodyPr lIns="45699" tIns="45699" rIns="45699" bIns="45699">
            <a:normAutofit/>
          </a:bodyPr>
          <a:lstStyle/>
          <a:p>
            <a:pPr defTabSz="850391">
              <a:lnSpc>
                <a:spcPct val="90000"/>
              </a:lnSpc>
              <a:spcBef>
                <a:spcPts val="0"/>
              </a:spcBef>
              <a:defRPr sz="1400" b="0">
                <a:latin typeface="Montserrat Regular"/>
                <a:ea typeface="Montserrat Regular"/>
                <a:cs typeface="Montserrat Regular"/>
              </a:defRPr>
            </a:pPr>
            <a:r>
              <a:rPr>
                <a:latin typeface="Montserrat Medium"/>
                <a:ea typeface="Montserrat Medium"/>
                <a:cs typeface="Montserrat Medium"/>
              </a:rPr>
              <a:t>Участники проводят </a:t>
            </a:r>
            <a:r>
              <a:rPr b="1">
                <a:latin typeface="Montserrat-Bold"/>
                <a:ea typeface="Montserrat-Bold"/>
                <a:cs typeface="Montserrat-Bold"/>
              </a:rPr>
              <a:t>тестовые экскурсии-защиты</a:t>
            </a:r>
            <a:r>
              <a:rPr>
                <a:latin typeface="Montserrat Medium"/>
                <a:ea typeface="Montserrat Medium"/>
                <a:cs typeface="Montserrat Medium"/>
              </a:rPr>
              <a:t> в группах по 25 человек. </a:t>
            </a:r>
            <a:endParaRPr/>
          </a:p>
          <a:p>
            <a:pPr defTabSz="850391">
              <a:lnSpc>
                <a:spcPct val="90000"/>
              </a:lnSpc>
              <a:spcBef>
                <a:spcPts val="0"/>
              </a:spcBef>
              <a:defRPr sz="1400" b="0">
                <a:latin typeface="Montserrat Regular"/>
                <a:ea typeface="Montserrat Regular"/>
                <a:cs typeface="Montserrat Regular"/>
              </a:defRPr>
            </a:pPr>
            <a:endParaRPr>
              <a:latin typeface="Montserrat Medium"/>
              <a:ea typeface="Montserrat Medium"/>
              <a:cs typeface="Montserrat Medium"/>
            </a:endParaRPr>
          </a:p>
          <a:p>
            <a:pPr defTabSz="850391">
              <a:lnSpc>
                <a:spcPct val="90000"/>
              </a:lnSpc>
              <a:spcBef>
                <a:spcPts val="0"/>
              </a:spcBef>
              <a:defRPr sz="1400" b="0">
                <a:latin typeface="Montserrat Regular"/>
                <a:ea typeface="Montserrat Regular"/>
                <a:cs typeface="Montserrat Regular"/>
              </a:defRPr>
            </a:pPr>
            <a:r>
              <a:rPr>
                <a:latin typeface="Montserrat Medium"/>
                <a:ea typeface="Montserrat Medium"/>
                <a:cs typeface="Montserrat Medium"/>
              </a:rPr>
              <a:t>Каждый участник демонстрирует </a:t>
            </a:r>
            <a:endParaRPr/>
          </a:p>
          <a:p>
            <a:pPr defTabSz="850391">
              <a:lnSpc>
                <a:spcPct val="90000"/>
              </a:lnSpc>
              <a:spcBef>
                <a:spcPts val="0"/>
              </a:spcBef>
              <a:defRPr sz="1400"/>
            </a:pPr>
            <a:r>
              <a:t>15-тиминутный фрагмент экскурсии.</a:t>
            </a:r>
            <a:r>
              <a:rPr/>
              <a:t/>
            </a:r>
            <a:br>
              <a:rPr/>
            </a:br>
            <a:endParaRPr/>
          </a:p>
        </p:txBody>
      </p:sp>
      <p:pic>
        <p:nvPicPr>
          <p:cNvPr id="380" name="Изображение" descr="Изображение"/>
          <p:cNvPicPr>
            <a:picLocks noChangeAspect="1"/>
          </p:cNvPicPr>
          <p:nvPr/>
        </p:nvPicPr>
        <p:blipFill>
          <a:blip r:embed="rId3"/>
          <a:srcRect l="208" t="13745" r="204" b="21973"/>
          <a:stretch/>
        </p:blipFill>
        <p:spPr bwMode="auto">
          <a:xfrm>
            <a:off x="4222865" y="2821417"/>
            <a:ext cx="4517232" cy="1943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47" y="0"/>
                </a:moveTo>
                <a:cubicBezTo>
                  <a:pt x="693" y="0"/>
                  <a:pt x="0" y="1610"/>
                  <a:pt x="0" y="3596"/>
                </a:cubicBezTo>
                <a:lnTo>
                  <a:pt x="0" y="18004"/>
                </a:lnTo>
                <a:cubicBezTo>
                  <a:pt x="0" y="19990"/>
                  <a:pt x="693" y="21600"/>
                  <a:pt x="1547" y="21600"/>
                </a:cubicBezTo>
                <a:lnTo>
                  <a:pt x="20053" y="21600"/>
                </a:lnTo>
                <a:cubicBezTo>
                  <a:pt x="20907" y="21600"/>
                  <a:pt x="21600" y="19990"/>
                  <a:pt x="21600" y="18004"/>
                </a:cubicBezTo>
                <a:lnTo>
                  <a:pt x="21600" y="3596"/>
                </a:lnTo>
                <a:cubicBezTo>
                  <a:pt x="21600" y="1610"/>
                  <a:pt x="20907" y="0"/>
                  <a:pt x="20053" y="0"/>
                </a:cubicBezTo>
                <a:lnTo>
                  <a:pt x="1547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/>
          <p:nvPr/>
        </p:nvSpPr>
        <p:spPr>
          <a:xfrm>
            <a:off x="2323808" y="240711"/>
            <a:ext cx="5542559" cy="1026847"/>
          </a:xfrm>
          <a:prstGeom prst="roundRect">
            <a:avLst>
              <a:gd name="adj" fmla="val 25492"/>
            </a:avLst>
          </a:prstGeom>
          <a:solidFill>
            <a:srgbClr val="01BF89"/>
          </a:solidFill>
          <a:ln w="12700" cap="flat" cmpd="sng">
            <a:solidFill>
              <a:srgbClr val="01BF89"/>
            </a:solidFill>
            <a:prstDash val="solid"/>
            <a:miter lim="400000"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4" name="Google Shape;104;p3"/>
          <p:cNvSpPr txBox="1"/>
          <p:nvPr/>
        </p:nvSpPr>
        <p:spPr>
          <a:xfrm>
            <a:off x="2610812" y="157623"/>
            <a:ext cx="4968552" cy="11079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68550" rIns="68550" bIns="68550" anchor="t" anchorCtr="0">
            <a:spAutoFit/>
          </a:bodyPr>
          <a:lstStyle/>
          <a:p>
            <a:pPr algn="ctr" rtl="0">
              <a:spcBef>
                <a:spcPts val="0"/>
              </a:spcBef>
            </a:pPr>
            <a:r>
              <a:rPr lang="ru-RU" sz="21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Гостевые центры и инфраструктура информационной службы</a:t>
            </a:r>
            <a:endParaRPr sz="21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2057387" y="1377903"/>
            <a:ext cx="1383605" cy="699214"/>
          </a:xfrm>
          <a:prstGeom prst="roundRect">
            <a:avLst>
              <a:gd name="adj" fmla="val 15026"/>
            </a:avLst>
          </a:prstGeom>
          <a:noFill/>
          <a:ln w="381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6" name="Google Shape;106;p3"/>
          <p:cNvSpPr/>
          <p:nvPr/>
        </p:nvSpPr>
        <p:spPr>
          <a:xfrm>
            <a:off x="5819732" y="1380660"/>
            <a:ext cx="1479063" cy="699215"/>
          </a:xfrm>
          <a:prstGeom prst="roundRect">
            <a:avLst>
              <a:gd name="adj" fmla="val 15026"/>
            </a:avLst>
          </a:prstGeom>
          <a:noFill/>
          <a:ln w="381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1961314" y="1454364"/>
            <a:ext cx="1479677" cy="461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68550" rIns="68550" bIns="68550" anchor="ctr" anchorCtr="0">
            <a:spAutoFit/>
          </a:bodyPr>
          <a:lstStyle/>
          <a:p>
            <a:pPr algn="ctr" rtl="0">
              <a:spcBef>
                <a:spcPts val="0"/>
              </a:spcBef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Гостевой центр</a:t>
            </a:r>
            <a:endParaRPr sz="10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algn="ctr" rtl="0">
              <a:spcBef>
                <a:spcPts val="0"/>
              </a:spcBef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 шт.</a:t>
            </a:r>
            <a:endParaRPr sz="900"/>
          </a:p>
        </p:txBody>
      </p:sp>
      <p:sp>
        <p:nvSpPr>
          <p:cNvPr id="108" name="Google Shape;108;p3"/>
          <p:cNvSpPr txBox="1"/>
          <p:nvPr/>
        </p:nvSpPr>
        <p:spPr>
          <a:xfrm>
            <a:off x="3514297" y="1408561"/>
            <a:ext cx="1213328" cy="3000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68550" rIns="68550" bIns="68550" anchor="t" anchorCtr="0">
            <a:spAutoFit/>
          </a:bodyPr>
          <a:lstStyle/>
          <a:p>
            <a:pPr algn="ctr" rtl="0">
              <a:spcBef>
                <a:spcPts val="0"/>
              </a:spcBef>
            </a:pPr>
            <a:endParaRPr sz="10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9" name="Google Shape;109;p3"/>
          <p:cNvSpPr txBox="1"/>
          <p:nvPr/>
        </p:nvSpPr>
        <p:spPr>
          <a:xfrm flipH="1">
            <a:off x="5819731" y="1362757"/>
            <a:ext cx="1614558" cy="623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68550" rIns="68550" bIns="68550" anchor="t" anchorCtr="0">
            <a:spAutoFit/>
          </a:bodyPr>
          <a:lstStyle/>
          <a:p>
            <a:pPr algn="ctr" rtl="0">
              <a:spcBef>
                <a:spcPts val="0"/>
              </a:spcBef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Инфостойки в каждом павильоне выставки</a:t>
            </a:r>
            <a:endParaRPr sz="10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0" name="Google Shape;110;p3"/>
          <p:cNvSpPr txBox="1"/>
          <p:nvPr/>
        </p:nvSpPr>
        <p:spPr>
          <a:xfrm>
            <a:off x="2096240" y="2766940"/>
            <a:ext cx="1344752" cy="461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68550" rIns="68550" bIns="68550" anchor="t" anchorCtr="0">
            <a:spAutoFit/>
          </a:bodyPr>
          <a:lstStyle/>
          <a:p>
            <a:pPr algn="ctr" rtl="0">
              <a:spcBef>
                <a:spcPts val="0"/>
              </a:spcBef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Главный вход ВДНХ</a:t>
            </a:r>
            <a:endParaRPr sz="900"/>
          </a:p>
        </p:txBody>
      </p:sp>
      <p:sp>
        <p:nvSpPr>
          <p:cNvPr id="111" name="Google Shape;111;p3"/>
          <p:cNvSpPr txBox="1"/>
          <p:nvPr/>
        </p:nvSpPr>
        <p:spPr>
          <a:xfrm>
            <a:off x="4085946" y="1899022"/>
            <a:ext cx="1127122" cy="484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Инфоцентры ВДНХ                     8 шт</a:t>
            </a:r>
            <a:endParaRPr sz="10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2161548" y="3904175"/>
            <a:ext cx="2127841" cy="749928"/>
          </a:xfrm>
          <a:prstGeom prst="roundRect">
            <a:avLst>
              <a:gd name="adj" fmla="val 15026"/>
            </a:avLst>
          </a:prstGeom>
          <a:noFill/>
          <a:ln w="381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3" name="Google Shape;113;p3"/>
          <p:cNvSpPr txBox="1"/>
          <p:nvPr/>
        </p:nvSpPr>
        <p:spPr>
          <a:xfrm>
            <a:off x="2161548" y="3955975"/>
            <a:ext cx="212784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Застройка - АНО «ДВД» </a:t>
            </a:r>
            <a:endParaRPr sz="900"/>
          </a:p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endParaRPr sz="10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внутреннее оформление – Правительство Москвы</a:t>
            </a:r>
            <a:endParaRPr sz="10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4" name="Google Shape;114;p3"/>
          <p:cNvSpPr/>
          <p:nvPr/>
        </p:nvSpPr>
        <p:spPr>
          <a:xfrm>
            <a:off x="2088392" y="2591537"/>
            <a:ext cx="1321594" cy="749928"/>
          </a:xfrm>
          <a:prstGeom prst="roundRect">
            <a:avLst>
              <a:gd name="adj" fmla="val 15026"/>
            </a:avLst>
          </a:prstGeom>
          <a:noFill/>
          <a:ln w="381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5" name="Google Shape;115;p3"/>
          <p:cNvSpPr/>
          <p:nvPr/>
        </p:nvSpPr>
        <p:spPr>
          <a:xfrm>
            <a:off x="4910488" y="3526591"/>
            <a:ext cx="1484324" cy="749928"/>
          </a:xfrm>
          <a:prstGeom prst="roundRect">
            <a:avLst>
              <a:gd name="adj" fmla="val 15026"/>
            </a:avLst>
          </a:prstGeom>
          <a:noFill/>
          <a:ln w="381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p3"/>
          <p:cNvSpPr/>
          <p:nvPr/>
        </p:nvSpPr>
        <p:spPr>
          <a:xfrm>
            <a:off x="6650721" y="3528698"/>
            <a:ext cx="1296144" cy="747821"/>
          </a:xfrm>
          <a:prstGeom prst="roundRect">
            <a:avLst>
              <a:gd name="adj" fmla="val 15026"/>
            </a:avLst>
          </a:prstGeom>
          <a:noFill/>
          <a:ln w="381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7" name="Google Shape;117;p3"/>
          <p:cNvSpPr txBox="1"/>
          <p:nvPr/>
        </p:nvSpPr>
        <p:spPr>
          <a:xfrm>
            <a:off x="4950184" y="3605466"/>
            <a:ext cx="137512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Временные павильоны</a:t>
            </a:r>
            <a:endParaRPr sz="900"/>
          </a:p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АНО «ДВД»  </a:t>
            </a:r>
            <a:endParaRPr sz="10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 шт.</a:t>
            </a:r>
            <a:endParaRPr sz="900"/>
          </a:p>
        </p:txBody>
      </p:sp>
      <p:sp>
        <p:nvSpPr>
          <p:cNvPr id="118" name="Google Shape;118;p3"/>
          <p:cNvSpPr txBox="1"/>
          <p:nvPr/>
        </p:nvSpPr>
        <p:spPr>
          <a:xfrm>
            <a:off x="6650722" y="3637709"/>
            <a:ext cx="126681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Стационарные павильоны</a:t>
            </a:r>
            <a:endParaRPr sz="900"/>
          </a:p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900"/>
          </a:p>
          <a:p>
            <a:pPr algn="ctr" rtl="0">
              <a:spcBef>
                <a:spcPts val="0"/>
              </a:spcBef>
              <a:buClr>
                <a:srgbClr val="8C63D9"/>
              </a:buClr>
              <a:buSzPts val="1400"/>
            </a:pPr>
            <a:r>
              <a:rPr lang="ru-RU" sz="10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ФОИВ</a:t>
            </a:r>
            <a:endParaRPr sz="900"/>
          </a:p>
        </p:txBody>
      </p:sp>
      <p:sp>
        <p:nvSpPr>
          <p:cNvPr id="119" name="Google Shape;119;p3"/>
          <p:cNvSpPr txBox="1">
            <a:spLocks noGrp="1"/>
          </p:cNvSpPr>
          <p:nvPr>
            <p:ph type="sldNum" idx="4294967295"/>
          </p:nvPr>
        </p:nvSpPr>
        <p:spPr>
          <a:xfrm>
            <a:off x="7704348" y="4918791"/>
            <a:ext cx="244228" cy="247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28575" rtl="0">
              <a:lnSpc>
                <a:spcPct val="133750"/>
              </a:lnSpc>
            </a:pPr>
            <a:fld id="{00000000-1234-1234-1234-123412341234}" type="slidenum">
              <a:rPr lang="ru-RU" sz="1200" b="1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pPr marL="28575" rtl="0">
                <a:lnSpc>
                  <a:spcPct val="133750"/>
                </a:lnSpc>
              </a:pPr>
              <a:t>11</a:t>
            </a:fld>
            <a:endParaRPr sz="1200" b="1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0" name="Google Shape;120;p3"/>
          <p:cNvSpPr/>
          <p:nvPr/>
        </p:nvSpPr>
        <p:spPr>
          <a:xfrm rot="10800000" flipH="1">
            <a:off x="4011439" y="1756869"/>
            <a:ext cx="1296144" cy="749929"/>
          </a:xfrm>
          <a:prstGeom prst="roundRect">
            <a:avLst>
              <a:gd name="adj" fmla="val 15026"/>
            </a:avLst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rtl="0">
              <a:spcBef>
                <a:spcPts val="0"/>
              </a:spcBef>
            </a:pPr>
            <a:endParaRPr sz="9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121" name="Google Shape;121;p3"/>
          <p:cNvCxnSpPr>
            <a:stCxn id="105" idx="2"/>
            <a:endCxn id="114" idx="0"/>
          </p:cNvCxnSpPr>
          <p:nvPr/>
        </p:nvCxnSpPr>
        <p:spPr>
          <a:xfrm>
            <a:off x="2749190" y="2077117"/>
            <a:ext cx="0" cy="514350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3"/>
          <p:cNvCxnSpPr/>
          <p:nvPr/>
        </p:nvCxnSpPr>
        <p:spPr>
          <a:xfrm>
            <a:off x="2749188" y="3341464"/>
            <a:ext cx="0" cy="553562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3"/>
          <p:cNvCxnSpPr/>
          <p:nvPr/>
        </p:nvCxnSpPr>
        <p:spPr>
          <a:xfrm>
            <a:off x="6859425" y="2077909"/>
            <a:ext cx="439370" cy="1467869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3"/>
          <p:cNvCxnSpPr/>
          <p:nvPr/>
        </p:nvCxnSpPr>
        <p:spPr>
          <a:xfrm flipH="1">
            <a:off x="5614367" y="2079874"/>
            <a:ext cx="626839" cy="1465904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5" name="Google Shape;125;p3"/>
          <p:cNvCxnSpPr>
            <a:stCxn id="120" idx="0"/>
          </p:cNvCxnSpPr>
          <p:nvPr/>
        </p:nvCxnSpPr>
        <p:spPr>
          <a:xfrm>
            <a:off x="4659511" y="2506797"/>
            <a:ext cx="0" cy="514350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26" name="Google Shape;126;p3"/>
          <p:cNvSpPr/>
          <p:nvPr/>
        </p:nvSpPr>
        <p:spPr>
          <a:xfrm>
            <a:off x="3985067" y="3022143"/>
            <a:ext cx="1321594" cy="330658"/>
          </a:xfrm>
          <a:prstGeom prst="roundRect">
            <a:avLst>
              <a:gd name="adj" fmla="val 15026"/>
            </a:avLst>
          </a:prstGeom>
          <a:noFill/>
          <a:ln w="381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 rtl="0">
              <a:spcBef>
                <a:spcPts val="0"/>
              </a:spcBef>
            </a:pPr>
            <a:r>
              <a:rPr lang="ru-RU" sz="825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Брендинг-Правительство Москвы</a:t>
            </a:r>
            <a:endParaRPr sz="82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7" name="Google Shape;127;p3"/>
          <p:cNvSpPr/>
          <p:nvPr/>
        </p:nvSpPr>
        <p:spPr>
          <a:xfrm>
            <a:off x="5716819" y="4453031"/>
            <a:ext cx="1717425" cy="47452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rgbClr val="01BF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 rtl="0">
              <a:spcBef>
                <a:spcPts val="0"/>
              </a:spcBef>
            </a:pPr>
            <a:r>
              <a:rPr lang="ru-RU" sz="90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Брендинг-Правительство Москвы</a:t>
            </a:r>
            <a:endParaRPr sz="90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159169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"/>
          <p:cNvSpPr txBox="1">
            <a:spLocks noGrp="1"/>
          </p:cNvSpPr>
          <p:nvPr>
            <p:ph type="title"/>
          </p:nvPr>
        </p:nvSpPr>
        <p:spPr>
          <a:xfrm>
            <a:off x="1925706" y="-452586"/>
            <a:ext cx="2916324" cy="2430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ctr" anchorCtr="0">
            <a:normAutofit/>
          </a:bodyPr>
          <a:lstStyle/>
          <a:p>
            <a:pPr rtl="0">
              <a:buClr>
                <a:srgbClr val="8C63D9"/>
              </a:buClr>
              <a:buSzPts val="3200"/>
            </a:pPr>
            <a:r>
              <a:rPr lang="ru-RU" sz="2400" b="1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Схема расположения гостевых центров</a:t>
            </a:r>
            <a:endParaRPr/>
          </a:p>
        </p:txBody>
      </p:sp>
      <p:sp>
        <p:nvSpPr>
          <p:cNvPr id="133" name="Google Shape;133;p4"/>
          <p:cNvSpPr txBox="1">
            <a:spLocks noGrp="1"/>
          </p:cNvSpPr>
          <p:nvPr>
            <p:ph type="sldNum" idx="4294967295"/>
          </p:nvPr>
        </p:nvSpPr>
        <p:spPr>
          <a:xfrm>
            <a:off x="7704348" y="4918791"/>
            <a:ext cx="244228" cy="247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28575" rtl="0">
              <a:lnSpc>
                <a:spcPct val="133750"/>
              </a:lnSpc>
            </a:pPr>
            <a:fld id="{00000000-1234-1234-1234-123412341234}" type="slidenum">
              <a:rPr lang="ru-RU" sz="1200" b="1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pPr marL="28575" rtl="0">
                <a:lnSpc>
                  <a:spcPct val="133750"/>
                </a:lnSpc>
              </a:pPr>
              <a:t>12</a:t>
            </a:fld>
            <a:endParaRPr sz="1200" b="1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4" name="Google Shape;13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13755" y="1653648"/>
            <a:ext cx="5616623" cy="318635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5" name="Google Shape;135;p4"/>
          <p:cNvCxnSpPr/>
          <p:nvPr/>
        </p:nvCxnSpPr>
        <p:spPr>
          <a:xfrm rot="10800000">
            <a:off x="7148946" y="1475509"/>
            <a:ext cx="15343" cy="1528289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6" name="Google Shape;136;p4"/>
          <p:cNvSpPr txBox="1"/>
          <p:nvPr/>
        </p:nvSpPr>
        <p:spPr>
          <a:xfrm>
            <a:off x="6346223" y="1221599"/>
            <a:ext cx="1670435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rtl="0">
              <a:spcBef>
                <a:spcPts val="0"/>
              </a:spcBef>
            </a:pPr>
            <a:r>
              <a:rPr lang="ru-RU" sz="1350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Гостевой центр</a:t>
            </a:r>
            <a:endParaRPr sz="1350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027437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82" name="12"/>
          <p:cNvSpPr txBox="1"/>
          <p:nvPr/>
        </p:nvSpPr>
        <p:spPr bwMode="auto">
          <a:xfrm>
            <a:off x="89311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12</a:t>
            </a:r>
          </a:p>
        </p:txBody>
      </p:sp>
      <p:sp>
        <p:nvSpPr>
          <p:cNvPr id="383" name="Google Shape;96;p3"/>
          <p:cNvSpPr txBox="1"/>
          <p:nvPr/>
        </p:nvSpPr>
        <p:spPr bwMode="auto">
          <a:xfrm>
            <a:off x="474715" y="488364"/>
            <a:ext cx="6374001" cy="814348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Финал. </a:t>
            </a:r>
            <a:r>
              <a:rPr dirty="0" err="1" smtClean="0"/>
              <a:t>Практический</a:t>
            </a:r>
            <a:r>
              <a:rPr dirty="0" smtClean="0"/>
              <a:t> </a:t>
            </a:r>
            <a:r>
              <a:rPr dirty="0" err="1"/>
              <a:t>этап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выставке</a:t>
            </a:r>
            <a:r>
              <a:rPr dirty="0"/>
              <a:t> «</a:t>
            </a:r>
            <a:r>
              <a:rPr dirty="0" err="1"/>
              <a:t>Россия</a:t>
            </a:r>
            <a:r>
              <a:rPr dirty="0"/>
              <a:t>»</a:t>
            </a:r>
          </a:p>
        </p:txBody>
      </p:sp>
      <p:sp>
        <p:nvSpPr>
          <p:cNvPr id="384" name="Google Shape;139;g25d4043bed7_1_0"/>
          <p:cNvSpPr/>
          <p:nvPr/>
        </p:nvSpPr>
        <p:spPr bwMode="auto">
          <a:xfrm>
            <a:off x="581209" y="1270925"/>
            <a:ext cx="2636133" cy="2382360"/>
          </a:xfrm>
          <a:prstGeom prst="roundRect">
            <a:avLst>
              <a:gd name="adj" fmla="val 560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85" name="Google Shape;99;p3"/>
          <p:cNvSpPr/>
          <p:nvPr/>
        </p:nvSpPr>
        <p:spPr bwMode="auto">
          <a:xfrm>
            <a:off x="590148" y="1180590"/>
            <a:ext cx="2618255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86" name="Google Shape;100;p3"/>
          <p:cNvSpPr txBox="1"/>
          <p:nvPr/>
        </p:nvSpPr>
        <p:spPr bwMode="auto">
          <a:xfrm>
            <a:off x="1320985" y="1263140"/>
            <a:ext cx="2331421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Инструктаж</a:t>
            </a:r>
          </a:p>
        </p:txBody>
      </p:sp>
      <p:sp>
        <p:nvSpPr>
          <p:cNvPr id="387" name="ознакомительная экскурсия (в роли экскурсанта)…"/>
          <p:cNvSpPr txBox="1"/>
          <p:nvPr/>
        </p:nvSpPr>
        <p:spPr bwMode="auto">
          <a:xfrm>
            <a:off x="777037" y="1484204"/>
            <a:ext cx="2246274" cy="1676759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80210" indent="-80210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/>
          </a:p>
          <a:p>
            <a:pPr marL="80210" indent="-80210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ознакомительная экскурсия </a:t>
            </a:r>
            <a:r>
              <a:rPr/>
              <a:t/>
            </a:r>
            <a:br>
              <a:rPr/>
            </a:br>
            <a:r>
              <a:t>(в роли экскурсанта)</a:t>
            </a:r>
            <a:r>
              <a:rPr lang="ru-RU"/>
              <a:t>;</a:t>
            </a:r>
            <a:endParaRPr/>
          </a:p>
          <a:p>
            <a:pPr>
              <a:spcBef>
                <a:spcPts val="0"/>
              </a:spcBef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/>
          </a:p>
          <a:p>
            <a:pPr marL="80210" indent="-80210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 выдача бейджа «Официальный гид выставки «Россия»</a:t>
            </a:r>
            <a:r>
              <a:rPr lang="ru-RU"/>
              <a:t>;</a:t>
            </a:r>
            <a:endParaRPr/>
          </a:p>
          <a:p>
            <a:pPr marL="80210" indent="-80210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/>
          </a:p>
          <a:p>
            <a:pPr marL="80210" indent="-80210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выдача комплекта униформы</a:t>
            </a:r>
            <a:r>
              <a:rPr lang="ru-RU"/>
              <a:t>;</a:t>
            </a:r>
            <a:endParaRPr/>
          </a:p>
          <a:p>
            <a:pPr>
              <a:spcBef>
                <a:spcPts val="0"/>
              </a:spcBef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/>
          </a:p>
          <a:p>
            <a:pPr marL="80210" indent="-80210"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t>инструктаж</a:t>
            </a:r>
            <a:r>
              <a:rPr lang="ru-RU"/>
              <a:t>.</a:t>
            </a:r>
            <a:endParaRPr/>
          </a:p>
        </p:txBody>
      </p:sp>
      <p:sp>
        <p:nvSpPr>
          <p:cNvPr id="388" name="Google Shape;139;g25d4043bed7_1_0"/>
          <p:cNvSpPr/>
          <p:nvPr/>
        </p:nvSpPr>
        <p:spPr bwMode="auto">
          <a:xfrm>
            <a:off x="3338734" y="1270925"/>
            <a:ext cx="2636133" cy="2382360"/>
          </a:xfrm>
          <a:prstGeom prst="roundRect">
            <a:avLst>
              <a:gd name="adj" fmla="val 560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89" name="Google Shape;99;p3"/>
          <p:cNvSpPr/>
          <p:nvPr/>
        </p:nvSpPr>
        <p:spPr bwMode="auto">
          <a:xfrm>
            <a:off x="3347673" y="1180590"/>
            <a:ext cx="2618255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90" name="Google Shape;100;p3"/>
          <p:cNvSpPr txBox="1"/>
          <p:nvPr/>
        </p:nvSpPr>
        <p:spPr bwMode="auto">
          <a:xfrm>
            <a:off x="4078509" y="1263140"/>
            <a:ext cx="2331422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Экскурсии</a:t>
            </a:r>
          </a:p>
        </p:txBody>
      </p:sp>
      <p:sp>
        <p:nvSpPr>
          <p:cNvPr id="391" name="по 2 ежедневные экскурсии (от 1,5 до 3,5 часов)*…"/>
          <p:cNvSpPr txBox="1"/>
          <p:nvPr/>
        </p:nvSpPr>
        <p:spPr bwMode="auto">
          <a:xfrm>
            <a:off x="3534562" y="1340956"/>
            <a:ext cx="2246274" cy="1722479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/>
          <a:p>
            <a:pPr marL="110289" indent="-110289">
              <a:spcBef>
                <a:spcPts val="100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 dirty="0"/>
          </a:p>
          <a:p>
            <a:pPr marL="110289" indent="-110289">
              <a:spcBef>
                <a:spcPts val="100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dirty="0" err="1"/>
              <a:t>по</a:t>
            </a:r>
            <a:r>
              <a:rPr dirty="0"/>
              <a:t> 2 </a:t>
            </a:r>
            <a:r>
              <a:rPr dirty="0" err="1"/>
              <a:t>ежедневные</a:t>
            </a:r>
            <a:r>
              <a:rPr dirty="0"/>
              <a:t> </a:t>
            </a:r>
            <a:r>
              <a:rPr dirty="0" err="1"/>
              <a:t>экскурсии</a:t>
            </a:r>
            <a:r>
              <a:rPr dirty="0"/>
              <a:t> </a:t>
            </a:r>
            <a:br>
              <a:rPr dirty="0"/>
            </a:br>
            <a:r>
              <a:rPr dirty="0"/>
              <a:t>(</a:t>
            </a:r>
            <a:r>
              <a:rPr dirty="0" err="1"/>
              <a:t>от</a:t>
            </a:r>
            <a:r>
              <a:rPr dirty="0"/>
              <a:t> 1,5 </a:t>
            </a:r>
            <a:r>
              <a:rPr dirty="0" err="1"/>
              <a:t>до</a:t>
            </a:r>
            <a:r>
              <a:rPr dirty="0"/>
              <a:t> 3,5 </a:t>
            </a:r>
            <a:r>
              <a:rPr dirty="0" err="1"/>
              <a:t>часов</a:t>
            </a:r>
            <a:r>
              <a:rPr dirty="0" smtClean="0"/>
              <a:t>)</a:t>
            </a:r>
            <a:r>
              <a:rPr lang="ru-RU" dirty="0" smtClean="0"/>
              <a:t>*;</a:t>
            </a:r>
            <a:endParaRPr dirty="0"/>
          </a:p>
          <a:p>
            <a:pPr marL="110289" indent="-110289">
              <a:spcBef>
                <a:spcPts val="100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dirty="0" err="1"/>
              <a:t>бесплатный</a:t>
            </a:r>
            <a:r>
              <a:rPr dirty="0"/>
              <a:t> </a:t>
            </a:r>
            <a:r>
              <a:rPr dirty="0" err="1"/>
              <a:t>доступ</a:t>
            </a:r>
            <a:r>
              <a:rPr dirty="0"/>
              <a:t> </a:t>
            </a:r>
            <a:r>
              <a:rPr dirty="0" err="1"/>
              <a:t>во</a:t>
            </a:r>
            <a:r>
              <a:rPr dirty="0"/>
              <a:t> </a:t>
            </a:r>
            <a:r>
              <a:rPr dirty="0" err="1"/>
              <a:t>все</a:t>
            </a:r>
            <a:r>
              <a:rPr dirty="0"/>
              <a:t> </a:t>
            </a:r>
            <a:r>
              <a:rPr dirty="0" err="1"/>
              <a:t>павильоны</a:t>
            </a:r>
            <a:r>
              <a:rPr dirty="0"/>
              <a:t> </a:t>
            </a:r>
            <a:r>
              <a:rPr dirty="0" err="1"/>
              <a:t>выставки</a:t>
            </a:r>
            <a:r>
              <a:rPr lang="ru-RU" dirty="0"/>
              <a:t>;</a:t>
            </a:r>
            <a:endParaRPr dirty="0"/>
          </a:p>
          <a:p>
            <a:pPr marL="110289" indent="-110289">
              <a:spcBef>
                <a:spcPts val="100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lang="ru-RU" dirty="0"/>
              <a:t>б</a:t>
            </a:r>
            <a:r>
              <a:rPr dirty="0" err="1"/>
              <a:t>есплатный</a:t>
            </a:r>
            <a:r>
              <a:rPr dirty="0"/>
              <a:t> </a:t>
            </a:r>
            <a:r>
              <a:rPr dirty="0" err="1"/>
              <a:t>доступ</a:t>
            </a:r>
            <a:r>
              <a:rPr dirty="0"/>
              <a:t> </a:t>
            </a:r>
            <a:br>
              <a:rPr dirty="0"/>
            </a:b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событийную</a:t>
            </a:r>
            <a:r>
              <a:rPr dirty="0"/>
              <a:t> </a:t>
            </a:r>
            <a:r>
              <a:rPr dirty="0" err="1"/>
              <a:t>программу</a:t>
            </a:r>
            <a:r>
              <a:rPr dirty="0"/>
              <a:t> </a:t>
            </a:r>
            <a:r>
              <a:rPr lang="ru-RU" dirty="0"/>
              <a:t>выставки.</a:t>
            </a:r>
            <a:r>
              <a:rPr dirty="0"/>
              <a:t> </a:t>
            </a:r>
          </a:p>
        </p:txBody>
      </p:sp>
      <p:sp>
        <p:nvSpPr>
          <p:cNvPr id="392" name="Google Shape;139;g25d4043bed7_1_0"/>
          <p:cNvSpPr/>
          <p:nvPr/>
        </p:nvSpPr>
        <p:spPr bwMode="auto">
          <a:xfrm>
            <a:off x="581209" y="3773705"/>
            <a:ext cx="5376462" cy="961159"/>
          </a:xfrm>
          <a:prstGeom prst="roundRect">
            <a:avLst>
              <a:gd name="adj" fmla="val 1389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93" name="Оценка экскурсий происходит с помощью заполнения анкет обратной связи от экскурсантов, анкета расположена на QR-коде звукоусилительного устройства."/>
          <p:cNvSpPr txBox="1"/>
          <p:nvPr/>
        </p:nvSpPr>
        <p:spPr bwMode="auto">
          <a:xfrm>
            <a:off x="754862" y="3987584"/>
            <a:ext cx="5029157" cy="50783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1000"/>
              </a:spcBef>
              <a:defRPr sz="1100" b="0">
                <a:latin typeface="Montserrat SemiBold"/>
                <a:ea typeface="Montserrat SemiBold"/>
                <a:cs typeface="Montserrat SemiBold"/>
              </a:defRPr>
            </a:lvl1pPr>
          </a:lstStyle>
          <a:p>
            <a:pPr algn="ctr">
              <a:defRPr/>
            </a:pPr>
            <a:r>
              <a:rPr b="1" dirty="0" err="1"/>
              <a:t>Оценка</a:t>
            </a:r>
            <a:r>
              <a:rPr b="1" dirty="0"/>
              <a:t> </a:t>
            </a:r>
            <a:r>
              <a:rPr b="1" dirty="0" err="1"/>
              <a:t>экскурсий</a:t>
            </a:r>
            <a:r>
              <a:rPr b="1" dirty="0"/>
              <a:t> </a:t>
            </a:r>
            <a:r>
              <a:rPr b="1" dirty="0" err="1"/>
              <a:t>происходит</a:t>
            </a:r>
            <a:r>
              <a:rPr b="1" dirty="0"/>
              <a:t> с </a:t>
            </a:r>
            <a:r>
              <a:rPr b="1" dirty="0" err="1"/>
              <a:t>помощью</a:t>
            </a:r>
            <a:r>
              <a:rPr b="1" dirty="0"/>
              <a:t> </a:t>
            </a:r>
            <a:r>
              <a:rPr b="1" dirty="0" err="1"/>
              <a:t>заполнения</a:t>
            </a:r>
            <a:r>
              <a:rPr b="1" dirty="0"/>
              <a:t> </a:t>
            </a:r>
            <a:r>
              <a:rPr b="1" dirty="0" err="1"/>
              <a:t>анкет</a:t>
            </a:r>
            <a:r>
              <a:rPr b="1" dirty="0"/>
              <a:t> </a:t>
            </a:r>
            <a:r>
              <a:rPr b="1" dirty="0" err="1"/>
              <a:t>обратной</a:t>
            </a:r>
            <a:r>
              <a:rPr b="1" dirty="0"/>
              <a:t> </a:t>
            </a:r>
            <a:r>
              <a:rPr b="1" dirty="0" err="1"/>
              <a:t>связи</a:t>
            </a:r>
            <a:r>
              <a:rPr b="1" dirty="0"/>
              <a:t> </a:t>
            </a:r>
            <a:r>
              <a:rPr b="1" dirty="0" err="1"/>
              <a:t>от</a:t>
            </a:r>
            <a:r>
              <a:rPr b="1" dirty="0"/>
              <a:t> </a:t>
            </a:r>
            <a:r>
              <a:rPr b="1" dirty="0" err="1"/>
              <a:t>экскурсантов</a:t>
            </a:r>
            <a:r>
              <a:rPr b="1" dirty="0"/>
              <a:t>, </a:t>
            </a:r>
            <a:r>
              <a:rPr b="1" dirty="0" err="1"/>
              <a:t>анкета</a:t>
            </a:r>
            <a:r>
              <a:rPr b="1" dirty="0"/>
              <a:t> </a:t>
            </a:r>
            <a:r>
              <a:rPr b="1" dirty="0" err="1"/>
              <a:t>расположена</a:t>
            </a:r>
            <a:r>
              <a:rPr b="1" dirty="0"/>
              <a:t> </a:t>
            </a:r>
            <a:r>
              <a:rPr b="1" dirty="0" err="1"/>
              <a:t>на</a:t>
            </a:r>
            <a:r>
              <a:rPr b="1" dirty="0"/>
              <a:t> QR-</a:t>
            </a:r>
            <a:r>
              <a:rPr b="1" dirty="0" err="1"/>
              <a:t>коде</a:t>
            </a:r>
            <a:r>
              <a:rPr b="1" dirty="0"/>
              <a:t> </a:t>
            </a:r>
            <a:r>
              <a:rPr b="1" dirty="0" err="1"/>
              <a:t>звукоусилительного</a:t>
            </a:r>
            <a:r>
              <a:rPr b="1" dirty="0"/>
              <a:t> </a:t>
            </a:r>
            <a:r>
              <a:rPr b="1" dirty="0" err="1"/>
              <a:t>устройства</a:t>
            </a:r>
            <a:r>
              <a:rPr b="1" dirty="0"/>
              <a:t>.</a:t>
            </a:r>
          </a:p>
        </p:txBody>
      </p:sp>
      <p:pic>
        <p:nvPicPr>
          <p:cNvPr id="394" name="Изображение" descr="Изображение"/>
          <p:cNvPicPr>
            <a:picLocks noChangeAspect="1"/>
          </p:cNvPicPr>
          <p:nvPr/>
        </p:nvPicPr>
        <p:blipFill>
          <a:blip r:embed="rId3"/>
          <a:srcRect l="31001" t="356" r="20471" b="355"/>
          <a:stretch/>
        </p:blipFill>
        <p:spPr bwMode="auto">
          <a:xfrm>
            <a:off x="6108959" y="1191683"/>
            <a:ext cx="2610645" cy="35595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410" y="0"/>
                </a:moveTo>
                <a:cubicBezTo>
                  <a:pt x="1717" y="0"/>
                  <a:pt x="1365" y="1"/>
                  <a:pt x="995" y="87"/>
                </a:cubicBezTo>
                <a:cubicBezTo>
                  <a:pt x="587" y="196"/>
                  <a:pt x="267" y="431"/>
                  <a:pt x="118" y="730"/>
                </a:cubicBezTo>
                <a:cubicBezTo>
                  <a:pt x="0" y="1003"/>
                  <a:pt x="0" y="1261"/>
                  <a:pt x="0" y="1768"/>
                </a:cubicBezTo>
                <a:lnTo>
                  <a:pt x="0" y="19825"/>
                </a:lnTo>
                <a:cubicBezTo>
                  <a:pt x="0" y="20340"/>
                  <a:pt x="0" y="20597"/>
                  <a:pt x="118" y="20870"/>
                </a:cubicBezTo>
                <a:cubicBezTo>
                  <a:pt x="267" y="21169"/>
                  <a:pt x="587" y="21404"/>
                  <a:pt x="995" y="21513"/>
                </a:cubicBezTo>
                <a:cubicBezTo>
                  <a:pt x="1368" y="21600"/>
                  <a:pt x="1719" y="21600"/>
                  <a:pt x="2410" y="21600"/>
                </a:cubicBezTo>
                <a:lnTo>
                  <a:pt x="19180" y="21600"/>
                </a:lnTo>
                <a:cubicBezTo>
                  <a:pt x="19881" y="21600"/>
                  <a:pt x="20232" y="21600"/>
                  <a:pt x="20605" y="21513"/>
                </a:cubicBezTo>
                <a:cubicBezTo>
                  <a:pt x="21013" y="21404"/>
                  <a:pt x="21333" y="21169"/>
                  <a:pt x="21482" y="20870"/>
                </a:cubicBezTo>
                <a:cubicBezTo>
                  <a:pt x="21600" y="20597"/>
                  <a:pt x="21600" y="20339"/>
                  <a:pt x="21600" y="19832"/>
                </a:cubicBezTo>
                <a:lnTo>
                  <a:pt x="21600" y="1775"/>
                </a:lnTo>
                <a:cubicBezTo>
                  <a:pt x="21600" y="1260"/>
                  <a:pt x="21600" y="1003"/>
                  <a:pt x="21482" y="730"/>
                </a:cubicBezTo>
                <a:cubicBezTo>
                  <a:pt x="21333" y="431"/>
                  <a:pt x="21013" y="196"/>
                  <a:pt x="20605" y="87"/>
                </a:cubicBezTo>
                <a:cubicBezTo>
                  <a:pt x="20232" y="0"/>
                  <a:pt x="19881" y="0"/>
                  <a:pt x="19190" y="0"/>
                </a:cubicBezTo>
                <a:lnTo>
                  <a:pt x="2420" y="0"/>
                </a:lnTo>
                <a:lnTo>
                  <a:pt x="241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TextBox 1"/>
          <p:cNvSpPr txBox="1"/>
          <p:nvPr/>
        </p:nvSpPr>
        <p:spPr bwMode="auto">
          <a:xfrm>
            <a:off x="137159" y="4901384"/>
            <a:ext cx="5820511" cy="276999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  <p:txBody>
          <a:bodyPr wrap="square" rtlCol="0">
            <a:spAutoFit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>* количество дней по согласованию, не менее 10. </a:t>
            </a:r>
            <a:endParaRPr lang="ru-RU" b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18"/>
          <p:cNvSpPr txBox="1">
            <a:spLocks noGrp="1"/>
          </p:cNvSpPr>
          <p:nvPr>
            <p:ph type="title"/>
          </p:nvPr>
        </p:nvSpPr>
        <p:spPr>
          <a:xfrm>
            <a:off x="2195736" y="195486"/>
            <a:ext cx="5354352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ctr" anchorCtr="0">
            <a:normAutofit/>
          </a:bodyPr>
          <a:lstStyle/>
          <a:p>
            <a:pPr rtl="0">
              <a:buClr>
                <a:srgbClr val="8C63D9"/>
              </a:buClr>
              <a:buSzPct val="100000"/>
            </a:pPr>
            <a:r>
              <a:rPr lang="ru-RU" b="1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Информационная платформа</a:t>
            </a:r>
            <a:endParaRPr dirty="0"/>
          </a:p>
        </p:txBody>
      </p:sp>
      <p:sp>
        <p:nvSpPr>
          <p:cNvPr id="361" name="Google Shape;361;p18"/>
          <p:cNvSpPr txBox="1">
            <a:spLocks noGrp="1"/>
          </p:cNvSpPr>
          <p:nvPr>
            <p:ph type="sldNum" idx="4294967295"/>
          </p:nvPr>
        </p:nvSpPr>
        <p:spPr>
          <a:xfrm>
            <a:off x="7650342" y="4914370"/>
            <a:ext cx="302821" cy="247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28575" rtl="0">
              <a:lnSpc>
                <a:spcPct val="133750"/>
              </a:lnSpc>
            </a:pPr>
            <a:fld id="{00000000-1234-1234-1234-123412341234}" type="slidenum">
              <a:rPr lang="ru-RU" sz="1200" b="1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pPr marL="28575" rtl="0">
                <a:lnSpc>
                  <a:spcPct val="133750"/>
                </a:lnSpc>
              </a:pPr>
              <a:t>14</a:t>
            </a:fld>
            <a:endParaRPr sz="1200" b="1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362" name="Google Shape;362;p18"/>
          <p:cNvGrpSpPr/>
          <p:nvPr/>
        </p:nvGrpSpPr>
        <p:grpSpPr>
          <a:xfrm>
            <a:off x="2109760" y="1588197"/>
            <a:ext cx="5440328" cy="3101707"/>
            <a:chOff x="1561805" y="2129177"/>
            <a:chExt cx="6616185" cy="3561889"/>
          </a:xfrm>
        </p:grpSpPr>
        <p:sp>
          <p:nvSpPr>
            <p:cNvPr id="363" name="Google Shape;363;p18"/>
            <p:cNvSpPr/>
            <p:nvPr/>
          </p:nvSpPr>
          <p:spPr>
            <a:xfrm>
              <a:off x="3357208" y="3415889"/>
              <a:ext cx="2839229" cy="881936"/>
            </a:xfrm>
            <a:prstGeom prst="roundRect">
              <a:avLst>
                <a:gd name="adj" fmla="val 9968"/>
              </a:avLst>
            </a:prstGeom>
            <a:solidFill>
              <a:srgbClr val="01BF89"/>
            </a:solidFill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rtl="0">
                <a:spcBef>
                  <a:spcPts val="0"/>
                </a:spcBef>
              </a:pPr>
              <a:endParaRPr sz="13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4" name="Google Shape;364;p18"/>
            <p:cNvSpPr txBox="1"/>
            <p:nvPr/>
          </p:nvSpPr>
          <p:spPr>
            <a:xfrm>
              <a:off x="3143096" y="3436087"/>
              <a:ext cx="3304603" cy="74215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50" tIns="68550" rIns="68550" bIns="68550" anchor="t" anchorCtr="0">
              <a:spAutoFit/>
            </a:bodyPr>
            <a:lstStyle/>
            <a:p>
              <a:pPr algn="ctr" rtl="0">
                <a:spcBef>
                  <a:spcPts val="0"/>
                </a:spcBef>
              </a:pPr>
              <a:r>
                <a:rPr lang="ru-RU" sz="1650">
                  <a:solidFill>
                    <a:srgbClr val="FFFFF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Информационная система</a:t>
              </a:r>
              <a:endParaRPr sz="165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grpSp>
          <p:nvGrpSpPr>
            <p:cNvPr id="365" name="Google Shape;365;p18"/>
            <p:cNvGrpSpPr/>
            <p:nvPr/>
          </p:nvGrpSpPr>
          <p:grpSpPr>
            <a:xfrm>
              <a:off x="1561805" y="2295178"/>
              <a:ext cx="1582717" cy="857444"/>
              <a:chOff x="912274" y="2259663"/>
              <a:chExt cx="1582717" cy="857444"/>
            </a:xfrm>
          </p:grpSpPr>
          <p:sp>
            <p:nvSpPr>
              <p:cNvPr id="366" name="Google Shape;366;p18"/>
              <p:cNvSpPr/>
              <p:nvPr/>
            </p:nvSpPr>
            <p:spPr>
              <a:xfrm>
                <a:off x="912274" y="2259663"/>
                <a:ext cx="1582717" cy="857444"/>
              </a:xfrm>
              <a:prstGeom prst="roundRect">
                <a:avLst>
                  <a:gd name="adj" fmla="val 22010"/>
                </a:avLst>
              </a:prstGeom>
              <a:noFill/>
              <a:ln w="38100" cap="flat" cmpd="sng">
                <a:solidFill>
                  <a:srgbClr val="01BF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rtl="0">
                  <a:spcBef>
                    <a:spcPts val="0"/>
                  </a:spcBef>
                </a:pPr>
                <a:endParaRPr sz="135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67" name="Google Shape;367;p18"/>
              <p:cNvSpPr txBox="1"/>
              <p:nvPr/>
            </p:nvSpPr>
            <p:spPr>
              <a:xfrm>
                <a:off x="912274" y="2474317"/>
                <a:ext cx="1582717" cy="4281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50" tIns="68550" rIns="68550" bIns="68550" anchor="t" anchorCtr="0">
                <a:normAutofit/>
              </a:bodyPr>
              <a:lstStyle/>
              <a:p>
                <a:pPr algn="ctr" rtl="0">
                  <a:lnSpc>
                    <a:spcPct val="103500"/>
                  </a:lnSpc>
                  <a:spcBef>
                    <a:spcPts val="0"/>
                  </a:spcBef>
                </a:pPr>
                <a:r>
                  <a:rPr lang="ru-RU" sz="1350">
                    <a:solidFill>
                      <a:srgbClr val="8C63D9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Сайт РДДМ</a:t>
                </a:r>
                <a:endParaRPr sz="900"/>
              </a:p>
            </p:txBody>
          </p:sp>
        </p:grpSp>
        <p:grpSp>
          <p:nvGrpSpPr>
            <p:cNvPr id="368" name="Google Shape;368;p18"/>
            <p:cNvGrpSpPr/>
            <p:nvPr/>
          </p:nvGrpSpPr>
          <p:grpSpPr>
            <a:xfrm>
              <a:off x="1561805" y="4338860"/>
              <a:ext cx="1582717" cy="857444"/>
              <a:chOff x="1193851" y="4468218"/>
              <a:chExt cx="1582717" cy="857444"/>
            </a:xfrm>
          </p:grpSpPr>
          <p:sp>
            <p:nvSpPr>
              <p:cNvPr id="369" name="Google Shape;369;p18"/>
              <p:cNvSpPr txBox="1"/>
              <p:nvPr/>
            </p:nvSpPr>
            <p:spPr>
              <a:xfrm>
                <a:off x="1193851" y="4553515"/>
                <a:ext cx="1582717" cy="42813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50" tIns="68550" rIns="68550" bIns="68550" anchor="t" anchorCtr="0">
                <a:noAutofit/>
              </a:bodyPr>
              <a:lstStyle/>
              <a:p>
                <a:pPr algn="ctr" rtl="0">
                  <a:lnSpc>
                    <a:spcPct val="103500"/>
                  </a:lnSpc>
                  <a:spcBef>
                    <a:spcPts val="0"/>
                  </a:spcBef>
                </a:pPr>
                <a:r>
                  <a:rPr lang="ru-RU" sz="1275">
                    <a:solidFill>
                      <a:srgbClr val="8C63D9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Сайт выставки</a:t>
                </a:r>
                <a:endParaRPr sz="1275">
                  <a:solidFill>
                    <a:srgbClr val="8C63D9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70" name="Google Shape;370;p18"/>
              <p:cNvSpPr/>
              <p:nvPr/>
            </p:nvSpPr>
            <p:spPr>
              <a:xfrm>
                <a:off x="1193851" y="4468218"/>
                <a:ext cx="1582717" cy="857444"/>
              </a:xfrm>
              <a:prstGeom prst="roundRect">
                <a:avLst>
                  <a:gd name="adj" fmla="val 22010"/>
                </a:avLst>
              </a:prstGeom>
              <a:noFill/>
              <a:ln w="38100" cap="flat" cmpd="sng">
                <a:solidFill>
                  <a:srgbClr val="01BF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rtl="0">
                  <a:spcBef>
                    <a:spcPts val="0"/>
                  </a:spcBef>
                </a:pPr>
                <a:endParaRPr sz="135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71" name="Google Shape;371;p18"/>
            <p:cNvGrpSpPr/>
            <p:nvPr/>
          </p:nvGrpSpPr>
          <p:grpSpPr>
            <a:xfrm>
              <a:off x="6556353" y="2129177"/>
              <a:ext cx="1611466" cy="857444"/>
              <a:chOff x="6396678" y="1783018"/>
              <a:chExt cx="1611466" cy="857444"/>
            </a:xfrm>
          </p:grpSpPr>
          <p:sp>
            <p:nvSpPr>
              <p:cNvPr id="372" name="Google Shape;372;p18"/>
              <p:cNvSpPr txBox="1"/>
              <p:nvPr/>
            </p:nvSpPr>
            <p:spPr>
              <a:xfrm>
                <a:off x="6396678" y="1873857"/>
                <a:ext cx="1611466" cy="6490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50" tIns="68550" rIns="68550" bIns="68550" anchor="t" anchorCtr="0">
                <a:normAutofit fontScale="85000" lnSpcReduction="20000"/>
              </a:bodyPr>
              <a:lstStyle/>
              <a:p>
                <a:pPr algn="ctr" rtl="0">
                  <a:lnSpc>
                    <a:spcPct val="103500"/>
                  </a:lnSpc>
                  <a:spcBef>
                    <a:spcPts val="0"/>
                  </a:spcBef>
                </a:pPr>
                <a:r>
                  <a:rPr lang="ru-RU" sz="1350">
                    <a:solidFill>
                      <a:srgbClr val="8C63D9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График работы гидов-экскурсоводов</a:t>
                </a:r>
                <a:endParaRPr sz="1350">
                  <a:solidFill>
                    <a:srgbClr val="8C63D9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73" name="Google Shape;373;p18"/>
              <p:cNvSpPr/>
              <p:nvPr/>
            </p:nvSpPr>
            <p:spPr>
              <a:xfrm>
                <a:off x="6425425" y="1783018"/>
                <a:ext cx="1582717" cy="857444"/>
              </a:xfrm>
              <a:prstGeom prst="roundRect">
                <a:avLst>
                  <a:gd name="adj" fmla="val 22010"/>
                </a:avLst>
              </a:prstGeom>
              <a:noFill/>
              <a:ln w="38100" cap="flat" cmpd="sng">
                <a:solidFill>
                  <a:srgbClr val="01BF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rtl="0">
                  <a:spcBef>
                    <a:spcPts val="0"/>
                  </a:spcBef>
                </a:pPr>
                <a:endParaRPr sz="135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74" name="Google Shape;374;p18"/>
            <p:cNvGrpSpPr/>
            <p:nvPr/>
          </p:nvGrpSpPr>
          <p:grpSpPr>
            <a:xfrm>
              <a:off x="6595272" y="3389603"/>
              <a:ext cx="1582718" cy="857444"/>
              <a:chOff x="7125790" y="3389604"/>
              <a:chExt cx="1582718" cy="857444"/>
            </a:xfrm>
          </p:grpSpPr>
          <p:sp>
            <p:nvSpPr>
              <p:cNvPr id="375" name="Google Shape;375;p18"/>
              <p:cNvSpPr txBox="1"/>
              <p:nvPr/>
            </p:nvSpPr>
            <p:spPr>
              <a:xfrm>
                <a:off x="7125790" y="3389604"/>
                <a:ext cx="1582717" cy="85744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50" tIns="68550" rIns="68550" bIns="68550" anchor="t" anchorCtr="0">
                <a:normAutofit fontScale="70000" lnSpcReduction="20000"/>
              </a:bodyPr>
              <a:lstStyle/>
              <a:p>
                <a:pPr algn="ctr" rtl="0">
                  <a:lnSpc>
                    <a:spcPct val="103500"/>
                  </a:lnSpc>
                  <a:spcBef>
                    <a:spcPts val="0"/>
                  </a:spcBef>
                </a:pPr>
                <a:r>
                  <a:rPr lang="ru-RU" sz="1337">
                    <a:solidFill>
                      <a:srgbClr val="8C63D9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Информация для организованных групп о гиде, маршруте, месте сбора и т.д.</a:t>
                </a:r>
                <a:endParaRPr sz="900"/>
              </a:p>
            </p:txBody>
          </p:sp>
          <p:sp>
            <p:nvSpPr>
              <p:cNvPr id="376" name="Google Shape;376;p18"/>
              <p:cNvSpPr/>
              <p:nvPr/>
            </p:nvSpPr>
            <p:spPr>
              <a:xfrm>
                <a:off x="7125791" y="3389604"/>
                <a:ext cx="1582717" cy="857444"/>
              </a:xfrm>
              <a:prstGeom prst="roundRect">
                <a:avLst>
                  <a:gd name="adj" fmla="val 22010"/>
                </a:avLst>
              </a:prstGeom>
              <a:noFill/>
              <a:ln w="38100" cap="flat" cmpd="sng">
                <a:solidFill>
                  <a:srgbClr val="01BF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rtl="0">
                  <a:spcBef>
                    <a:spcPts val="0"/>
                  </a:spcBef>
                </a:pPr>
                <a:endParaRPr sz="135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77" name="Google Shape;377;p18"/>
            <p:cNvGrpSpPr/>
            <p:nvPr/>
          </p:nvGrpSpPr>
          <p:grpSpPr>
            <a:xfrm>
              <a:off x="6595272" y="4728391"/>
              <a:ext cx="1582717" cy="962675"/>
              <a:chOff x="7500458" y="4465796"/>
              <a:chExt cx="1582717" cy="962675"/>
            </a:xfrm>
          </p:grpSpPr>
          <p:sp>
            <p:nvSpPr>
              <p:cNvPr id="378" name="Google Shape;378;p18"/>
              <p:cNvSpPr txBox="1"/>
              <p:nvPr/>
            </p:nvSpPr>
            <p:spPr>
              <a:xfrm>
                <a:off x="7543116" y="4465796"/>
                <a:ext cx="1469511" cy="9626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50" tIns="68550" rIns="68550" bIns="68550" anchor="t" anchorCtr="0">
                <a:normAutofit fontScale="62500" lnSpcReduction="20000"/>
              </a:bodyPr>
              <a:lstStyle/>
              <a:p>
                <a:pPr algn="ctr" rtl="0">
                  <a:lnSpc>
                    <a:spcPct val="103500"/>
                  </a:lnSpc>
                  <a:spcBef>
                    <a:spcPts val="0"/>
                  </a:spcBef>
                </a:pPr>
                <a:r>
                  <a:rPr lang="ru-RU" sz="1350">
                    <a:solidFill>
                      <a:srgbClr val="8C63D9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rPr>
                  <a:t>Информация о загрузке гостевых центров, данные об организованных группах на площадке</a:t>
                </a:r>
                <a:endParaRPr sz="1350">
                  <a:solidFill>
                    <a:srgbClr val="8C63D9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379" name="Google Shape;379;p18"/>
              <p:cNvSpPr/>
              <p:nvPr/>
            </p:nvSpPr>
            <p:spPr>
              <a:xfrm>
                <a:off x="7500458" y="4504987"/>
                <a:ext cx="1582717" cy="857444"/>
              </a:xfrm>
              <a:prstGeom prst="roundRect">
                <a:avLst>
                  <a:gd name="adj" fmla="val 22010"/>
                </a:avLst>
              </a:prstGeom>
              <a:noFill/>
              <a:ln w="38100" cap="flat" cmpd="sng">
                <a:solidFill>
                  <a:srgbClr val="01BF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rtl="0">
                  <a:spcBef>
                    <a:spcPts val="0"/>
                  </a:spcBef>
                </a:pPr>
                <a:endParaRPr sz="135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cxnSp>
        <p:nvCxnSpPr>
          <p:cNvPr id="380" name="Google Shape;380;p18"/>
          <p:cNvCxnSpPr>
            <a:stCxn id="366" idx="3"/>
          </p:cNvCxnSpPr>
          <p:nvPr/>
        </p:nvCxnSpPr>
        <p:spPr>
          <a:xfrm>
            <a:off x="3411190" y="2106083"/>
            <a:ext cx="998775" cy="602550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81" name="Google Shape;381;p18"/>
          <p:cNvCxnSpPr>
            <a:stCxn id="370" idx="3"/>
          </p:cNvCxnSpPr>
          <p:nvPr/>
        </p:nvCxnSpPr>
        <p:spPr>
          <a:xfrm rot="10800000" flipH="1">
            <a:off x="3411190" y="3494230"/>
            <a:ext cx="998775" cy="391500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82" name="Google Shape;382;p18"/>
          <p:cNvCxnSpPr>
            <a:endCxn id="373" idx="1"/>
          </p:cNvCxnSpPr>
          <p:nvPr/>
        </p:nvCxnSpPr>
        <p:spPr>
          <a:xfrm rot="10800000" flipH="1">
            <a:off x="5217893" y="1961529"/>
            <a:ext cx="1022400" cy="747225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83" name="Google Shape;383;p18"/>
          <p:cNvCxnSpPr>
            <a:endCxn id="379" idx="1"/>
          </p:cNvCxnSpPr>
          <p:nvPr/>
        </p:nvCxnSpPr>
        <p:spPr>
          <a:xfrm>
            <a:off x="5432357" y="3432413"/>
            <a:ext cx="816300" cy="826650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84" name="Google Shape;384;p18"/>
          <p:cNvCxnSpPr>
            <a:stCxn id="363" idx="3"/>
            <a:endCxn id="376" idx="1"/>
          </p:cNvCxnSpPr>
          <p:nvPr/>
        </p:nvCxnSpPr>
        <p:spPr>
          <a:xfrm rot="10800000" flipH="1">
            <a:off x="5920706" y="3059142"/>
            <a:ext cx="328050" cy="33525"/>
          </a:xfrm>
          <a:prstGeom prst="straightConnector1">
            <a:avLst/>
          </a:prstGeom>
          <a:noFill/>
          <a:ln w="28575" cap="flat" cmpd="sng">
            <a:solidFill>
              <a:srgbClr val="01BF8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85" name="Google Shape;385;p18"/>
          <p:cNvSpPr txBox="1"/>
          <p:nvPr/>
        </p:nvSpPr>
        <p:spPr>
          <a:xfrm>
            <a:off x="2224060" y="3700974"/>
            <a:ext cx="5102246" cy="276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68550" rIns="68550" bIns="68550" anchor="t" anchorCtr="0">
            <a:noAutofit/>
          </a:bodyPr>
          <a:lstStyle/>
          <a:p>
            <a:pPr algn="ctr" rtl="0">
              <a:lnSpc>
                <a:spcPct val="103500"/>
              </a:lnSpc>
              <a:spcBef>
                <a:spcPts val="0"/>
              </a:spcBef>
            </a:pPr>
            <a:r>
              <a:rPr lang="ru-RU" sz="1275">
                <a:solidFill>
                  <a:srgbClr val="8C63D9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RUSSPASS</a:t>
            </a:r>
            <a:endParaRPr sz="1275">
              <a:solidFill>
                <a:srgbClr val="8C63D9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826764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96" name="Изображение" descr="Изображение"/>
          <p:cNvPicPr>
            <a:picLocks noChangeAspect="1"/>
          </p:cNvPicPr>
          <p:nvPr/>
        </p:nvPicPr>
        <p:blipFill>
          <a:blip r:embed="rId3"/>
          <a:srcRect l="9611" t="349" r="17536" b="353"/>
          <a:stretch/>
        </p:blipFill>
        <p:spPr bwMode="auto">
          <a:xfrm>
            <a:off x="4787466" y="1190362"/>
            <a:ext cx="3968751" cy="3604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53" y="0"/>
                </a:moveTo>
                <a:cubicBezTo>
                  <a:pt x="696" y="0"/>
                  <a:pt x="0" y="766"/>
                  <a:pt x="0" y="1710"/>
                </a:cubicBezTo>
                <a:lnTo>
                  <a:pt x="0" y="19893"/>
                </a:lnTo>
                <a:cubicBezTo>
                  <a:pt x="0" y="20836"/>
                  <a:pt x="696" y="21600"/>
                  <a:pt x="1553" y="21600"/>
                </a:cubicBezTo>
                <a:lnTo>
                  <a:pt x="20047" y="21600"/>
                </a:lnTo>
                <a:cubicBezTo>
                  <a:pt x="20904" y="21600"/>
                  <a:pt x="21600" y="20836"/>
                  <a:pt x="21600" y="19893"/>
                </a:cubicBezTo>
                <a:lnTo>
                  <a:pt x="21600" y="1710"/>
                </a:lnTo>
                <a:cubicBezTo>
                  <a:pt x="21600" y="766"/>
                  <a:pt x="20904" y="0"/>
                  <a:pt x="20047" y="0"/>
                </a:cubicBezTo>
                <a:lnTo>
                  <a:pt x="1553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397" name="13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13</a:t>
            </a:r>
          </a:p>
        </p:txBody>
      </p:sp>
      <p:sp>
        <p:nvSpPr>
          <p:cNvPr id="398" name="Google Shape;96;p3"/>
          <p:cNvSpPr txBox="1"/>
          <p:nvPr/>
        </p:nvSpPr>
        <p:spPr bwMode="auto">
          <a:xfrm>
            <a:off x="436615" y="491485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/>
          <a:p>
            <a:pPr>
              <a:lnSpc>
                <a:spcPct val="110000"/>
              </a:lnSpc>
              <a:defRPr sz="1600">
                <a:solidFill>
                  <a:srgbClr val="663FCD"/>
                </a:solidFill>
              </a:defRPr>
            </a:pPr>
            <a:r>
              <a:rPr lang="ru-RU" dirty="0" smtClean="0"/>
              <a:t>Суперфинал и </a:t>
            </a:r>
            <a:r>
              <a:rPr dirty="0" err="1" smtClean="0"/>
              <a:t>церемония</a:t>
            </a:r>
            <a:r>
              <a:rPr dirty="0" smtClean="0"/>
              <a:t> </a:t>
            </a:r>
            <a:r>
              <a:rPr dirty="0" err="1"/>
              <a:t>награждения</a:t>
            </a:r>
            <a:r>
              <a:rPr dirty="0">
                <a:solidFill>
                  <a:srgbClr val="01BF89"/>
                </a:solidFill>
              </a:rPr>
              <a:t> |</a:t>
            </a:r>
            <a:r>
              <a:rPr dirty="0"/>
              <a:t> 12 </a:t>
            </a:r>
            <a:r>
              <a:rPr dirty="0" err="1"/>
              <a:t>апреля</a:t>
            </a:r>
            <a:r>
              <a:rPr dirty="0"/>
              <a:t> 2024</a:t>
            </a:r>
            <a:r>
              <a:rPr lang="ru-RU" dirty="0"/>
              <a:t> г.</a:t>
            </a:r>
            <a:endParaRPr dirty="0"/>
          </a:p>
        </p:txBody>
      </p:sp>
      <p:sp>
        <p:nvSpPr>
          <p:cNvPr id="399" name="Google Shape;139;g25d4043bed7_1_0"/>
          <p:cNvSpPr/>
          <p:nvPr/>
        </p:nvSpPr>
        <p:spPr bwMode="auto">
          <a:xfrm>
            <a:off x="388820" y="1200598"/>
            <a:ext cx="4234021" cy="3572717"/>
          </a:xfrm>
          <a:prstGeom prst="roundRect">
            <a:avLst>
              <a:gd name="adj" fmla="val 539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00" name="Google Shape;139;g25d4043bed7_1_0"/>
          <p:cNvSpPr/>
          <p:nvPr/>
        </p:nvSpPr>
        <p:spPr bwMode="auto">
          <a:xfrm>
            <a:off x="619186" y="1397925"/>
            <a:ext cx="2636133" cy="2382360"/>
          </a:xfrm>
          <a:prstGeom prst="roundRect">
            <a:avLst>
              <a:gd name="adj" fmla="val 560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01" name="деловая программа (стратегическая сессия развития сообщества «Проводники смыслов», этапы госаттестации Комитетов по туризму РФ, открытые экскурсии от экспертов и медийных персон.…"/>
          <p:cNvSpPr txBox="1"/>
          <p:nvPr/>
        </p:nvSpPr>
        <p:spPr bwMode="auto">
          <a:xfrm>
            <a:off x="538760" y="1809898"/>
            <a:ext cx="3929843" cy="228780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/>
          <a:p>
            <a:pPr marL="190500" indent="-190500">
              <a:lnSpc>
                <a:spcPct val="80000"/>
              </a:lnSpc>
              <a:spcBef>
                <a:spcPts val="100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 dirty="0"/>
          </a:p>
          <a:p>
            <a:pPr marL="190500" indent="-190500">
              <a:lnSpc>
                <a:spcPct val="80000"/>
              </a:lnSpc>
              <a:spcBef>
                <a:spcPts val="100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dirty="0" err="1">
                <a:solidFill>
                  <a:srgbClr val="7030A0"/>
                </a:solidFill>
              </a:rPr>
              <a:t>деловая</a:t>
            </a:r>
            <a:r>
              <a:rPr dirty="0">
                <a:solidFill>
                  <a:srgbClr val="7030A0"/>
                </a:solidFill>
              </a:rPr>
              <a:t> </a:t>
            </a:r>
            <a:r>
              <a:rPr dirty="0" err="1" smtClean="0">
                <a:solidFill>
                  <a:srgbClr val="7030A0"/>
                </a:solidFill>
              </a:rPr>
              <a:t>программа</a:t>
            </a:r>
            <a:r>
              <a:rPr lang="ru-RU" dirty="0" smtClean="0">
                <a:solidFill>
                  <a:srgbClr val="7030A0"/>
                </a:solidFill>
              </a:rPr>
              <a:t>: </a:t>
            </a:r>
            <a:r>
              <a:rPr dirty="0" err="1" smtClean="0"/>
              <a:t>стратегическая</a:t>
            </a:r>
            <a:r>
              <a:rPr dirty="0" smtClean="0"/>
              <a:t> </a:t>
            </a:r>
            <a:r>
              <a:rPr dirty="0" err="1"/>
              <a:t>сессия</a:t>
            </a:r>
            <a:r>
              <a:rPr dirty="0"/>
              <a:t> </a:t>
            </a:r>
            <a:r>
              <a:rPr dirty="0" err="1"/>
              <a:t>развития</a:t>
            </a:r>
            <a:r>
              <a:rPr dirty="0"/>
              <a:t> </a:t>
            </a:r>
            <a:r>
              <a:rPr dirty="0" err="1"/>
              <a:t>сообщества</a:t>
            </a:r>
            <a:r>
              <a:rPr dirty="0"/>
              <a:t> «</a:t>
            </a:r>
            <a:r>
              <a:rPr dirty="0" err="1"/>
              <a:t>Проводники</a:t>
            </a:r>
            <a:r>
              <a:rPr dirty="0"/>
              <a:t> </a:t>
            </a:r>
            <a:r>
              <a:rPr dirty="0" err="1"/>
              <a:t>смыслов</a:t>
            </a:r>
            <a:r>
              <a:rPr dirty="0" smtClean="0"/>
              <a:t>»</a:t>
            </a:r>
            <a:endParaRPr lang="ru-RU" dirty="0" smtClean="0"/>
          </a:p>
          <a:p>
            <a:pPr marL="190500" indent="-190500">
              <a:lnSpc>
                <a:spcPct val="80000"/>
              </a:lnSpc>
              <a:spcBef>
                <a:spcPts val="100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dirty="0" smtClean="0"/>
              <a:t> </a:t>
            </a:r>
            <a:r>
              <a:rPr dirty="0" err="1"/>
              <a:t>этапы</a:t>
            </a:r>
            <a:r>
              <a:rPr dirty="0"/>
              <a:t> </a:t>
            </a:r>
            <a:r>
              <a:rPr dirty="0" err="1">
                <a:solidFill>
                  <a:srgbClr val="7030A0"/>
                </a:solidFill>
              </a:rPr>
              <a:t>госаттестации</a:t>
            </a:r>
            <a:r>
              <a:rPr dirty="0"/>
              <a:t> </a:t>
            </a:r>
            <a:r>
              <a:rPr dirty="0" err="1"/>
              <a:t>Комитетов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туризму</a:t>
            </a:r>
            <a:r>
              <a:rPr dirty="0"/>
              <a:t> </a:t>
            </a:r>
            <a:r>
              <a:rPr dirty="0" smtClean="0"/>
              <a:t>РФ</a:t>
            </a:r>
            <a:r>
              <a:rPr lang="ru-RU" dirty="0" smtClean="0"/>
              <a:t> (по согласованию)</a:t>
            </a:r>
            <a:r>
              <a:rPr lang="ru-RU" dirty="0"/>
              <a:t/>
            </a:r>
            <a:br>
              <a:rPr lang="ru-RU" dirty="0"/>
            </a:br>
            <a:endParaRPr dirty="0">
              <a:solidFill>
                <a:srgbClr val="7030A0"/>
              </a:solidFill>
            </a:endParaRPr>
          </a:p>
          <a:p>
            <a:pPr marL="190500" indent="-190500">
              <a:lnSpc>
                <a:spcPct val="8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dirty="0" err="1">
                <a:solidFill>
                  <a:srgbClr val="7030A0"/>
                </a:solidFill>
              </a:rPr>
              <a:t>конкурсная</a:t>
            </a:r>
            <a:r>
              <a:rPr dirty="0">
                <a:solidFill>
                  <a:srgbClr val="7030A0"/>
                </a:solidFill>
              </a:rPr>
              <a:t> </a:t>
            </a:r>
            <a:r>
              <a:rPr dirty="0" err="1">
                <a:solidFill>
                  <a:srgbClr val="7030A0"/>
                </a:solidFill>
              </a:rPr>
              <a:t>программа</a:t>
            </a:r>
            <a:r>
              <a:rPr dirty="0">
                <a:solidFill>
                  <a:srgbClr val="7030A0"/>
                </a:solidFill>
              </a:rPr>
              <a:t>: </a:t>
            </a:r>
            <a:r>
              <a:rPr dirty="0"/>
              <a:t>«</a:t>
            </a:r>
            <a:r>
              <a:rPr dirty="0" err="1"/>
              <a:t>След</a:t>
            </a:r>
            <a:r>
              <a:rPr dirty="0"/>
              <a:t> в </a:t>
            </a:r>
            <a:r>
              <a:rPr dirty="0" err="1"/>
              <a:t>истории</a:t>
            </a:r>
            <a:r>
              <a:rPr dirty="0"/>
              <a:t>» (</a:t>
            </a:r>
            <a:r>
              <a:rPr dirty="0" err="1"/>
              <a:t>открытые</a:t>
            </a:r>
            <a:r>
              <a:rPr dirty="0"/>
              <a:t> </a:t>
            </a:r>
            <a:r>
              <a:rPr dirty="0" err="1"/>
              <a:t>экскурсии</a:t>
            </a:r>
            <a:r>
              <a:rPr dirty="0"/>
              <a:t> о </a:t>
            </a:r>
            <a:r>
              <a:rPr dirty="0" err="1"/>
              <a:t>вкладе</a:t>
            </a:r>
            <a:r>
              <a:rPr dirty="0"/>
              <a:t> </a:t>
            </a:r>
            <a:r>
              <a:rPr dirty="0" err="1"/>
              <a:t>родного</a:t>
            </a:r>
            <a:r>
              <a:rPr dirty="0"/>
              <a:t> </a:t>
            </a:r>
            <a:r>
              <a:rPr dirty="0" err="1"/>
              <a:t>региона</a:t>
            </a:r>
            <a:r>
              <a:rPr dirty="0"/>
              <a:t> </a:t>
            </a:r>
            <a:r>
              <a:rPr dirty="0" err="1"/>
              <a:t>участника</a:t>
            </a:r>
            <a:r>
              <a:rPr dirty="0"/>
              <a:t> </a:t>
            </a:r>
            <a:br>
              <a:rPr dirty="0"/>
            </a:br>
            <a:r>
              <a:rPr dirty="0"/>
              <a:t>в </a:t>
            </a:r>
            <a:r>
              <a:rPr dirty="0" err="1"/>
              <a:t>развитие</a:t>
            </a:r>
            <a:r>
              <a:rPr dirty="0"/>
              <a:t> </a:t>
            </a:r>
            <a:r>
              <a:rPr dirty="0" err="1"/>
              <a:t>страны</a:t>
            </a:r>
            <a:r>
              <a:rPr dirty="0"/>
              <a:t>), </a:t>
            </a:r>
            <a:r>
              <a:rPr dirty="0" smtClean="0"/>
              <a:t>«</a:t>
            </a:r>
            <a:r>
              <a:rPr dirty="0" err="1"/>
              <a:t>Битва</a:t>
            </a:r>
            <a:r>
              <a:rPr dirty="0"/>
              <a:t> </a:t>
            </a:r>
            <a:r>
              <a:rPr dirty="0" err="1"/>
              <a:t>контрольных</a:t>
            </a:r>
            <a:r>
              <a:rPr dirty="0"/>
              <a:t> </a:t>
            </a:r>
            <a:r>
              <a:rPr dirty="0" err="1"/>
              <a:t>текстов</a:t>
            </a:r>
            <a:r>
              <a:rPr dirty="0"/>
              <a:t>»</a:t>
            </a:r>
            <a:r>
              <a:rPr lang="ru-RU" dirty="0"/>
              <a:t>;</a:t>
            </a:r>
            <a:endParaRPr dirty="0"/>
          </a:p>
          <a:p>
            <a:pPr>
              <a:lnSpc>
                <a:spcPct val="80000"/>
              </a:lnSpc>
              <a:spcBef>
                <a:spcPts val="0"/>
              </a:spcBef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 dirty="0"/>
          </a:p>
          <a:p>
            <a:pPr marL="190500" indent="-190500">
              <a:lnSpc>
                <a:spcPct val="8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lang="ru-RU" smtClean="0"/>
              <a:t>внеконкурсная </a:t>
            </a:r>
            <a:r>
              <a:rPr lang="ru-RU" dirty="0" smtClean="0"/>
              <a:t>программа: к</a:t>
            </a:r>
            <a:r>
              <a:rPr dirty="0" err="1" smtClean="0"/>
              <a:t>ачественный</a:t>
            </a:r>
            <a:r>
              <a:rPr dirty="0" smtClean="0"/>
              <a:t> </a:t>
            </a:r>
            <a:r>
              <a:rPr dirty="0" err="1" smtClean="0"/>
              <a:t>нетворкинг</a:t>
            </a:r>
            <a:r>
              <a:rPr lang="ru-RU" dirty="0" smtClean="0"/>
              <a:t>;</a:t>
            </a:r>
            <a:endParaRPr dirty="0"/>
          </a:p>
          <a:p>
            <a:pPr>
              <a:lnSpc>
                <a:spcPct val="80000"/>
              </a:lnSpc>
              <a:spcBef>
                <a:spcPts val="0"/>
              </a:spcBef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 dirty="0"/>
          </a:p>
          <a:p>
            <a:pPr marL="190500" indent="-190500">
              <a:lnSpc>
                <a:spcPct val="8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lang="ru-RU" dirty="0">
                <a:solidFill>
                  <a:srgbClr val="7030A0"/>
                </a:solidFill>
              </a:rPr>
              <a:t>открытые экскурсии </a:t>
            </a:r>
            <a:r>
              <a:rPr lang="ru-RU" dirty="0"/>
              <a:t>от экспертов и </a:t>
            </a:r>
            <a:r>
              <a:rPr lang="ru-RU" dirty="0" err="1"/>
              <a:t>медийных</a:t>
            </a:r>
            <a:r>
              <a:rPr lang="ru-RU" dirty="0"/>
              <a:t> персон</a:t>
            </a:r>
            <a:r>
              <a:rPr lang="ru-RU" dirty="0" smtClean="0"/>
              <a:t>;</a:t>
            </a:r>
          </a:p>
          <a:p>
            <a:pPr marL="190500" indent="-190500">
              <a:lnSpc>
                <a:spcPct val="8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endParaRPr lang="ru-RU" dirty="0"/>
          </a:p>
          <a:p>
            <a:pPr marL="190500" indent="-190500">
              <a:lnSpc>
                <a:spcPct val="80000"/>
              </a:lnSpc>
              <a:spcBef>
                <a:spcPts val="0"/>
              </a:spcBef>
              <a:buSzPct val="100000"/>
              <a:buChar char="•"/>
              <a:defRPr sz="1100" b="0">
                <a:latin typeface="Montserrat Regular"/>
                <a:ea typeface="Montserrat Regular"/>
                <a:cs typeface="Montserrat Regular"/>
              </a:defRPr>
            </a:pPr>
            <a:r>
              <a:rPr dirty="0" err="1" smtClean="0"/>
              <a:t>торжественная</a:t>
            </a:r>
            <a:r>
              <a:rPr dirty="0" smtClean="0"/>
              <a:t> </a:t>
            </a:r>
            <a:r>
              <a:rPr dirty="0" err="1">
                <a:solidFill>
                  <a:srgbClr val="7030A0"/>
                </a:solidFill>
              </a:rPr>
              <a:t>церемония</a:t>
            </a:r>
            <a:r>
              <a:rPr dirty="0">
                <a:solidFill>
                  <a:srgbClr val="7030A0"/>
                </a:solidFill>
              </a:rPr>
              <a:t> </a:t>
            </a:r>
            <a:r>
              <a:rPr dirty="0" err="1">
                <a:solidFill>
                  <a:srgbClr val="7030A0"/>
                </a:solidFill>
              </a:rPr>
              <a:t>награждения</a:t>
            </a:r>
            <a:r>
              <a:rPr lang="ru-RU" dirty="0"/>
              <a:t>.</a:t>
            </a:r>
            <a:endParaRPr dirty="0"/>
          </a:p>
        </p:txBody>
      </p:sp>
      <p:sp>
        <p:nvSpPr>
          <p:cNvPr id="402" name="Финал конкурса пройдет в…"/>
          <p:cNvSpPr txBox="1"/>
          <p:nvPr/>
        </p:nvSpPr>
        <p:spPr bwMode="auto">
          <a:xfrm>
            <a:off x="611104" y="1430186"/>
            <a:ext cx="2309369" cy="36195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90000"/>
              </a:lnSpc>
              <a:spcBef>
                <a:spcPts val="0"/>
              </a:spcBef>
              <a:buClr>
                <a:srgbClr val="000000"/>
              </a:buClr>
              <a:buFont typeface="Arial"/>
              <a:defRPr/>
            </a:pPr>
            <a:r>
              <a:t>Финал конкурса пройдет в </a:t>
            </a:r>
          </a:p>
          <a:p>
            <a:pPr algn="just">
              <a:lnSpc>
                <a:spcPct val="90000"/>
              </a:lnSpc>
              <a:spcBef>
                <a:spcPts val="0"/>
              </a:spcBef>
              <a:buClr>
                <a:srgbClr val="000000"/>
              </a:buClr>
              <a:buFont typeface="Arial"/>
              <a:defRPr/>
            </a:pPr>
            <a:r>
              <a:t>рамках закрытия выставки</a:t>
            </a:r>
          </a:p>
        </p:txBody>
      </p:sp>
      <p:sp>
        <p:nvSpPr>
          <p:cNvPr id="403" name="200 человек"/>
          <p:cNvSpPr txBox="1"/>
          <p:nvPr/>
        </p:nvSpPr>
        <p:spPr bwMode="auto">
          <a:xfrm>
            <a:off x="3326671" y="1526116"/>
            <a:ext cx="846386" cy="169277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algn="ctr">
              <a:spcBef>
                <a:spcPts val="0"/>
              </a:spcBef>
              <a:defRPr sz="1100" b="0"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rPr b="1" dirty="0"/>
              <a:t>200 </a:t>
            </a:r>
            <a:r>
              <a:rPr b="1" dirty="0" err="1"/>
              <a:t>человек</a:t>
            </a:r>
            <a:endParaRPr b="1" dirty="0"/>
          </a:p>
        </p:txBody>
      </p:sp>
      <p:sp>
        <p:nvSpPr>
          <p:cNvPr id="404" name="Google Shape;95;p3"/>
          <p:cNvSpPr/>
          <p:nvPr/>
        </p:nvSpPr>
        <p:spPr bwMode="auto">
          <a:xfrm>
            <a:off x="3031125" y="1437877"/>
            <a:ext cx="1437479" cy="354278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6" name="Google Shape;139;g25d4043bed7_1_0"/>
          <p:cNvSpPr/>
          <p:nvPr/>
        </p:nvSpPr>
        <p:spPr bwMode="auto">
          <a:xfrm>
            <a:off x="7404770" y="1682404"/>
            <a:ext cx="1378832" cy="1181467"/>
          </a:xfrm>
          <a:prstGeom prst="roundRect">
            <a:avLst>
              <a:gd name="adj" fmla="val 968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07" name="Google Shape;139;g25d4043bed7_1_0"/>
          <p:cNvSpPr/>
          <p:nvPr/>
        </p:nvSpPr>
        <p:spPr bwMode="auto">
          <a:xfrm>
            <a:off x="6015254" y="1682404"/>
            <a:ext cx="1362769" cy="1181467"/>
          </a:xfrm>
          <a:prstGeom prst="roundRect">
            <a:avLst>
              <a:gd name="adj" fmla="val 9687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08" name="Google Shape;139;g25d4043bed7_1_0"/>
          <p:cNvSpPr/>
          <p:nvPr/>
        </p:nvSpPr>
        <p:spPr bwMode="auto">
          <a:xfrm>
            <a:off x="4589498" y="1682404"/>
            <a:ext cx="1378832" cy="1181467"/>
          </a:xfrm>
          <a:prstGeom prst="roundRect">
            <a:avLst>
              <a:gd name="adj" fmla="val 1130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09" name="Google Shape;139;g25d4043bed7_1_0"/>
          <p:cNvSpPr/>
          <p:nvPr/>
        </p:nvSpPr>
        <p:spPr bwMode="auto">
          <a:xfrm>
            <a:off x="3168918" y="1682404"/>
            <a:ext cx="1378833" cy="1181467"/>
          </a:xfrm>
          <a:prstGeom prst="roundRect">
            <a:avLst>
              <a:gd name="adj" fmla="val 1130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10" name="Google Shape;139;g25d4043bed7_1_0"/>
          <p:cNvSpPr/>
          <p:nvPr/>
        </p:nvSpPr>
        <p:spPr bwMode="auto">
          <a:xfrm>
            <a:off x="1747669" y="1682404"/>
            <a:ext cx="1378832" cy="1181467"/>
          </a:xfrm>
          <a:prstGeom prst="roundRect">
            <a:avLst>
              <a:gd name="adj" fmla="val 1130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11" name="Google Shape;96;p3"/>
          <p:cNvSpPr txBox="1"/>
          <p:nvPr/>
        </p:nvSpPr>
        <p:spPr bwMode="auto">
          <a:xfrm>
            <a:off x="436615" y="491485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План информационных поводов. </a:t>
            </a:r>
            <a:r>
              <a:rPr lang="ru-RU" dirty="0"/>
              <a:t>а</a:t>
            </a:r>
            <a:r>
              <a:rPr lang="ru-RU" dirty="0" smtClean="0"/>
              <a:t>вгуст-сентябрь</a:t>
            </a:r>
            <a:endParaRPr dirty="0"/>
          </a:p>
        </p:txBody>
      </p:sp>
      <p:sp>
        <p:nvSpPr>
          <p:cNvPr id="412" name="14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14</a:t>
            </a:r>
          </a:p>
        </p:txBody>
      </p:sp>
      <p:sp>
        <p:nvSpPr>
          <p:cNvPr id="413" name="Google Shape;139;g25d4043bed7_1_0"/>
          <p:cNvSpPr/>
          <p:nvPr/>
        </p:nvSpPr>
        <p:spPr bwMode="auto">
          <a:xfrm>
            <a:off x="352490" y="1682404"/>
            <a:ext cx="1353432" cy="1181467"/>
          </a:xfrm>
          <a:prstGeom prst="roundRect">
            <a:avLst>
              <a:gd name="adj" fmla="val 1130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14" name="Google Shape;99;p3"/>
          <p:cNvSpPr/>
          <p:nvPr/>
        </p:nvSpPr>
        <p:spPr bwMode="auto">
          <a:xfrm>
            <a:off x="348847" y="1604769"/>
            <a:ext cx="1382474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15" name="Google Shape;100;p3"/>
          <p:cNvSpPr txBox="1"/>
          <p:nvPr/>
        </p:nvSpPr>
        <p:spPr bwMode="auto">
          <a:xfrm>
            <a:off x="467531" y="1687319"/>
            <a:ext cx="2331422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Старт отбора</a:t>
            </a:r>
            <a:endParaRPr dirty="0"/>
          </a:p>
        </p:txBody>
      </p:sp>
      <p:sp>
        <p:nvSpPr>
          <p:cNvPr id="416" name="Google Shape;99;p3"/>
          <p:cNvSpPr/>
          <p:nvPr/>
        </p:nvSpPr>
        <p:spPr bwMode="auto">
          <a:xfrm>
            <a:off x="1745848" y="1604769"/>
            <a:ext cx="1382474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17" name="Google Shape;99;p3"/>
          <p:cNvSpPr/>
          <p:nvPr/>
        </p:nvSpPr>
        <p:spPr bwMode="auto">
          <a:xfrm>
            <a:off x="3168248" y="1604769"/>
            <a:ext cx="1382474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18" name="Google Shape;99;p3"/>
          <p:cNvSpPr/>
          <p:nvPr/>
        </p:nvSpPr>
        <p:spPr bwMode="auto">
          <a:xfrm>
            <a:off x="4584700" y="1604769"/>
            <a:ext cx="1382474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19" name="Google Shape;99;p3"/>
          <p:cNvSpPr/>
          <p:nvPr/>
        </p:nvSpPr>
        <p:spPr bwMode="auto">
          <a:xfrm>
            <a:off x="5994399" y="1604769"/>
            <a:ext cx="1382474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20" name="Google Shape;99;p3"/>
          <p:cNvSpPr/>
          <p:nvPr/>
        </p:nvSpPr>
        <p:spPr bwMode="auto">
          <a:xfrm>
            <a:off x="7416799" y="1604769"/>
            <a:ext cx="1382474" cy="35560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21" name="Google Shape;100;p3"/>
          <p:cNvSpPr txBox="1"/>
          <p:nvPr/>
        </p:nvSpPr>
        <p:spPr bwMode="auto">
          <a:xfrm>
            <a:off x="1880884" y="1687319"/>
            <a:ext cx="1178024" cy="18466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Стандарт БЧП</a:t>
            </a:r>
            <a:endParaRPr dirty="0"/>
          </a:p>
        </p:txBody>
      </p:sp>
      <p:sp>
        <p:nvSpPr>
          <p:cNvPr id="422" name="Google Shape;100;p3"/>
          <p:cNvSpPr txBox="1"/>
          <p:nvPr/>
        </p:nvSpPr>
        <p:spPr bwMode="auto">
          <a:xfrm>
            <a:off x="3257818" y="1687319"/>
            <a:ext cx="1517871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Лица конкурса</a:t>
            </a:r>
            <a:endParaRPr dirty="0"/>
          </a:p>
        </p:txBody>
      </p:sp>
      <p:sp>
        <p:nvSpPr>
          <p:cNvPr id="423" name="Google Shape;100;p3"/>
          <p:cNvSpPr txBox="1"/>
          <p:nvPr/>
        </p:nvSpPr>
        <p:spPr bwMode="auto">
          <a:xfrm>
            <a:off x="4628378" y="1687319"/>
            <a:ext cx="1381343" cy="18466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Топ-10регионов</a:t>
            </a:r>
            <a:endParaRPr dirty="0"/>
          </a:p>
        </p:txBody>
      </p:sp>
      <p:sp>
        <p:nvSpPr>
          <p:cNvPr id="424" name="Google Shape;100;p3"/>
          <p:cNvSpPr txBox="1"/>
          <p:nvPr/>
        </p:nvSpPr>
        <p:spPr bwMode="auto">
          <a:xfrm>
            <a:off x="6021197" y="1680929"/>
            <a:ext cx="1328877" cy="18466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Последний шанс</a:t>
            </a:r>
            <a:endParaRPr dirty="0"/>
          </a:p>
        </p:txBody>
      </p:sp>
      <p:sp>
        <p:nvSpPr>
          <p:cNvPr id="425" name="Google Shape;100;p3"/>
          <p:cNvSpPr txBox="1"/>
          <p:nvPr/>
        </p:nvSpPr>
        <p:spPr bwMode="auto">
          <a:xfrm>
            <a:off x="7512586" y="1680929"/>
            <a:ext cx="1285290" cy="184666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Старт обучения</a:t>
            </a:r>
            <a:endParaRPr dirty="0"/>
          </a:p>
        </p:txBody>
      </p:sp>
      <p:sp>
        <p:nvSpPr>
          <p:cNvPr id="426" name="10.08 - 15.09"/>
          <p:cNvSpPr txBox="1"/>
          <p:nvPr/>
        </p:nvSpPr>
        <p:spPr bwMode="auto">
          <a:xfrm>
            <a:off x="755092" y="2021212"/>
            <a:ext cx="548227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>
              <a:defRPr/>
            </a:pPr>
            <a:r>
              <a:rPr dirty="0" smtClean="0"/>
              <a:t>1</a:t>
            </a:r>
            <a:r>
              <a:rPr lang="ru-RU" dirty="0" smtClean="0"/>
              <a:t>8</a:t>
            </a:r>
            <a:r>
              <a:rPr dirty="0" smtClean="0"/>
              <a:t>.08</a:t>
            </a:r>
            <a:r>
              <a:rPr lang="ru-RU" dirty="0" smtClean="0"/>
              <a:t>.2023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27" name="15.09 - 15.10"/>
          <p:cNvSpPr txBox="1"/>
          <p:nvPr/>
        </p:nvSpPr>
        <p:spPr bwMode="auto">
          <a:xfrm>
            <a:off x="2177398" y="2002795"/>
            <a:ext cx="519373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>
              <a:defRPr/>
            </a:pPr>
            <a:r>
              <a:rPr lang="ru-RU" dirty="0" smtClean="0"/>
              <a:t>28.08.2023</a:t>
            </a:r>
            <a:endParaRPr dirty="0"/>
          </a:p>
        </p:txBody>
      </p:sp>
      <p:sp>
        <p:nvSpPr>
          <p:cNvPr id="428" name="16.10 - 20.10"/>
          <p:cNvSpPr txBox="1"/>
          <p:nvPr/>
        </p:nvSpPr>
        <p:spPr bwMode="auto">
          <a:xfrm>
            <a:off x="3305490" y="2022044"/>
            <a:ext cx="1158972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>
              <a:defRPr/>
            </a:pPr>
            <a:r>
              <a:rPr lang="ru-RU" dirty="0" smtClean="0"/>
              <a:t>01</a:t>
            </a:r>
            <a:r>
              <a:rPr dirty="0" smtClean="0"/>
              <a:t>.</a:t>
            </a:r>
            <a:r>
              <a:rPr lang="ru-RU" dirty="0" smtClean="0"/>
              <a:t>09.2023</a:t>
            </a:r>
            <a:r>
              <a:rPr dirty="0" smtClean="0"/>
              <a:t> </a:t>
            </a:r>
            <a:r>
              <a:rPr dirty="0"/>
              <a:t>- </a:t>
            </a:r>
            <a:r>
              <a:rPr lang="ru-RU" dirty="0" smtClean="0"/>
              <a:t>10</a:t>
            </a:r>
            <a:r>
              <a:rPr dirty="0" smtClean="0"/>
              <a:t>.</a:t>
            </a:r>
            <a:r>
              <a:rPr lang="ru-RU" dirty="0" smtClean="0"/>
              <a:t>09.2023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29" name="18.10 - 4.12"/>
          <p:cNvSpPr txBox="1"/>
          <p:nvPr/>
        </p:nvSpPr>
        <p:spPr bwMode="auto">
          <a:xfrm>
            <a:off x="4934539" y="2015504"/>
            <a:ext cx="750205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>
              <a:defRPr/>
            </a:pPr>
            <a:r>
              <a:rPr dirty="0"/>
              <a:t> </a:t>
            </a:r>
            <a:r>
              <a:rPr lang="ru-RU" dirty="0" smtClean="0"/>
              <a:t>06</a:t>
            </a:r>
            <a:r>
              <a:rPr dirty="0" smtClean="0"/>
              <a:t>.</a:t>
            </a:r>
            <a:r>
              <a:rPr lang="ru-RU" dirty="0" smtClean="0"/>
              <a:t>09.2023</a:t>
            </a:r>
            <a:r>
              <a:rPr dirty="0" smtClean="0"/>
              <a:t>       </a:t>
            </a:r>
            <a:endParaRPr dirty="0"/>
          </a:p>
        </p:txBody>
      </p:sp>
      <p:sp>
        <p:nvSpPr>
          <p:cNvPr id="430" name="6.11.23 - 12.04.24"/>
          <p:cNvSpPr txBox="1"/>
          <p:nvPr/>
        </p:nvSpPr>
        <p:spPr bwMode="auto">
          <a:xfrm>
            <a:off x="6397511" y="2022044"/>
            <a:ext cx="721351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>
              <a:defRPr/>
            </a:pPr>
            <a:r>
              <a:rPr dirty="0"/>
              <a:t> </a:t>
            </a:r>
            <a:r>
              <a:rPr lang="ru-RU" dirty="0" smtClean="0"/>
              <a:t>14</a:t>
            </a:r>
            <a:r>
              <a:rPr dirty="0" smtClean="0"/>
              <a:t>.0</a:t>
            </a:r>
            <a:r>
              <a:rPr lang="ru-RU" dirty="0" smtClean="0"/>
              <a:t>9</a:t>
            </a:r>
            <a:r>
              <a:rPr dirty="0" smtClean="0"/>
              <a:t>.</a:t>
            </a:r>
            <a:r>
              <a:rPr lang="ru-RU" dirty="0"/>
              <a:t>20</a:t>
            </a:r>
            <a:r>
              <a:rPr dirty="0"/>
              <a:t>24      </a:t>
            </a:r>
          </a:p>
        </p:txBody>
      </p:sp>
      <p:sp>
        <p:nvSpPr>
          <p:cNvPr id="431" name="13-14.04.2024"/>
          <p:cNvSpPr txBox="1"/>
          <p:nvPr/>
        </p:nvSpPr>
        <p:spPr bwMode="auto">
          <a:xfrm>
            <a:off x="7786715" y="2015503"/>
            <a:ext cx="692497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>
              <a:defRPr/>
            </a:pPr>
            <a:r>
              <a:rPr dirty="0"/>
              <a:t> </a:t>
            </a:r>
            <a:r>
              <a:rPr lang="ru-RU" dirty="0" smtClean="0"/>
              <a:t>15</a:t>
            </a:r>
            <a:r>
              <a:rPr dirty="0" smtClean="0"/>
              <a:t>.</a:t>
            </a:r>
            <a:r>
              <a:rPr lang="ru-RU" dirty="0" smtClean="0"/>
              <a:t>09.</a:t>
            </a:r>
            <a:r>
              <a:rPr dirty="0" smtClean="0"/>
              <a:t>2024     </a:t>
            </a:r>
            <a:endParaRPr dirty="0"/>
          </a:p>
        </p:txBody>
      </p:sp>
      <p:sp>
        <p:nvSpPr>
          <p:cNvPr id="432" name="Сбор заявок, отбор и формирование базы участников"/>
          <p:cNvSpPr txBox="1"/>
          <p:nvPr/>
        </p:nvSpPr>
        <p:spPr bwMode="auto">
          <a:xfrm>
            <a:off x="462227" y="2236122"/>
            <a:ext cx="1264927" cy="369332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r>
              <a:rPr lang="ru-RU" dirty="0" smtClean="0"/>
              <a:t>Релиз. Комментарии: Разуваева К.Д., </a:t>
            </a:r>
            <a:r>
              <a:rPr lang="ru-RU" dirty="0" err="1" smtClean="0"/>
              <a:t>Виртуозова</a:t>
            </a:r>
            <a:r>
              <a:rPr lang="ru-RU" dirty="0" smtClean="0"/>
              <a:t> Н.</a:t>
            </a:r>
            <a:endParaRPr dirty="0"/>
          </a:p>
        </p:txBody>
      </p:sp>
      <p:sp>
        <p:nvSpPr>
          <p:cNvPr id="433" name="Разработка и проведение образовательного модуля"/>
          <p:cNvSpPr txBox="1"/>
          <p:nvPr/>
        </p:nvSpPr>
        <p:spPr bwMode="auto">
          <a:xfrm>
            <a:off x="1817837" y="2236122"/>
            <a:ext cx="1241072" cy="323165"/>
          </a:xfrm>
          <a:prstGeom prst="rect">
            <a:avLst/>
          </a:prstGeom>
          <a:ln w="12700">
            <a:miter lim="400000"/>
          </a:ln>
        </p:spPr>
        <p:txBody>
          <a:bodyPr wrap="square"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 algn="just">
              <a:defRPr/>
            </a:pPr>
            <a:r>
              <a:rPr lang="ru-RU" sz="700" dirty="0" smtClean="0"/>
              <a:t>Релиз. </a:t>
            </a:r>
            <a:r>
              <a:rPr sz="700" dirty="0" err="1" smtClean="0"/>
              <a:t>Разрабо</a:t>
            </a:r>
            <a:r>
              <a:rPr lang="ru-RU" sz="700" dirty="0" err="1" smtClean="0"/>
              <a:t>тан</a:t>
            </a:r>
            <a:r>
              <a:rPr lang="ru-RU" sz="700" dirty="0" smtClean="0"/>
              <a:t> образовательный стандарт путешествий со смыслом</a:t>
            </a:r>
            <a:endParaRPr sz="700" dirty="0"/>
          </a:p>
        </p:txBody>
      </p:sp>
      <p:sp>
        <p:nvSpPr>
          <p:cNvPr id="434" name="Разработка и проведение онлайн-тестирования"/>
          <p:cNvSpPr txBox="1"/>
          <p:nvPr/>
        </p:nvSpPr>
        <p:spPr bwMode="auto">
          <a:xfrm>
            <a:off x="3284669" y="2236122"/>
            <a:ext cx="1264567" cy="24622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r>
              <a:rPr lang="ru-RU" dirty="0" err="1" smtClean="0"/>
              <a:t>Сторис</a:t>
            </a:r>
            <a:r>
              <a:rPr lang="ru-RU" dirty="0" smtClean="0"/>
              <a:t> </a:t>
            </a:r>
            <a:r>
              <a:rPr lang="ru-RU" dirty="0" err="1" smtClean="0"/>
              <a:t>видеоэкскурсий</a:t>
            </a:r>
            <a:r>
              <a:rPr lang="ru-RU" dirty="0" smtClean="0"/>
              <a:t> из заявок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35" name="Организация экскурсий-защит"/>
          <p:cNvSpPr txBox="1"/>
          <p:nvPr/>
        </p:nvSpPr>
        <p:spPr bwMode="auto">
          <a:xfrm>
            <a:off x="4714343" y="2236122"/>
            <a:ext cx="1264567" cy="12311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436" name="Сопровождение работы участников,   формирование и ведения графика, сервисы для участников, контроль качества, сбор и обработка обратной связи"/>
          <p:cNvSpPr txBox="1"/>
          <p:nvPr/>
        </p:nvSpPr>
        <p:spPr bwMode="auto">
          <a:xfrm>
            <a:off x="6092919" y="2236122"/>
            <a:ext cx="1264926" cy="24622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r>
              <a:rPr lang="ru-RU" dirty="0" smtClean="0"/>
              <a:t>Сутки до окончания отбора </a:t>
            </a:r>
            <a:endParaRPr dirty="0"/>
          </a:p>
        </p:txBody>
      </p:sp>
      <p:sp>
        <p:nvSpPr>
          <p:cNvPr id="437" name="Итоговый рейтингование участников, формирование списка финалистов, проведение конкурсных испытаний и формирование шорт-листа, церемония награждения"/>
          <p:cNvSpPr txBox="1"/>
          <p:nvPr/>
        </p:nvSpPr>
        <p:spPr bwMode="auto">
          <a:xfrm>
            <a:off x="7500501" y="2236122"/>
            <a:ext cx="1264927" cy="12311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endParaRPr dirty="0"/>
          </a:p>
        </p:txBody>
      </p:sp>
      <p:sp>
        <p:nvSpPr>
          <p:cNvPr id="438" name="Google Shape;95;p3"/>
          <p:cNvSpPr/>
          <p:nvPr/>
        </p:nvSpPr>
        <p:spPr bwMode="auto">
          <a:xfrm>
            <a:off x="400983" y="496870"/>
            <a:ext cx="5534529" cy="415525"/>
          </a:xfrm>
          <a:prstGeom prst="roundRect">
            <a:avLst>
              <a:gd name="adj" fmla="val 50000"/>
            </a:avLst>
          </a:prstGeom>
          <a:ln w="19050">
            <a:solidFill>
              <a:srgbClr val="01BF89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42" name="Google Shape;139;g25d4043bed7_1_0"/>
          <p:cNvSpPr/>
          <p:nvPr/>
        </p:nvSpPr>
        <p:spPr bwMode="auto">
          <a:xfrm>
            <a:off x="4186215" y="4352853"/>
            <a:ext cx="2624401" cy="33655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9050">
            <a:solidFill>
              <a:srgbClr val="663FCD"/>
            </a:solidFill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43" name="#проводникисмыслов"/>
          <p:cNvSpPr txBox="1"/>
          <p:nvPr/>
        </p:nvSpPr>
        <p:spPr bwMode="auto">
          <a:xfrm>
            <a:off x="4426205" y="4391783"/>
            <a:ext cx="2144421" cy="2286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 indent="12700" algn="ctr">
              <a:spcBef>
                <a:spcPts val="100"/>
              </a:spcBef>
              <a:defRPr sz="1400" b="0">
                <a:solidFill>
                  <a:srgbClr val="FFFFFF"/>
                </a:solidFill>
                <a:latin typeface="Montserrat Medium"/>
                <a:ea typeface="Montserrat Medium"/>
                <a:cs typeface="Montserrat Medium"/>
              </a:defRPr>
            </a:lvl1pPr>
          </a:lstStyle>
          <a:p>
            <a:pPr>
              <a:defRPr/>
            </a:pPr>
            <a:r>
              <a:rPr dirty="0"/>
              <a:t>#</a:t>
            </a:r>
            <a:r>
              <a:rPr dirty="0" err="1"/>
              <a:t>проводникисмыслов</a:t>
            </a:r>
            <a:endParaRPr dirty="0"/>
          </a:p>
        </p:txBody>
      </p:sp>
      <p:sp>
        <p:nvSpPr>
          <p:cNvPr id="42" name="Разработка и проведение онлайн-тестирования"/>
          <p:cNvSpPr txBox="1"/>
          <p:nvPr/>
        </p:nvSpPr>
        <p:spPr bwMode="auto">
          <a:xfrm>
            <a:off x="4641188" y="2216250"/>
            <a:ext cx="1264567" cy="369332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r>
              <a:rPr lang="ru-RU" dirty="0" smtClean="0"/>
              <a:t>Релиз. Топ регионов, приславших больше всех заявок на участие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3" name="Сопровождение работы участников,   формирование и ведения графика, сервисы для участников, контроль качества, сбор и обработка обратной связи"/>
          <p:cNvSpPr txBox="1"/>
          <p:nvPr/>
        </p:nvSpPr>
        <p:spPr bwMode="auto">
          <a:xfrm>
            <a:off x="7596233" y="2216729"/>
            <a:ext cx="1264926" cy="369332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r>
              <a:rPr lang="ru-RU" dirty="0" smtClean="0"/>
              <a:t>Прямой эфир открытой первой  лекции курса с участием первых лиц </a:t>
            </a:r>
            <a:endParaRPr dirty="0"/>
          </a:p>
        </p:txBody>
      </p:sp>
      <p:sp>
        <p:nvSpPr>
          <p:cNvPr id="44" name="Google Shape;139;g25d4043bed7_1_0"/>
          <p:cNvSpPr/>
          <p:nvPr/>
        </p:nvSpPr>
        <p:spPr bwMode="auto">
          <a:xfrm>
            <a:off x="371049" y="3039457"/>
            <a:ext cx="1353432" cy="1181467"/>
          </a:xfrm>
          <a:prstGeom prst="roundRect">
            <a:avLst>
              <a:gd name="adj" fmla="val 11305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5" name="Google Shape;99;p3"/>
          <p:cNvSpPr/>
          <p:nvPr/>
        </p:nvSpPr>
        <p:spPr bwMode="auto">
          <a:xfrm>
            <a:off x="367406" y="2961822"/>
            <a:ext cx="1382474" cy="35560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46" name="Google Shape;100;p3"/>
          <p:cNvSpPr txBox="1"/>
          <p:nvPr/>
        </p:nvSpPr>
        <p:spPr bwMode="auto">
          <a:xfrm>
            <a:off x="367406" y="3037060"/>
            <a:ext cx="2331422" cy="190501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indent="27940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Гиды на </a:t>
            </a:r>
            <a:r>
              <a:rPr lang="ru-RU" dirty="0" err="1" smtClean="0"/>
              <a:t>турслете</a:t>
            </a:r>
            <a:endParaRPr dirty="0"/>
          </a:p>
        </p:txBody>
      </p:sp>
      <p:sp>
        <p:nvSpPr>
          <p:cNvPr id="47" name="10.08 - 15.09"/>
          <p:cNvSpPr txBox="1"/>
          <p:nvPr/>
        </p:nvSpPr>
        <p:spPr bwMode="auto">
          <a:xfrm>
            <a:off x="773651" y="3378265"/>
            <a:ext cx="548227" cy="12311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spcBef>
                <a:spcPts val="0"/>
              </a:spcBef>
              <a:defRPr sz="800"/>
            </a:lvl1pPr>
          </a:lstStyle>
          <a:p>
            <a:pPr>
              <a:defRPr/>
            </a:pPr>
            <a:r>
              <a:rPr lang="ru-RU" dirty="0" smtClean="0"/>
              <a:t>28</a:t>
            </a:r>
            <a:r>
              <a:rPr dirty="0" smtClean="0"/>
              <a:t>.0</a:t>
            </a:r>
            <a:r>
              <a:rPr lang="ru-RU" dirty="0" smtClean="0"/>
              <a:t>9.2023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8" name="Сбор заявок, отбор и формирование базы участников"/>
          <p:cNvSpPr txBox="1"/>
          <p:nvPr/>
        </p:nvSpPr>
        <p:spPr bwMode="auto">
          <a:xfrm>
            <a:off x="480786" y="3593175"/>
            <a:ext cx="1264927" cy="492443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>
              <a:spcBef>
                <a:spcPts val="0"/>
              </a:spcBef>
              <a:defRPr sz="800" b="0">
                <a:latin typeface="Montserrat Regular"/>
                <a:ea typeface="Montserrat Regular"/>
                <a:cs typeface="Montserrat Regular"/>
              </a:defRPr>
            </a:lvl1pPr>
          </a:lstStyle>
          <a:p>
            <a:pPr>
              <a:defRPr/>
            </a:pPr>
            <a:r>
              <a:rPr lang="ru-RU" dirty="0" smtClean="0"/>
              <a:t>Открытая лекция в рамках образовательного курса для участников слета БЧП</a:t>
            </a:r>
            <a:endParaRPr dirty="0"/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862" y="3119429"/>
            <a:ext cx="1639985" cy="157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4154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5" name="Google Shape;96;p3"/>
          <p:cNvSpPr txBox="1"/>
          <p:nvPr/>
        </p:nvSpPr>
        <p:spPr bwMode="auto">
          <a:xfrm>
            <a:off x="436615" y="351785"/>
            <a:ext cx="6374001" cy="814349"/>
          </a:xfrm>
          <a:prstGeom prst="rect">
            <a:avLst/>
          </a:prstGeom>
          <a:ln w="12700">
            <a:miter lim="400000"/>
          </a:ln>
        </p:spPr>
        <p:txBody>
          <a:bodyPr lIns="91399" tIns="91399" rIns="91399" bIns="91399">
            <a:normAutofit fontScale="92500"/>
          </a:bodyPr>
          <a:lstStyle>
            <a:lvl1pPr>
              <a:lnSpc>
                <a:spcPct val="110000"/>
              </a:lnSpc>
              <a:defRPr sz="1600">
                <a:solidFill>
                  <a:srgbClr val="663FCD"/>
                </a:solidFill>
              </a:defRPr>
            </a:lvl1pPr>
          </a:lstStyle>
          <a:p>
            <a:pPr>
              <a:defRPr/>
            </a:pPr>
            <a:r>
              <a:rPr lang="ru-RU" dirty="0" smtClean="0"/>
              <a:t>18 </a:t>
            </a:r>
            <a:r>
              <a:rPr dirty="0" err="1" smtClean="0"/>
              <a:t>сентября</a:t>
            </a:r>
            <a:r>
              <a:rPr lang="ru-RU" dirty="0" smtClean="0"/>
              <a:t>* -</a:t>
            </a:r>
            <a:r>
              <a:rPr dirty="0" smtClean="0"/>
              <a:t> </a:t>
            </a:r>
            <a:r>
              <a:rPr lang="ru-RU" dirty="0" smtClean="0"/>
              <a:t>Публичное мероприятие, приуроченное к началу </a:t>
            </a:r>
            <a:r>
              <a:rPr dirty="0" smtClean="0"/>
              <a:t> </a:t>
            </a:r>
            <a:r>
              <a:rPr dirty="0" err="1"/>
              <a:t>обучения</a:t>
            </a:r>
            <a:r>
              <a:rPr dirty="0"/>
              <a:t> </a:t>
            </a:r>
            <a:r>
              <a:rPr dirty="0" err="1"/>
              <a:t>гидов-экскурсоводов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выставки-форума</a:t>
            </a:r>
            <a:r>
              <a:rPr dirty="0"/>
              <a:t> «</a:t>
            </a:r>
            <a:r>
              <a:rPr dirty="0" err="1"/>
              <a:t>Россия</a:t>
            </a:r>
            <a:r>
              <a:rPr dirty="0"/>
              <a:t>»</a:t>
            </a:r>
          </a:p>
        </p:txBody>
      </p:sp>
      <p:sp>
        <p:nvSpPr>
          <p:cNvPr id="316" name="9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9</a:t>
            </a:r>
          </a:p>
        </p:txBody>
      </p:sp>
      <p:sp>
        <p:nvSpPr>
          <p:cNvPr id="317" name="Google Shape;139;g25d4043bed7_1_0"/>
          <p:cNvSpPr/>
          <p:nvPr/>
        </p:nvSpPr>
        <p:spPr bwMode="auto">
          <a:xfrm>
            <a:off x="581209" y="1270925"/>
            <a:ext cx="8098820" cy="1646786"/>
          </a:xfrm>
          <a:prstGeom prst="roundRect">
            <a:avLst>
              <a:gd name="adj" fmla="val 12393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18" name="Google Shape;142;g25f4b72f8f4_0_34"/>
          <p:cNvSpPr txBox="1"/>
          <p:nvPr/>
        </p:nvSpPr>
        <p:spPr bwMode="auto">
          <a:xfrm>
            <a:off x="847583" y="1598339"/>
            <a:ext cx="4123787" cy="1468185"/>
          </a:xfrm>
          <a:prstGeom prst="rect">
            <a:avLst/>
          </a:prstGeom>
          <a:ln w="12700">
            <a:miter lim="400000"/>
          </a:ln>
        </p:spPr>
        <p:txBody>
          <a:bodyPr lIns="45699" tIns="45699" rIns="45699" bIns="45699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defRPr sz="1500" b="0">
                <a:latin typeface="Montserrat Regular"/>
                <a:ea typeface="Montserrat Regular"/>
                <a:cs typeface="Montserrat Regular"/>
              </a:defRPr>
            </a:pPr>
            <a:r>
              <a:rPr b="1" dirty="0" err="1">
                <a:latin typeface="Montserrat-Bold"/>
                <a:ea typeface="Montserrat-Bold"/>
                <a:cs typeface="Montserrat-Bold"/>
              </a:rPr>
              <a:t>Прямой</a:t>
            </a:r>
            <a:r>
              <a:rPr b="1" dirty="0">
                <a:latin typeface="Montserrat-Bold"/>
                <a:ea typeface="Montserrat-Bold"/>
                <a:cs typeface="Montserrat-Bold"/>
              </a:rPr>
              <a:t> </a:t>
            </a:r>
            <a:r>
              <a:rPr b="1" dirty="0" err="1">
                <a:latin typeface="Montserrat-Bold"/>
                <a:ea typeface="Montserrat-Bold"/>
                <a:cs typeface="Montserrat-Bold"/>
              </a:rPr>
              <a:t>всероссийский</a:t>
            </a:r>
            <a:r>
              <a:rPr b="1" dirty="0">
                <a:latin typeface="Montserrat-Bold"/>
                <a:ea typeface="Montserrat-Bold"/>
                <a:cs typeface="Montserrat-Bold"/>
              </a:rPr>
              <a:t> </a:t>
            </a:r>
            <a:r>
              <a:rPr b="1" dirty="0" err="1">
                <a:latin typeface="Montserrat-Bold"/>
                <a:ea typeface="Montserrat-Bold"/>
                <a:cs typeface="Montserrat-Bold"/>
              </a:rPr>
              <a:t>эфир</a:t>
            </a:r>
            <a:r>
              <a:rPr dirty="0"/>
              <a:t> </a:t>
            </a:r>
            <a:r>
              <a:rPr lang="ru-RU" dirty="0"/>
              <a:t/>
            </a:r>
            <a:br>
              <a:rPr lang="ru-RU" dirty="0"/>
            </a:br>
            <a:r>
              <a:rPr b="1" dirty="0" smtClean="0">
                <a:latin typeface="Montserrat-Bold"/>
                <a:ea typeface="Montserrat-Bold"/>
                <a:cs typeface="Montserrat-Bold"/>
              </a:rPr>
              <a:t>с </a:t>
            </a:r>
            <a:r>
              <a:rPr b="1" dirty="0" err="1">
                <a:latin typeface="Montserrat-Bold"/>
                <a:ea typeface="Montserrat-Bold"/>
                <a:cs typeface="Montserrat-Bold"/>
              </a:rPr>
              <a:t>панорамным</a:t>
            </a:r>
            <a:r>
              <a:rPr b="1" dirty="0">
                <a:latin typeface="Montserrat-Bold"/>
                <a:ea typeface="Montserrat-Bold"/>
                <a:cs typeface="Montserrat-Bold"/>
              </a:rPr>
              <a:t> </a:t>
            </a:r>
            <a:r>
              <a:rPr b="1" dirty="0" err="1">
                <a:latin typeface="Montserrat-Bold"/>
                <a:ea typeface="Montserrat-Bold"/>
                <a:cs typeface="Montserrat-Bold"/>
              </a:rPr>
              <a:t>видом</a:t>
            </a:r>
            <a:r>
              <a:rPr b="1" dirty="0">
                <a:latin typeface="Montserrat-Bold"/>
                <a:ea typeface="Montserrat-Bold"/>
                <a:cs typeface="Montserrat-Bold"/>
              </a:rPr>
              <a:t> </a:t>
            </a:r>
            <a:r>
              <a:rPr b="1" dirty="0" err="1">
                <a:latin typeface="Montserrat-Bold"/>
                <a:ea typeface="Montserrat-Bold"/>
                <a:cs typeface="Montserrat-Bold"/>
              </a:rPr>
              <a:t>на</a:t>
            </a:r>
            <a:r>
              <a:rPr b="1" dirty="0">
                <a:latin typeface="Montserrat-Bold"/>
                <a:ea typeface="Montserrat-Bold"/>
                <a:cs typeface="Montserrat-Bold"/>
              </a:rPr>
              <a:t> ВДНХ</a:t>
            </a:r>
            <a:br>
              <a:rPr b="1" dirty="0">
                <a:latin typeface="Montserrat-Bold"/>
                <a:ea typeface="Montserrat-Bold"/>
                <a:cs typeface="Montserrat-Bold"/>
              </a:rPr>
            </a:br>
            <a:endParaRPr b="1" dirty="0">
              <a:latin typeface="Montserrat-Bold"/>
              <a:ea typeface="Montserrat-Bold"/>
              <a:cs typeface="Montserrat-Bold"/>
            </a:endParaRPr>
          </a:p>
        </p:txBody>
      </p:sp>
      <p:pic>
        <p:nvPicPr>
          <p:cNvPr id="319" name="Рисунок 1" descr="Рисунок 1"/>
          <p:cNvPicPr>
            <a:picLocks noChangeAspect="1"/>
          </p:cNvPicPr>
          <p:nvPr/>
        </p:nvPicPr>
        <p:blipFill>
          <a:blip r:embed="rId3"/>
          <a:srcRect l="641" t="5799" r="340" b="5805"/>
          <a:stretch/>
        </p:blipFill>
        <p:spPr bwMode="auto">
          <a:xfrm>
            <a:off x="5655988" y="1360297"/>
            <a:ext cx="2957513" cy="1468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7" extrusionOk="0">
                <a:moveTo>
                  <a:pt x="2458" y="0"/>
                </a:moveTo>
                <a:cubicBezTo>
                  <a:pt x="1752" y="0"/>
                  <a:pt x="1392" y="4"/>
                  <a:pt x="1014" y="245"/>
                </a:cubicBezTo>
                <a:cubicBezTo>
                  <a:pt x="598" y="550"/>
                  <a:pt x="273" y="1205"/>
                  <a:pt x="122" y="2043"/>
                </a:cubicBezTo>
                <a:cubicBezTo>
                  <a:pt x="1" y="2809"/>
                  <a:pt x="0" y="3531"/>
                  <a:pt x="0" y="4951"/>
                </a:cubicBezTo>
                <a:lnTo>
                  <a:pt x="0" y="16622"/>
                </a:lnTo>
                <a:cubicBezTo>
                  <a:pt x="0" y="18064"/>
                  <a:pt x="1" y="18787"/>
                  <a:pt x="122" y="19553"/>
                </a:cubicBezTo>
                <a:cubicBezTo>
                  <a:pt x="273" y="20391"/>
                  <a:pt x="598" y="21052"/>
                  <a:pt x="1014" y="21357"/>
                </a:cubicBezTo>
                <a:cubicBezTo>
                  <a:pt x="1395" y="21600"/>
                  <a:pt x="1753" y="21597"/>
                  <a:pt x="2458" y="21597"/>
                </a:cubicBezTo>
                <a:lnTo>
                  <a:pt x="19130" y="21597"/>
                </a:lnTo>
                <a:cubicBezTo>
                  <a:pt x="19846" y="21597"/>
                  <a:pt x="20202" y="21600"/>
                  <a:pt x="20583" y="21357"/>
                </a:cubicBezTo>
                <a:cubicBezTo>
                  <a:pt x="20999" y="21052"/>
                  <a:pt x="21327" y="20391"/>
                  <a:pt x="21478" y="19553"/>
                </a:cubicBezTo>
                <a:cubicBezTo>
                  <a:pt x="21599" y="18787"/>
                  <a:pt x="21600" y="18065"/>
                  <a:pt x="21600" y="16646"/>
                </a:cubicBezTo>
                <a:lnTo>
                  <a:pt x="21600" y="4974"/>
                </a:lnTo>
                <a:cubicBezTo>
                  <a:pt x="21600" y="3533"/>
                  <a:pt x="21599" y="2809"/>
                  <a:pt x="21478" y="2043"/>
                </a:cubicBezTo>
                <a:cubicBezTo>
                  <a:pt x="21327" y="1205"/>
                  <a:pt x="20999" y="550"/>
                  <a:pt x="20583" y="245"/>
                </a:cubicBezTo>
                <a:cubicBezTo>
                  <a:pt x="20202" y="3"/>
                  <a:pt x="19847" y="0"/>
                  <a:pt x="19142" y="0"/>
                </a:cubicBezTo>
                <a:lnTo>
                  <a:pt x="2470" y="0"/>
                </a:lnTo>
                <a:lnTo>
                  <a:pt x="2458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320" name="Google Shape;139;g25d4043bed7_1_0"/>
          <p:cNvSpPr/>
          <p:nvPr/>
        </p:nvSpPr>
        <p:spPr bwMode="auto">
          <a:xfrm>
            <a:off x="581209" y="2980781"/>
            <a:ext cx="8098820" cy="1817323"/>
          </a:xfrm>
          <a:prstGeom prst="roundRect">
            <a:avLst>
              <a:gd name="adj" fmla="val 11230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pic>
        <p:nvPicPr>
          <p:cNvPr id="321" name="Google Shape;206;p4" descr="Google Shape;206;p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119761" y="3093508"/>
            <a:ext cx="682403" cy="682404"/>
          </a:xfrm>
          <a:prstGeom prst="rect">
            <a:avLst/>
          </a:prstGeom>
          <a:ln w="12700">
            <a:miter lim="400000"/>
          </a:ln>
        </p:spPr>
      </p:pic>
      <p:pic>
        <p:nvPicPr>
          <p:cNvPr id="322" name="Google Shape;208;p4" descr="Google Shape;208;p4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2684576" y="3087338"/>
            <a:ext cx="694754" cy="694744"/>
          </a:xfrm>
          <a:prstGeom prst="rect">
            <a:avLst/>
          </a:prstGeom>
          <a:ln w="12700">
            <a:miter lim="400000"/>
          </a:ln>
        </p:spPr>
      </p:pic>
      <p:sp>
        <p:nvSpPr>
          <p:cNvPr id="323" name="Сквиркл"/>
          <p:cNvSpPr/>
          <p:nvPr/>
        </p:nvSpPr>
        <p:spPr bwMode="auto">
          <a:xfrm>
            <a:off x="795834" y="3873534"/>
            <a:ext cx="1381058" cy="24493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24" name="Сергей Кириенко"/>
          <p:cNvSpPr txBox="1"/>
          <p:nvPr/>
        </p:nvSpPr>
        <p:spPr bwMode="auto">
          <a:xfrm>
            <a:off x="931625" y="3926149"/>
            <a:ext cx="1177761" cy="1397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t>Сергей Кириенко  </a:t>
            </a:r>
          </a:p>
        </p:txBody>
      </p:sp>
      <p:sp>
        <p:nvSpPr>
          <p:cNvPr id="325" name="Первый заместитель…"/>
          <p:cNvSpPr txBox="1"/>
          <p:nvPr/>
        </p:nvSpPr>
        <p:spPr bwMode="auto">
          <a:xfrm>
            <a:off x="718481" y="4231175"/>
            <a:ext cx="1484962" cy="56921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Первый заместитель </a:t>
            </a:r>
            <a:endParaRPr sz="800"/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Руководителя Администрации</a:t>
            </a:r>
            <a:endParaRPr sz="800"/>
          </a:p>
          <a:p>
            <a:pPr indent="12700" algn="ctr"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Президента, председатель </a:t>
            </a:r>
          </a:p>
          <a:p>
            <a:pPr indent="12700" algn="ctr"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Экспертного совета</a:t>
            </a:r>
          </a:p>
        </p:txBody>
      </p:sp>
      <p:sp>
        <p:nvSpPr>
          <p:cNvPr id="326" name="Сквиркл"/>
          <p:cNvSpPr/>
          <p:nvPr/>
        </p:nvSpPr>
        <p:spPr bwMode="auto">
          <a:xfrm>
            <a:off x="2306322" y="3873534"/>
            <a:ext cx="1381058" cy="24493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27" name="Ксения Разуваева"/>
          <p:cNvSpPr txBox="1"/>
          <p:nvPr/>
        </p:nvSpPr>
        <p:spPr bwMode="auto">
          <a:xfrm>
            <a:off x="2442114" y="3926149"/>
            <a:ext cx="1136041" cy="50355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Ксения Разуваева</a:t>
            </a:r>
          </a:p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  </a:t>
            </a:r>
          </a:p>
        </p:txBody>
      </p:sp>
      <p:sp>
        <p:nvSpPr>
          <p:cNvPr id="328" name="Руководитель…"/>
          <p:cNvSpPr txBox="1"/>
          <p:nvPr/>
        </p:nvSpPr>
        <p:spPr bwMode="auto">
          <a:xfrm>
            <a:off x="2370151" y="4231175"/>
            <a:ext cx="1215239" cy="34061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Руководитель </a:t>
            </a:r>
            <a:endParaRPr sz="800"/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Федерального агентства </a:t>
            </a:r>
            <a:endParaRPr sz="800"/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по делаем молодёжи</a:t>
            </a:r>
          </a:p>
        </p:txBody>
      </p:sp>
      <p:sp>
        <p:nvSpPr>
          <p:cNvPr id="329" name="Сквиркл"/>
          <p:cNvSpPr/>
          <p:nvPr/>
        </p:nvSpPr>
        <p:spPr bwMode="auto">
          <a:xfrm>
            <a:off x="3818984" y="3873534"/>
            <a:ext cx="1381058" cy="24493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30" name="Ксения Разуваева"/>
          <p:cNvSpPr txBox="1"/>
          <p:nvPr/>
        </p:nvSpPr>
        <p:spPr bwMode="auto">
          <a:xfrm>
            <a:off x="3942076" y="3926149"/>
            <a:ext cx="1204050" cy="50355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Дмитрий Вахруков</a:t>
            </a:r>
          </a:p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  </a:t>
            </a:r>
          </a:p>
        </p:txBody>
      </p:sp>
      <p:sp>
        <p:nvSpPr>
          <p:cNvPr id="331" name="Руководитель…"/>
          <p:cNvSpPr txBox="1"/>
          <p:nvPr/>
        </p:nvSpPr>
        <p:spPr bwMode="auto">
          <a:xfrm>
            <a:off x="3858633" y="4231175"/>
            <a:ext cx="1263600" cy="34061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Заместитель министра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экономического развития</a:t>
            </a:r>
          </a:p>
        </p:txBody>
      </p:sp>
      <p:sp>
        <p:nvSpPr>
          <p:cNvPr id="332" name="Сквиркл"/>
          <p:cNvSpPr/>
          <p:nvPr/>
        </p:nvSpPr>
        <p:spPr bwMode="auto">
          <a:xfrm>
            <a:off x="5324486" y="3873534"/>
            <a:ext cx="1381058" cy="244931"/>
          </a:xfrm>
          <a:prstGeom prst="roundRect">
            <a:avLst>
              <a:gd name="adj" fmla="val 50000"/>
            </a:avLst>
          </a:prstGeom>
          <a:solidFill>
            <a:srgbClr val="01BF89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33" name="Ксения Разуваева"/>
          <p:cNvSpPr txBox="1"/>
          <p:nvPr/>
        </p:nvSpPr>
        <p:spPr bwMode="auto">
          <a:xfrm>
            <a:off x="5434878" y="3926149"/>
            <a:ext cx="1222452" cy="50355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Наталья Сергунина</a:t>
            </a:r>
          </a:p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  </a:t>
            </a:r>
          </a:p>
        </p:txBody>
      </p:sp>
      <p:sp>
        <p:nvSpPr>
          <p:cNvPr id="334" name="Руководитель…"/>
          <p:cNvSpPr txBox="1"/>
          <p:nvPr/>
        </p:nvSpPr>
        <p:spPr bwMode="auto">
          <a:xfrm>
            <a:off x="5213360" y="4231175"/>
            <a:ext cx="1565149" cy="566929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Заместитель Мэра Москвы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в Правительстве Москвы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— руководитель Аппарата Мэра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и Правительства Москвы</a:t>
            </a:r>
          </a:p>
        </p:txBody>
      </p:sp>
      <p:pic>
        <p:nvPicPr>
          <p:cNvPr id="335" name="Google Shape;208;p4" descr="Google Shape;208;p4"/>
          <p:cNvPicPr>
            <a:picLocks noChangeAspect="1"/>
          </p:cNvPicPr>
          <p:nvPr/>
        </p:nvPicPr>
        <p:blipFill>
          <a:blip r:embed="rId6"/>
          <a:srcRect l="2069" t="2077" r="2037" b="2058"/>
          <a:stretch/>
        </p:blipFill>
        <p:spPr bwMode="auto">
          <a:xfrm>
            <a:off x="7216862" y="3080015"/>
            <a:ext cx="709426" cy="7095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0595" extrusionOk="0">
                <a:moveTo>
                  <a:pt x="9839" y="0"/>
                </a:moveTo>
                <a:cubicBezTo>
                  <a:pt x="7321" y="0"/>
                  <a:pt x="4802" y="1008"/>
                  <a:pt x="2881" y="3018"/>
                </a:cubicBezTo>
                <a:cubicBezTo>
                  <a:pt x="-961" y="7039"/>
                  <a:pt x="-961" y="13559"/>
                  <a:pt x="2881" y="17579"/>
                </a:cubicBezTo>
                <a:cubicBezTo>
                  <a:pt x="6724" y="21600"/>
                  <a:pt x="12954" y="21600"/>
                  <a:pt x="16797" y="17579"/>
                </a:cubicBezTo>
                <a:cubicBezTo>
                  <a:pt x="20639" y="13559"/>
                  <a:pt x="20639" y="7039"/>
                  <a:pt x="16797" y="3018"/>
                </a:cubicBezTo>
                <a:cubicBezTo>
                  <a:pt x="14876" y="1008"/>
                  <a:pt x="12357" y="0"/>
                  <a:pt x="9839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36" name="Сквиркл"/>
          <p:cNvSpPr/>
          <p:nvPr/>
        </p:nvSpPr>
        <p:spPr bwMode="auto">
          <a:xfrm>
            <a:off x="6845744" y="3873534"/>
            <a:ext cx="1484961" cy="244931"/>
          </a:xfrm>
          <a:prstGeom prst="roundRect">
            <a:avLst>
              <a:gd name="adj" fmla="val 50000"/>
            </a:avLst>
          </a:prstGeom>
          <a:solidFill>
            <a:srgbClr val="663FCD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spcBef>
                <a:spcPts val="0"/>
              </a:spcBef>
              <a:defRPr sz="1400" b="0">
                <a:solidFill>
                  <a:srgbClr val="1A9988"/>
                </a:solidFill>
                <a:latin typeface="+mn-lt"/>
                <a:ea typeface="+mn-ea"/>
                <a:cs typeface="+mn-cs"/>
              </a:defRPr>
            </a:pPr>
            <a:endParaRPr/>
          </a:p>
        </p:txBody>
      </p:sp>
      <p:sp>
        <p:nvSpPr>
          <p:cNvPr id="337" name="Ксения Разуваева"/>
          <p:cNvSpPr txBox="1"/>
          <p:nvPr/>
        </p:nvSpPr>
        <p:spPr bwMode="auto">
          <a:xfrm>
            <a:off x="6981536" y="3926149"/>
            <a:ext cx="1276859" cy="503555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Наталья Виртуозова</a:t>
            </a:r>
          </a:p>
          <a:p>
            <a:pPr>
              <a:lnSpc>
                <a:spcPct val="114999"/>
              </a:lnSpc>
              <a:spcBef>
                <a:spcPts val="1600"/>
              </a:spcBef>
              <a:defRPr sz="900">
                <a:solidFill>
                  <a:srgbClr val="FFFFFF"/>
                </a:solidFill>
              </a:defRPr>
            </a:pPr>
            <a:r>
              <a:t>  </a:t>
            </a:r>
          </a:p>
        </p:txBody>
      </p:sp>
      <p:sp>
        <p:nvSpPr>
          <p:cNvPr id="338" name="Руководитель…"/>
          <p:cNvSpPr txBox="1"/>
          <p:nvPr/>
        </p:nvSpPr>
        <p:spPr bwMode="auto">
          <a:xfrm>
            <a:off x="6877755" y="4209917"/>
            <a:ext cx="1461403" cy="680086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/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Директор 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автономной некоммерческой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организации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«Дирекция Выставки </a:t>
            </a:r>
          </a:p>
          <a:p>
            <a:pPr marR="5080" indent="12700" algn="ctr">
              <a:lnSpc>
                <a:spcPct val="99000"/>
              </a:lnSpc>
              <a:spcBef>
                <a:spcPts val="0"/>
              </a:spcBef>
              <a:defRPr sz="700" b="0">
                <a:latin typeface="Montserrat Medium"/>
                <a:ea typeface="Montserrat Medium"/>
                <a:cs typeface="Montserrat Medium"/>
              </a:defRPr>
            </a:pPr>
            <a:r>
              <a:t>Достижений «Россия»</a:t>
            </a:r>
            <a:r>
              <a:rPr/>
              <a:t/>
            </a:r>
            <a:br>
              <a:rPr/>
            </a:br>
            <a:endParaRPr/>
          </a:p>
        </p:txBody>
      </p:sp>
      <p:pic>
        <p:nvPicPr>
          <p:cNvPr id="339" name="Google Shape;208;p4" descr="Google Shape;208;p4"/>
          <p:cNvPicPr>
            <a:picLocks noChangeAspect="1"/>
          </p:cNvPicPr>
          <p:nvPr/>
        </p:nvPicPr>
        <p:blipFill>
          <a:blip r:embed="rId7"/>
          <a:srcRect l="1" t="1357" r="9602" b="7840"/>
          <a:stretch/>
        </p:blipFill>
        <p:spPr bwMode="auto">
          <a:xfrm>
            <a:off x="5661002" y="3080015"/>
            <a:ext cx="708726" cy="7095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594" h="20595" extrusionOk="0">
                <a:moveTo>
                  <a:pt x="10287" y="0"/>
                </a:moveTo>
                <a:cubicBezTo>
                  <a:pt x="7649" y="0"/>
                  <a:pt x="5011" y="1008"/>
                  <a:pt x="2998" y="3018"/>
                </a:cubicBezTo>
                <a:cubicBezTo>
                  <a:pt x="1048" y="4967"/>
                  <a:pt x="60" y="7503"/>
                  <a:pt x="0" y="10057"/>
                </a:cubicBezTo>
                <a:lnTo>
                  <a:pt x="0" y="10541"/>
                </a:lnTo>
                <a:cubicBezTo>
                  <a:pt x="60" y="13094"/>
                  <a:pt x="1048" y="15631"/>
                  <a:pt x="2998" y="17579"/>
                </a:cubicBezTo>
                <a:cubicBezTo>
                  <a:pt x="7023" y="21600"/>
                  <a:pt x="13550" y="21600"/>
                  <a:pt x="17575" y="17579"/>
                </a:cubicBezTo>
                <a:cubicBezTo>
                  <a:pt x="21600" y="13559"/>
                  <a:pt x="21600" y="7039"/>
                  <a:pt x="17575" y="3018"/>
                </a:cubicBezTo>
                <a:cubicBezTo>
                  <a:pt x="15563" y="1008"/>
                  <a:pt x="12924" y="0"/>
                  <a:pt x="10287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340" name="Google Shape;208;p4" descr="Google Shape;208;p4"/>
          <p:cNvPicPr>
            <a:picLocks noChangeAspect="1"/>
          </p:cNvPicPr>
          <p:nvPr/>
        </p:nvPicPr>
        <p:blipFill>
          <a:blip r:embed="rId8"/>
          <a:srcRect l="24304" t="2503" r="24287" b="14388"/>
          <a:stretch/>
        </p:blipFill>
        <p:spPr bwMode="auto">
          <a:xfrm>
            <a:off x="4095831" y="3080016"/>
            <a:ext cx="709426" cy="7095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20595" extrusionOk="0">
                <a:moveTo>
                  <a:pt x="9839" y="0"/>
                </a:moveTo>
                <a:cubicBezTo>
                  <a:pt x="7321" y="0"/>
                  <a:pt x="4802" y="1008"/>
                  <a:pt x="2881" y="3018"/>
                </a:cubicBezTo>
                <a:cubicBezTo>
                  <a:pt x="-961" y="7039"/>
                  <a:pt x="-961" y="13559"/>
                  <a:pt x="2881" y="17579"/>
                </a:cubicBezTo>
                <a:cubicBezTo>
                  <a:pt x="6724" y="21600"/>
                  <a:pt x="12954" y="21600"/>
                  <a:pt x="16797" y="17579"/>
                </a:cubicBezTo>
                <a:cubicBezTo>
                  <a:pt x="20639" y="13559"/>
                  <a:pt x="20639" y="7039"/>
                  <a:pt x="16797" y="3018"/>
                </a:cubicBezTo>
                <a:cubicBezTo>
                  <a:pt x="14876" y="1008"/>
                  <a:pt x="12357" y="0"/>
                  <a:pt x="9839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" name="TextBox 1"/>
          <p:cNvSpPr txBox="1"/>
          <p:nvPr/>
        </p:nvSpPr>
        <p:spPr bwMode="auto">
          <a:xfrm>
            <a:off x="347322" y="4866501"/>
            <a:ext cx="4320540" cy="276999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none"/>
        </p:style>
        <p:txBody>
          <a:bodyPr wrap="square" rtlCol="0">
            <a:spAutoFit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>*дата и место проведения уточняются</a:t>
            </a:r>
            <a:endParaRPr lang="ru-RU" b="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54" name="15"/>
          <p:cNvSpPr txBox="1"/>
          <p:nvPr/>
        </p:nvSpPr>
        <p:spPr bwMode="auto">
          <a:xfrm>
            <a:off x="8943899" y="4901384"/>
            <a:ext cx="127001" cy="1270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>
            <a:spAutoFit/>
          </a:bodyPr>
          <a:lstStyle>
            <a:lvl1pPr>
              <a:defRPr sz="800" b="0">
                <a:solidFill>
                  <a:srgbClr val="FFFFFF"/>
                </a:solidFill>
                <a:latin typeface="Montserrat SemiBold"/>
                <a:ea typeface="Montserrat SemiBold"/>
                <a:cs typeface="Montserrat SemiBold"/>
              </a:defRPr>
            </a:lvl1pPr>
          </a:lstStyle>
          <a:p>
            <a:pPr>
              <a:defRPr/>
            </a:pPr>
            <a:r>
              <a:t>15</a:t>
            </a:r>
          </a:p>
        </p:txBody>
      </p:sp>
      <p:pic>
        <p:nvPicPr>
          <p:cNvPr id="455" name="БЧП 48 Дагестан День 1-12.jpg" descr="БЧП 48 Дагестан День 1-12.jpg"/>
          <p:cNvPicPr>
            <a:picLocks noChangeAspect="1"/>
          </p:cNvPicPr>
          <p:nvPr/>
        </p:nvPicPr>
        <p:blipFill>
          <a:blip r:embed="rId3"/>
          <a:srcRect t="10300" b="5198"/>
          <a:stretch/>
        </p:blipFill>
        <p:spPr bwMode="auto">
          <a:xfrm>
            <a:off x="-17396" y="-13253"/>
            <a:ext cx="9178792" cy="5170006"/>
          </a:xfrm>
          <a:prstGeom prst="rect">
            <a:avLst/>
          </a:prstGeom>
          <a:ln w="12700">
            <a:miter lim="400000"/>
          </a:ln>
        </p:spPr>
      </p:pic>
      <p:sp>
        <p:nvSpPr>
          <p:cNvPr id="456" name="«Не люди создают экскурсию,…"/>
          <p:cNvSpPr txBox="1"/>
          <p:nvPr/>
        </p:nvSpPr>
        <p:spPr bwMode="auto">
          <a:xfrm>
            <a:off x="476910" y="684851"/>
            <a:ext cx="8190180" cy="1016001"/>
          </a:xfrm>
          <a:prstGeom prst="rect">
            <a:avLst/>
          </a:prstGeom>
          <a:ln w="12700">
            <a:miter lim="400000"/>
          </a:ln>
          <a:effectLst>
            <a:outerShdw blurRad="1270000" dist="20000" dir="5400000" rotWithShape="0">
              <a:srgbClr val="000000">
                <a:alpha val="92127"/>
              </a:srgbClr>
            </a:outerShdw>
          </a:effectLst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0"/>
              </a:spcBef>
              <a:defRPr sz="3300" cap="all">
                <a:solidFill>
                  <a:srgbClr val="FFFFFF">
                    <a:alpha val="87804"/>
                  </a:srgbClr>
                </a:solidFill>
              </a:defRPr>
            </a:pPr>
            <a:r>
              <a:t>«Не люди создают экскурсию, </a:t>
            </a:r>
          </a:p>
          <a:p>
            <a:pPr algn="ctr">
              <a:spcBef>
                <a:spcPts val="0"/>
              </a:spcBef>
              <a:defRPr sz="3300" cap="all">
                <a:solidFill>
                  <a:srgbClr val="FFFFFF">
                    <a:alpha val="87804"/>
                  </a:srgbClr>
                </a:solidFill>
              </a:defRPr>
            </a:pPr>
            <a:r>
              <a:t>а экскурсия создает людей»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0000FF"/>
      </a:hlink>
      <a:folHlink>
        <a:srgbClr val="FF00FF"/>
      </a:folHlink>
    </a:clrScheme>
    <a:fontScheme name="Streamlin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Streamlin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>
    <a:spDef>
      <a:spPr bwMode="auto">
        <a:prstGeom prst="rect">
          <a:avLst/>
        </a:prstGeom>
        <a:solidFill>
          <a:srgbClr val="1A9988"/>
        </a:solidFill>
        <a:ln w="25400" cap="flat">
          <a:solidFill>
            <a:schemeClr val="accent1"/>
          </a:solidFill>
          <a:prstDash val="solid"/>
          <a:round/>
        </a:ln>
      </a:spPr>
      <a:bodyPr/>
      <a:lstStyle/>
      <a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none"/>
      </a:style>
    </a:spDef>
    <a:lnDef>
      <a:spPr bwMode="auto">
        <a:prstGeom prst="rect">
          <a:avLst/>
        </a:prstGeom>
        <a:noFill/>
        <a:ln w="25400" cap="flat">
          <a:solidFill>
            <a:schemeClr val="accent1"/>
          </a:solidFill>
          <a:prstDash val="solid"/>
          <a:round/>
        </a:ln>
      </a:spPr>
      <a:bodyPr/>
      <a:lstStyle/>
      <a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none"/>
      </a:style>
    </a:lnDef>
    <a:txDef>
      <a:spPr bwMode="auto">
        <a:prstGeom prst="rect">
          <a:avLst/>
        </a:prstGeom>
        <a:noFill/>
        <a:ln w="12700" cap="flat">
          <a:noFill/>
          <a:miter lim="400000"/>
        </a:ln>
      </a:spPr>
      <a:bodyPr/>
      <a:lstStyle/>
      <a:style>
        <a:lnRef idx="0">
          <a:srgbClr val="000000"/>
        </a:lnRef>
        <a:fillRef idx="0">
          <a:srgbClr val="000000"/>
        </a:fillRef>
        <a:effectRef idx="0">
          <a:srgbClr val="00000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6822</TotalTime>
  <Words>1028</Words>
  <Application>Microsoft Office PowerPoint</Application>
  <DocSecurity>0</DocSecurity>
  <PresentationFormat>Экран (16:9)</PresentationFormat>
  <Paragraphs>304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Streamline</vt:lpstr>
      <vt:lpstr>Всероссийский конкурс гидов-экскурсоводов  «Проводники смыслов»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Схема расположения гостевых центров</vt:lpstr>
      <vt:lpstr>Презентация PowerPoint</vt:lpstr>
      <vt:lpstr>Информационная платформа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Всероссийский конкурс гидов-экскурсоводов  «Проводники смыслов»</dc:title>
  <dc:creator>Надежда Галимова</dc:creator>
  <cp:lastModifiedBy>Ирина Владимировна Лахтионова</cp:lastModifiedBy>
  <cp:revision>19</cp:revision>
  <dcterms:modified xsi:type="dcterms:W3CDTF">2023-08-21T02:07:12Z</dcterms:modified>
  <dc:identifier/>
  <dc:language/>
  <cp:version/>
</cp:coreProperties>
</file>