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61" r:id="rId2"/>
  </p:sldMasterIdLst>
  <p:notesMasterIdLst>
    <p:notesMasterId r:id="rId15"/>
  </p:notesMasterIdLst>
  <p:sldIdLst>
    <p:sldId id="397" r:id="rId3"/>
    <p:sldId id="398" r:id="rId4"/>
    <p:sldId id="383" r:id="rId5"/>
    <p:sldId id="402" r:id="rId6"/>
    <p:sldId id="403" r:id="rId7"/>
    <p:sldId id="399" r:id="rId8"/>
    <p:sldId id="400" r:id="rId9"/>
    <p:sldId id="401" r:id="rId10"/>
    <p:sldId id="405" r:id="rId11"/>
    <p:sldId id="404" r:id="rId12"/>
    <p:sldId id="407" r:id="rId13"/>
    <p:sldId id="339" r:id="rId14"/>
  </p:sldIdLst>
  <p:sldSz cx="12192000" cy="6858000"/>
  <p:notesSz cx="6797675" cy="9931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зьмина Елена Анатольевна" initials="КЕА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358583"/>
    <a:srgbClr val="2C6E6E"/>
    <a:srgbClr val="E3E3CF"/>
    <a:srgbClr val="85B2F6"/>
    <a:srgbClr val="F6FCFA"/>
    <a:srgbClr val="92ACB4"/>
    <a:srgbClr val="D3EDE6"/>
    <a:srgbClr val="E4F4F4"/>
    <a:srgbClr val="B4C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305" autoAdjust="0"/>
    <p:restoredTop sz="93921" autoAdjust="0"/>
  </p:normalViewPr>
  <p:slideViewPr>
    <p:cSldViewPr snapToGrid="0">
      <p:cViewPr>
        <p:scale>
          <a:sx n="71" d="100"/>
          <a:sy n="71" d="100"/>
        </p:scale>
        <p:origin x="-2892" y="-10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C909D-3177-477D-8707-0D12C336C512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9486"/>
            <a:ext cx="543814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5659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3107"/>
            <a:ext cx="2945659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58457-15B0-4209-8B70-40598D4CDA6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764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02883-929D-4786-8851-8253565D4D9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68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208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5616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5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208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8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56164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5616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11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2087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945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9C783B-75F1-4BA2-AEDA-A239E72381BE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318240" y="6085840"/>
            <a:ext cx="690960" cy="635635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0281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2572D8-3155-4012-BE4F-C57C97C0C46D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9324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EF5F6-AE9D-4797-8736-F0B4E5AF751E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40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63440B-3D48-4989-9355-A53DFE5D78CE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396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45B148-1EF0-4B68-ACE2-3A3CE51ABD4A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8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07D3580-A57D-4E86-B368-9A4AD42FA389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219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B7E23B-4FDC-450D-9388-020C45AEDC5A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841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9AA4A8-EFBD-4A63-B983-71D22D1A3A94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78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EC56-B979-4117-B0E5-07CE4305A98E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327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87E359-8AA8-4327-82C6-B6C5E797ADAC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73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FB0EA3-AE99-462D-81C2-5FB15A01D2B6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4066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333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rgbClr val="1F5F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РАЗДЕЛ 1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442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7642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9747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1210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97557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5504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72066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4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842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939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8622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478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20000" y="6311900"/>
            <a:ext cx="360000" cy="360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980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alphaModFix amt="30000"/>
            <a:grayscl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71" y="5143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Половина рамки 6"/>
          <p:cNvSpPr/>
          <p:nvPr userDrawn="1"/>
        </p:nvSpPr>
        <p:spPr>
          <a:xfrm>
            <a:off x="277907" y="32272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оловина рамки 7"/>
          <p:cNvSpPr/>
          <p:nvPr userDrawn="1"/>
        </p:nvSpPr>
        <p:spPr>
          <a:xfrm rot="10800000">
            <a:off x="11627223" y="46496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70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F5FA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63" Type="http://schemas.openxmlformats.org/officeDocument/2006/relationships/image" Target="../media/image456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99" Type="http://schemas.openxmlformats.org/officeDocument/2006/relationships/image" Target="../media/image370.svg"/><Relationship Id="rId100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51" Type="http://schemas.openxmlformats.org/officeDocument/2006/relationships/image" Target="../media/image142.svg"/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3" Type="http://schemas.microsoft.com/office/2007/relationships/hdphoto" Target="../media/hdphoto6.wdp"/><Relationship Id="rId5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4.svg"/><Relationship Id="rId5" Type="http://schemas.openxmlformats.org/officeDocument/2006/relationships/image" Target="../media/image13.png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1973432"/>
            <a:ext cx="12192000" cy="294657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78998" y="1170096"/>
            <a:ext cx="9034005" cy="674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Администрация </a:t>
            </a:r>
            <a:r>
              <a:rPr lang="ru-RU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</p:txBody>
      </p:sp>
      <p:pic>
        <p:nvPicPr>
          <p:cNvPr id="7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908" y="338386"/>
            <a:ext cx="1096188" cy="95833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876664" y="6340565"/>
            <a:ext cx="243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3B716C"/>
                </a:solidFill>
                <a:latin typeface="Calibri"/>
              </a:rPr>
              <a:t>17.12.2021</a:t>
            </a:r>
            <a:endParaRPr lang="ru-RU" b="1" dirty="0">
              <a:solidFill>
                <a:srgbClr val="3B716C"/>
              </a:solidFill>
              <a:latin typeface="Calibri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3D52CF18-A042-4461-A32A-9A8D464B782E}"/>
              </a:ext>
            </a:extLst>
          </p:cNvPr>
          <p:cNvSpPr/>
          <p:nvPr/>
        </p:nvSpPr>
        <p:spPr>
          <a:xfrm>
            <a:off x="1523999" y="2852936"/>
            <a:ext cx="9144001" cy="1707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СЕМИНАР – СОВЕЩАНИЕ</a:t>
            </a:r>
          </a:p>
          <a:p>
            <a:pPr algn="ctr">
              <a:defRPr/>
            </a:pP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органами местного самоуправления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муниципальных образований 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  <a:p>
            <a:pPr algn="ctr">
              <a:defRPr/>
            </a:pP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575720" y="5500335"/>
            <a:ext cx="5400600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Широкова Мария Фёдоровна</a:t>
            </a:r>
            <a:endParaRPr lang="ru-RU" b="1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консультант </a:t>
            </a: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комитета регуляторной политики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Департамента по экономики Администрации Томской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126278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2" y="352351"/>
            <a:ext cx="3224980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Мониторинг 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состояния и развития конкуренции на товарных рынках Томской области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C00000"/>
                </a:solidFill>
              </a:rPr>
              <a:t>в 2021 году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22498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7D00E1E6-6489-4520-A054-4E2488E2A9DA}"/>
              </a:ext>
            </a:extLst>
          </p:cNvPr>
          <p:cNvSpPr/>
          <p:nvPr/>
        </p:nvSpPr>
        <p:spPr>
          <a:xfrm>
            <a:off x="953686" y="6136317"/>
            <a:ext cx="112021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Рейтинг</a:t>
            </a:r>
            <a:endParaRPr lang="ru-RU" sz="1400" dirty="0"/>
          </a:p>
        </p:txBody>
      </p:sp>
      <p:pic>
        <p:nvPicPr>
          <p:cNvPr id="1026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964" y="5784625"/>
            <a:ext cx="395654" cy="35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26523" y="1012702"/>
            <a:ext cx="76668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Распоряжение Правительства РФ от 17.04.2019 № 768-р </a:t>
            </a:r>
          </a:p>
          <a:p>
            <a:r>
              <a:rPr lang="ru-RU" sz="1600" b="1" dirty="0"/>
              <a:t>«Об утверждении стандарта развития конкуренции в субъектах Российской Федерации»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182036" y="3579527"/>
            <a:ext cx="76517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Распоряжение </a:t>
            </a:r>
            <a:r>
              <a:rPr lang="ru-RU" sz="1600" dirty="0"/>
              <a:t>Губернатора Томской области от 19.06.2020 №141-р </a:t>
            </a:r>
          </a:p>
          <a:p>
            <a:r>
              <a:rPr lang="ru-RU" sz="1600" b="1" dirty="0"/>
              <a:t>«О проведении мониторинга состояния и развития конкуренции на товарных рынках Томской области»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126523" y="2315756"/>
            <a:ext cx="76668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Приказ Минэкономразвития России от 11.03.2020 № 130 </a:t>
            </a:r>
          </a:p>
          <a:p>
            <a:r>
              <a:rPr lang="ru-RU" sz="1600" b="1" dirty="0"/>
              <a:t>«Об утверждении Единой методики мониторинга состояния и развития конкуренции на товарных рынках субъекта Российской Федерации»</a:t>
            </a:r>
          </a:p>
        </p:txBody>
      </p:sp>
      <p:pic>
        <p:nvPicPr>
          <p:cNvPr id="18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1" y="1280183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1" y="2583237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276" y="3903673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126523" y="4974254"/>
            <a:ext cx="76668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Методические рекомендации для органов местного самоуправления по порядку проведения мониторинга состояния и развития конкуренции на товарных рынках Томской области в 2021 году</a:t>
            </a:r>
          </a:p>
        </p:txBody>
      </p:sp>
      <p:pic>
        <p:nvPicPr>
          <p:cNvPr id="24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276" y="5152002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07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14180" y="-5915"/>
            <a:ext cx="12192001" cy="685799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716977" y="933029"/>
            <a:ext cx="8756614" cy="1887696"/>
          </a:xfrm>
          <a:prstGeom prst="rect">
            <a:avLst/>
          </a:prstGeom>
          <a:noFill/>
        </p:spPr>
        <p:txBody>
          <a:bodyPr wrap="square" numCol="2" spcCol="648000" rtlCol="0">
            <a:spAutoFit/>
          </a:bodyPr>
          <a:lstStyle/>
          <a:p>
            <a:pPr>
              <a:spcAft>
                <a:spcPts val="2300"/>
              </a:spcAft>
            </a:pP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олилиния 22"/>
          <p:cNvSpPr/>
          <p:nvPr/>
        </p:nvSpPr>
        <p:spPr>
          <a:xfrm>
            <a:off x="800907" y="964317"/>
            <a:ext cx="3083267" cy="1470302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prstDash val="sysDot"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наличия (отсутствия) административных барьеров и оценки состояния конкурентной среды субъектами предпринимательской деятельности</a:t>
            </a:r>
          </a:p>
        </p:txBody>
      </p:sp>
      <p:sp>
        <p:nvSpPr>
          <p:cNvPr id="24" name="Полилиния 23"/>
          <p:cNvSpPr/>
          <p:nvPr/>
        </p:nvSpPr>
        <p:spPr>
          <a:xfrm>
            <a:off x="4489691" y="964317"/>
            <a:ext cx="2450504" cy="1470302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удовлетворенности потребителей качеством товаров, работ и услуг и состоянием ценовой конкуренции</a:t>
            </a:r>
          </a:p>
        </p:txBody>
      </p:sp>
      <p:sp>
        <p:nvSpPr>
          <p:cNvPr id="25" name="Полилиния 24"/>
          <p:cNvSpPr/>
          <p:nvPr/>
        </p:nvSpPr>
        <p:spPr>
          <a:xfrm>
            <a:off x="7493432" y="964317"/>
            <a:ext cx="3999054" cy="1470302"/>
          </a:xfrm>
          <a:custGeom>
            <a:avLst/>
            <a:gdLst>
              <a:gd name="connsiteX0" fmla="*/ 0 w 5040786"/>
              <a:gd name="connsiteY0" fmla="*/ 0 h 1470302"/>
              <a:gd name="connsiteX1" fmla="*/ 5040786 w 5040786"/>
              <a:gd name="connsiteY1" fmla="*/ 0 h 1470302"/>
              <a:gd name="connsiteX2" fmla="*/ 5040786 w 5040786"/>
              <a:gd name="connsiteY2" fmla="*/ 1470302 h 1470302"/>
              <a:gd name="connsiteX3" fmla="*/ 0 w 5040786"/>
              <a:gd name="connsiteY3" fmla="*/ 1470302 h 1470302"/>
              <a:gd name="connsiteX4" fmla="*/ 0 w 5040786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0786" h="1470302">
                <a:moveTo>
                  <a:pt x="0" y="0"/>
                </a:moveTo>
                <a:lnTo>
                  <a:pt x="5040786" y="0"/>
                </a:lnTo>
                <a:lnTo>
                  <a:pt x="5040786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Мониторинг удовлетворенности субъектов предпринимательства и потребителей</a:t>
            </a:r>
          </a:p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 товаров, работ и услуг качеством официальной информации, размещаемой уполномоченным органом и муниципальными образованиями</a:t>
            </a:r>
          </a:p>
        </p:txBody>
      </p:sp>
      <p:sp>
        <p:nvSpPr>
          <p:cNvPr id="26" name="Полилиния 25"/>
          <p:cNvSpPr/>
          <p:nvPr/>
        </p:nvSpPr>
        <p:spPr>
          <a:xfrm>
            <a:off x="564995" y="2887777"/>
            <a:ext cx="2450504" cy="1644278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Мониторинг деятельности субъектов естественных монополий на территории Томской области</a:t>
            </a:r>
          </a:p>
        </p:txBody>
      </p:sp>
      <p:sp>
        <p:nvSpPr>
          <p:cNvPr id="27" name="Полилиния 26"/>
          <p:cNvSpPr/>
          <p:nvPr/>
        </p:nvSpPr>
        <p:spPr>
          <a:xfrm>
            <a:off x="3567793" y="2887776"/>
            <a:ext cx="2450504" cy="1644279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деятельности хозяйственных субъектов, доля участия Томской области или муниципального образования в которых составляет 50 и более процентов</a:t>
            </a:r>
          </a:p>
        </p:txBody>
      </p:sp>
      <p:sp>
        <p:nvSpPr>
          <p:cNvPr id="28" name="Полилиния 27"/>
          <p:cNvSpPr/>
          <p:nvPr/>
        </p:nvSpPr>
        <p:spPr>
          <a:xfrm>
            <a:off x="6568833" y="2887777"/>
            <a:ext cx="2479748" cy="1644278"/>
          </a:xfrm>
          <a:custGeom>
            <a:avLst/>
            <a:gdLst>
              <a:gd name="connsiteX0" fmla="*/ 0 w 3273825"/>
              <a:gd name="connsiteY0" fmla="*/ 0 h 1470302"/>
              <a:gd name="connsiteX1" fmla="*/ 3273825 w 3273825"/>
              <a:gd name="connsiteY1" fmla="*/ 0 h 1470302"/>
              <a:gd name="connsiteX2" fmla="*/ 3273825 w 3273825"/>
              <a:gd name="connsiteY2" fmla="*/ 1470302 h 1470302"/>
              <a:gd name="connsiteX3" fmla="*/ 0 w 3273825"/>
              <a:gd name="connsiteY3" fmla="*/ 1470302 h 1470302"/>
              <a:gd name="connsiteX4" fmla="*/ 0 w 3273825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3825" h="1470302">
                <a:moveTo>
                  <a:pt x="0" y="0"/>
                </a:moveTo>
                <a:lnTo>
                  <a:pt x="3273825" y="0"/>
                </a:lnTo>
                <a:lnTo>
                  <a:pt x="3273825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удовлетворенности населения деятельностью в сфере финансовых услуг, осуществляемой на территории Томской области</a:t>
            </a:r>
          </a:p>
        </p:txBody>
      </p:sp>
      <p:sp>
        <p:nvSpPr>
          <p:cNvPr id="29" name="Полилиния 28"/>
          <p:cNvSpPr/>
          <p:nvPr/>
        </p:nvSpPr>
        <p:spPr>
          <a:xfrm>
            <a:off x="9562567" y="2887777"/>
            <a:ext cx="2250396" cy="1644278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доступности для населения финансовых услуг, оказываемых на территории Томской области</a:t>
            </a:r>
          </a:p>
        </p:txBody>
      </p:sp>
      <p:sp>
        <p:nvSpPr>
          <p:cNvPr id="30" name="Полилиния 29"/>
          <p:cNvSpPr/>
          <p:nvPr/>
        </p:nvSpPr>
        <p:spPr>
          <a:xfrm>
            <a:off x="1034132" y="4885999"/>
            <a:ext cx="2766886" cy="1470302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цен на товары, входящие в перечень социально значимых продовольственных товаров первой необходимости</a:t>
            </a:r>
          </a:p>
        </p:txBody>
      </p:sp>
      <p:sp>
        <p:nvSpPr>
          <p:cNvPr id="31" name="Полилиния 30"/>
          <p:cNvSpPr/>
          <p:nvPr/>
        </p:nvSpPr>
        <p:spPr>
          <a:xfrm>
            <a:off x="4489691" y="4859542"/>
            <a:ext cx="2450504" cy="1470302"/>
          </a:xfrm>
          <a:custGeom>
            <a:avLst/>
            <a:gdLst>
              <a:gd name="connsiteX0" fmla="*/ 0 w 2450504"/>
              <a:gd name="connsiteY0" fmla="*/ 0 h 1470302"/>
              <a:gd name="connsiteX1" fmla="*/ 2450504 w 2450504"/>
              <a:gd name="connsiteY1" fmla="*/ 0 h 1470302"/>
              <a:gd name="connsiteX2" fmla="*/ 2450504 w 2450504"/>
              <a:gd name="connsiteY2" fmla="*/ 1470302 h 1470302"/>
              <a:gd name="connsiteX3" fmla="*/ 0 w 2450504"/>
              <a:gd name="connsiteY3" fmla="*/ 1470302 h 1470302"/>
              <a:gd name="connsiteX4" fmla="*/ 0 w 2450504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504" h="1470302">
                <a:moveTo>
                  <a:pt x="0" y="0"/>
                </a:moveTo>
                <a:lnTo>
                  <a:pt x="2450504" y="0"/>
                </a:lnTo>
                <a:lnTo>
                  <a:pt x="2450504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kern="1200" dirty="0">
                <a:solidFill>
                  <a:schemeClr val="tx1"/>
                </a:solidFill>
              </a:rPr>
              <a:t>Мониторинг логистических возможностей Томской области</a:t>
            </a:r>
          </a:p>
        </p:txBody>
      </p:sp>
      <p:sp>
        <p:nvSpPr>
          <p:cNvPr id="32" name="Полилиния 31"/>
          <p:cNvSpPr/>
          <p:nvPr/>
        </p:nvSpPr>
        <p:spPr>
          <a:xfrm>
            <a:off x="7748700" y="4850092"/>
            <a:ext cx="3488517" cy="1470302"/>
          </a:xfrm>
          <a:custGeom>
            <a:avLst/>
            <a:gdLst>
              <a:gd name="connsiteX0" fmla="*/ 0 w 4555096"/>
              <a:gd name="connsiteY0" fmla="*/ 0 h 1470302"/>
              <a:gd name="connsiteX1" fmla="*/ 4555096 w 4555096"/>
              <a:gd name="connsiteY1" fmla="*/ 0 h 1470302"/>
              <a:gd name="connsiteX2" fmla="*/ 4555096 w 4555096"/>
              <a:gd name="connsiteY2" fmla="*/ 1470302 h 1470302"/>
              <a:gd name="connsiteX3" fmla="*/ 0 w 4555096"/>
              <a:gd name="connsiteY3" fmla="*/ 1470302 h 1470302"/>
              <a:gd name="connsiteX4" fmla="*/ 0 w 4555096"/>
              <a:gd name="connsiteY4" fmla="*/ 0 h 1470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55096" h="1470302">
                <a:moveTo>
                  <a:pt x="0" y="0"/>
                </a:moveTo>
                <a:lnTo>
                  <a:pt x="4555096" y="0"/>
                </a:lnTo>
                <a:lnTo>
                  <a:pt x="4555096" y="1470302"/>
                </a:lnTo>
                <a:lnTo>
                  <a:pt x="0" y="147030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t" anchorCtr="0">
            <a:noAutofit/>
          </a:bodyPr>
          <a:lstStyle/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Мониторинг развития передовых </a:t>
            </a:r>
          </a:p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производственных технологий и их</a:t>
            </a:r>
          </a:p>
          <a:p>
            <a:pPr lvl="0" algn="ctr" defTabSz="622300" rtl="0">
              <a:lnSpc>
                <a:spcPct val="90000"/>
              </a:lnSpc>
              <a:spcBef>
                <a:spcPct val="0"/>
              </a:spcBef>
            </a:pPr>
            <a:r>
              <a:rPr lang="ru-RU" sz="1400" kern="1200" dirty="0">
                <a:solidFill>
                  <a:schemeClr val="tx1"/>
                </a:solidFill>
              </a:rPr>
              <a:t> внедрения, а также процесса цифровизации экономики и формирования ее новых рынков и секторов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-716" y="222864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СОДЕРЖАНИЕ МОНИТОРИНГА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7856" y="808470"/>
            <a:ext cx="2542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2C6E6E"/>
                </a:solidFill>
              </a:rPr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14739" y="826944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015499" y="2757147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0" y="2757147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55465" y="4733930"/>
            <a:ext cx="8588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10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17740" y="4733930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9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7856" y="4733930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048581" y="2761348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984235" y="2757147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6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68985" y="808470"/>
            <a:ext cx="650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2C6E6E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509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1" y="0"/>
            <a:ext cx="12192001" cy="1089212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ОМСУ </a:t>
            </a:r>
            <a:r>
              <a:rPr lang="ru-RU" sz="2600" b="1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участвуют в проведении 5</a:t>
            </a:r>
            <a:r>
              <a:rPr lang="ru-RU" sz="2600" b="1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из 10 мониторингов: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5727"/>
            <a:ext cx="12192000" cy="73831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7423" y="1399564"/>
            <a:ext cx="730623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Мониторинг </a:t>
            </a:r>
            <a:r>
              <a:rPr lang="ru-RU" dirty="0"/>
              <a:t>наличия (отсутствия) административных барьеров и оценки состояния конкуренции субъектами предпринимательской </a:t>
            </a:r>
            <a:r>
              <a:rPr lang="ru-RU" dirty="0" smtClean="0"/>
              <a:t>деятельности</a:t>
            </a:r>
          </a:p>
          <a:p>
            <a:endParaRPr lang="ru-RU" dirty="0"/>
          </a:p>
          <a:p>
            <a:pPr lvl="0"/>
            <a:r>
              <a:rPr lang="ru-RU" dirty="0" smtClean="0"/>
              <a:t>Мониторинг </a:t>
            </a:r>
            <a:r>
              <a:rPr lang="ru-RU" dirty="0"/>
              <a:t>удовлетворенности потребителей качеством товаров, работ, услуг и состоянием ценовой </a:t>
            </a:r>
            <a:r>
              <a:rPr lang="ru-RU" dirty="0" smtClean="0"/>
              <a:t>конкуренции</a:t>
            </a:r>
          </a:p>
          <a:p>
            <a:pPr lvl="0"/>
            <a:endParaRPr lang="ru-RU" dirty="0"/>
          </a:p>
          <a:p>
            <a:r>
              <a:rPr lang="ru-RU" dirty="0" smtClean="0"/>
              <a:t>Мониторинг </a:t>
            </a:r>
            <a:r>
              <a:rPr lang="ru-RU" dirty="0"/>
              <a:t>удовлетворенности субъектов предпринимательства и потребителей товаров, работ и услуг качеством официальной информации, размещаемой уполномоченным органом и муниципальными </a:t>
            </a:r>
            <a:r>
              <a:rPr lang="ru-RU" dirty="0" smtClean="0"/>
              <a:t>образованиями</a:t>
            </a:r>
          </a:p>
          <a:p>
            <a:endParaRPr lang="ru-RU" dirty="0"/>
          </a:p>
          <a:p>
            <a:r>
              <a:rPr lang="ru-RU" dirty="0" smtClean="0"/>
              <a:t>Мониторинг </a:t>
            </a:r>
            <a:r>
              <a:rPr lang="ru-RU" dirty="0"/>
              <a:t>деятельности субъектов естественных монополий на территории субъекта Российской </a:t>
            </a:r>
            <a:r>
              <a:rPr lang="ru-RU" dirty="0" smtClean="0"/>
              <a:t>Федерации</a:t>
            </a:r>
          </a:p>
          <a:p>
            <a:endParaRPr lang="ru-RU" dirty="0"/>
          </a:p>
          <a:p>
            <a:r>
              <a:rPr lang="ru-RU" dirty="0" smtClean="0"/>
              <a:t>Мониторинг </a:t>
            </a:r>
            <a:r>
              <a:rPr lang="ru-RU" dirty="0"/>
              <a:t>деятельности хозяйствующих субъектов, доля участия МО в которых составляет 50 и более процентов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802479" y="1542287"/>
            <a:ext cx="896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анкета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858694" y="1399548"/>
            <a:ext cx="470000" cy="47859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dirty="0" smtClean="0">
                <a:solidFill>
                  <a:srgbClr val="2C6E6E"/>
                </a:solidFill>
              </a:rPr>
              <a:t>1</a:t>
            </a:r>
          </a:p>
          <a:p>
            <a:pPr algn="ctr"/>
            <a:endParaRPr lang="ru-RU" sz="1000" dirty="0" smtClean="0">
              <a:solidFill>
                <a:srgbClr val="2C6E6E"/>
              </a:solidFill>
            </a:endParaRPr>
          </a:p>
          <a:p>
            <a:pPr algn="ctr"/>
            <a:endParaRPr lang="ru-RU" sz="1000" dirty="0" smtClean="0">
              <a:solidFill>
                <a:srgbClr val="2C6E6E"/>
              </a:solidFill>
            </a:endParaRPr>
          </a:p>
          <a:p>
            <a:pPr algn="ctr"/>
            <a:endParaRPr lang="ru-RU" sz="1000" dirty="0" smtClean="0">
              <a:solidFill>
                <a:srgbClr val="2C6E6E"/>
              </a:solidFill>
            </a:endParaRPr>
          </a:p>
          <a:p>
            <a:pPr algn="ctr"/>
            <a:r>
              <a:rPr lang="ru-RU" sz="4000" dirty="0" smtClean="0">
                <a:solidFill>
                  <a:srgbClr val="2C6E6E"/>
                </a:solidFill>
              </a:rPr>
              <a:t>2</a:t>
            </a:r>
          </a:p>
          <a:p>
            <a:pPr algn="ctr"/>
            <a:endParaRPr lang="ru-RU" sz="1000" dirty="0" smtClean="0">
              <a:solidFill>
                <a:srgbClr val="2C6E6E"/>
              </a:solidFill>
            </a:endParaRPr>
          </a:p>
          <a:p>
            <a:pPr lvl="0" algn="ctr"/>
            <a:r>
              <a:rPr lang="ru-RU" sz="4000" dirty="0" smtClean="0">
                <a:solidFill>
                  <a:srgbClr val="2C6E6E"/>
                </a:solidFill>
              </a:rPr>
              <a:t>3</a:t>
            </a:r>
          </a:p>
          <a:p>
            <a:pPr lvl="0" algn="ctr"/>
            <a:endParaRPr lang="ru-RU" sz="2000" dirty="0">
              <a:solidFill>
                <a:srgbClr val="2C6E6E"/>
              </a:solidFill>
            </a:endParaRPr>
          </a:p>
          <a:p>
            <a:pPr lvl="0" algn="ctr"/>
            <a:endParaRPr lang="ru-RU" sz="2000" dirty="0" smtClean="0">
              <a:solidFill>
                <a:srgbClr val="2C6E6E"/>
              </a:solidFill>
            </a:endParaRPr>
          </a:p>
          <a:p>
            <a:pPr lvl="0" algn="ctr"/>
            <a:endParaRPr lang="ru-RU" sz="1000" dirty="0">
              <a:solidFill>
                <a:srgbClr val="2C6E6E"/>
              </a:solidFill>
            </a:endParaRPr>
          </a:p>
          <a:p>
            <a:pPr lvl="0" algn="ctr"/>
            <a:r>
              <a:rPr lang="ru-RU" sz="4000" dirty="0" smtClean="0">
                <a:solidFill>
                  <a:srgbClr val="2C6E6E"/>
                </a:solidFill>
              </a:rPr>
              <a:t>4</a:t>
            </a:r>
          </a:p>
          <a:p>
            <a:pPr lvl="0" algn="ctr"/>
            <a:endParaRPr lang="ru-RU" sz="500" dirty="0">
              <a:solidFill>
                <a:srgbClr val="2C6E6E"/>
              </a:solidFill>
            </a:endParaRPr>
          </a:p>
          <a:p>
            <a:pPr lvl="0" algn="ctr"/>
            <a:endParaRPr lang="ru-RU" sz="1000" dirty="0">
              <a:solidFill>
                <a:srgbClr val="2C6E6E"/>
              </a:solidFill>
            </a:endParaRPr>
          </a:p>
          <a:p>
            <a:pPr algn="ctr"/>
            <a:r>
              <a:rPr lang="ru-RU" sz="4000" dirty="0" smtClean="0">
                <a:solidFill>
                  <a:srgbClr val="2C6E6E"/>
                </a:solidFill>
              </a:rPr>
              <a:t>5</a:t>
            </a:r>
            <a:endParaRPr lang="ru-RU" sz="4000" dirty="0">
              <a:solidFill>
                <a:srgbClr val="2C6E6E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802479" y="2585146"/>
            <a:ext cx="896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анкета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9802479" y="3775527"/>
            <a:ext cx="896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анкета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9802479" y="5831546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реестр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9802479" y="4930143"/>
            <a:ext cx="896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анкета</a:t>
            </a:r>
          </a:p>
        </p:txBody>
      </p:sp>
      <p:pic>
        <p:nvPicPr>
          <p:cNvPr id="25" name="Рисунок 24" descr="Стол">
            <a:extLst>
              <a:ext uri="{FF2B5EF4-FFF2-40B4-BE49-F238E27FC236}">
                <a16:creationId xmlns:a16="http://schemas.microsoft.com/office/drawing/2014/main" xmlns="" xmlns:lc="http://schemas.openxmlformats.org/drawingml/2006/lockedCanvas" id="{ABB7DC4D-BAB9-43E1-BF7E-FF9C501D85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99"/>
              </a:ext>
            </a:extLst>
          </a:blip>
          <a:stretch>
            <a:fillRect/>
          </a:stretch>
        </p:blipFill>
        <p:spPr>
          <a:xfrm>
            <a:off x="10942896" y="5720767"/>
            <a:ext cx="577524" cy="577524"/>
          </a:xfrm>
          <a:prstGeom prst="rect">
            <a:avLst/>
          </a:prstGeom>
        </p:spPr>
      </p:pic>
      <p:pic>
        <p:nvPicPr>
          <p:cNvPr id="30" name="Рисунок 29" descr="Контрольный список (справа налево)">
            <a:extLst>
              <a:ext uri="{FF2B5EF4-FFF2-40B4-BE49-F238E27FC236}">
                <a16:creationId xmlns:a16="http://schemas.microsoft.com/office/drawing/2014/main" xmlns="" xmlns:lc="http://schemas.openxmlformats.org/drawingml/2006/lockedCanvas" id="{177E480A-4A87-4A03-BCBA-4FAB5B446F7E}"/>
              </a:ext>
            </a:extLst>
          </p:cNvPr>
          <p:cNvPicPr>
            <a:picLocks noChangeAspect="1"/>
          </p:cNvPicPr>
          <p:nvPr/>
        </p:nvPicPr>
        <p:blipFill>
          <a:blip r:embed="rId10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63"/>
              </a:ext>
            </a:extLst>
          </a:blip>
          <a:stretch>
            <a:fillRect/>
          </a:stretch>
        </p:blipFill>
        <p:spPr>
          <a:xfrm>
            <a:off x="10904269" y="4787420"/>
            <a:ext cx="654778" cy="654778"/>
          </a:xfrm>
          <a:prstGeom prst="rect">
            <a:avLst/>
          </a:prstGeom>
        </p:spPr>
      </p:pic>
      <p:pic>
        <p:nvPicPr>
          <p:cNvPr id="32" name="Рисунок 31" descr="Контрольный список (справа налево)">
            <a:extLst>
              <a:ext uri="{FF2B5EF4-FFF2-40B4-BE49-F238E27FC236}">
                <a16:creationId xmlns:a16="http://schemas.microsoft.com/office/drawing/2014/main" xmlns="" xmlns:lc="http://schemas.openxmlformats.org/drawingml/2006/lockedCanvas" id="{177E480A-4A87-4A03-BCBA-4FAB5B446F7E}"/>
              </a:ext>
            </a:extLst>
          </p:cNvPr>
          <p:cNvPicPr>
            <a:picLocks noChangeAspect="1"/>
          </p:cNvPicPr>
          <p:nvPr/>
        </p:nvPicPr>
        <p:blipFill>
          <a:blip r:embed="rId10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63"/>
              </a:ext>
            </a:extLst>
          </a:blip>
          <a:stretch>
            <a:fillRect/>
          </a:stretch>
        </p:blipFill>
        <p:spPr>
          <a:xfrm>
            <a:off x="10865642" y="3569127"/>
            <a:ext cx="654778" cy="654778"/>
          </a:xfrm>
          <a:prstGeom prst="rect">
            <a:avLst/>
          </a:prstGeom>
        </p:spPr>
      </p:pic>
      <p:pic>
        <p:nvPicPr>
          <p:cNvPr id="33" name="Рисунок 32" descr="Контрольный список (справа налево)">
            <a:extLst>
              <a:ext uri="{FF2B5EF4-FFF2-40B4-BE49-F238E27FC236}">
                <a16:creationId xmlns:a16="http://schemas.microsoft.com/office/drawing/2014/main" xmlns="" xmlns:lc="http://schemas.openxmlformats.org/drawingml/2006/lockedCanvas" id="{177E480A-4A87-4A03-BCBA-4FAB5B446F7E}"/>
              </a:ext>
            </a:extLst>
          </p:cNvPr>
          <p:cNvPicPr>
            <a:picLocks noChangeAspect="1"/>
          </p:cNvPicPr>
          <p:nvPr/>
        </p:nvPicPr>
        <p:blipFill>
          <a:blip r:embed="rId10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63"/>
              </a:ext>
            </a:extLst>
          </a:blip>
          <a:stretch>
            <a:fillRect/>
          </a:stretch>
        </p:blipFill>
        <p:spPr>
          <a:xfrm>
            <a:off x="10865642" y="1399548"/>
            <a:ext cx="654778" cy="654778"/>
          </a:xfrm>
          <a:prstGeom prst="rect">
            <a:avLst/>
          </a:prstGeom>
        </p:spPr>
      </p:pic>
      <p:pic>
        <p:nvPicPr>
          <p:cNvPr id="34" name="Рисунок 33" descr="Контрольный список (справа налево)">
            <a:extLst>
              <a:ext uri="{FF2B5EF4-FFF2-40B4-BE49-F238E27FC236}">
                <a16:creationId xmlns:a16="http://schemas.microsoft.com/office/drawing/2014/main" xmlns="" xmlns:lc="http://schemas.openxmlformats.org/drawingml/2006/lockedCanvas" id="{177E480A-4A87-4A03-BCBA-4FAB5B446F7E}"/>
              </a:ext>
            </a:extLst>
          </p:cNvPr>
          <p:cNvPicPr>
            <a:picLocks noChangeAspect="1"/>
          </p:cNvPicPr>
          <p:nvPr/>
        </p:nvPicPr>
        <p:blipFill>
          <a:blip r:embed="rId10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63"/>
              </a:ext>
            </a:extLst>
          </a:blip>
          <a:stretch>
            <a:fillRect/>
          </a:stretch>
        </p:blipFill>
        <p:spPr>
          <a:xfrm>
            <a:off x="10865642" y="2442423"/>
            <a:ext cx="654778" cy="654778"/>
          </a:xfrm>
          <a:prstGeom prst="rect">
            <a:avLst/>
          </a:prstGeom>
        </p:spPr>
      </p:pic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93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2" y="352351"/>
            <a:ext cx="3224980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Мониторинг 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35555D"/>
                </a:solidFill>
              </a:rPr>
              <a:t>состояния и развития конкуренции на товарных рынках Томской области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C00000"/>
                </a:solidFill>
              </a:rPr>
              <a:t>в 2021 году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22498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7D00E1E6-6489-4520-A054-4E2488E2A9DA}"/>
              </a:ext>
            </a:extLst>
          </p:cNvPr>
          <p:cNvSpPr/>
          <p:nvPr/>
        </p:nvSpPr>
        <p:spPr>
          <a:xfrm>
            <a:off x="953686" y="6136317"/>
            <a:ext cx="112021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Рейтинг</a:t>
            </a:r>
            <a:endParaRPr lang="ru-RU" sz="1400" dirty="0"/>
          </a:p>
        </p:txBody>
      </p:sp>
      <p:pic>
        <p:nvPicPr>
          <p:cNvPr id="1026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964" y="5784625"/>
            <a:ext cx="395654" cy="35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6281157" y="1343741"/>
            <a:ext cx="1899138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dirty="0">
                <a:solidFill>
                  <a:srgbClr val="2C6E6E"/>
                </a:solidFill>
              </a:rPr>
              <a:t>Образование и социальные услуги</a:t>
            </a:r>
            <a:endParaRPr lang="ru-RU" dirty="0">
              <a:solidFill>
                <a:srgbClr val="2C6E6E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0173909" y="1343741"/>
            <a:ext cx="1899138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Промышленность и энергетика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8180295" y="1343741"/>
            <a:ext cx="2004646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Транспорт и связь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239435" y="2027465"/>
            <a:ext cx="1951892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Агропромышленный комплекс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0173909" y="2033759"/>
            <a:ext cx="1899138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Строительство и инфраструктура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8191327" y="2033759"/>
            <a:ext cx="1982582" cy="683724"/>
          </a:xfrm>
          <a:prstGeom prst="roundRect">
            <a:avLst/>
          </a:prstGeom>
          <a:solidFill>
            <a:srgbClr val="B4C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Финансы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3606259" y="476234"/>
            <a:ext cx="2592835" cy="867507"/>
          </a:xfrm>
          <a:prstGeom prst="roundRect">
            <a:avLst/>
          </a:prstGeom>
          <a:solidFill>
            <a:srgbClr val="5A848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Анкета для бизнеса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414247" y="476234"/>
            <a:ext cx="5542639" cy="867507"/>
          </a:xfrm>
          <a:prstGeom prst="roundRect">
            <a:avLst/>
          </a:prstGeom>
          <a:solidFill>
            <a:srgbClr val="5A848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Анкета для населения</a:t>
            </a:r>
          </a:p>
        </p:txBody>
      </p:sp>
      <p:sp>
        <p:nvSpPr>
          <p:cNvPr id="8" name="Правая фигурная скобка 7"/>
          <p:cNvSpPr/>
          <p:nvPr/>
        </p:nvSpPr>
        <p:spPr>
          <a:xfrm rot="5400000">
            <a:off x="7459844" y="-1426658"/>
            <a:ext cx="645458" cy="8680252"/>
          </a:xfrm>
          <a:prstGeom prst="rightBrace">
            <a:avLst>
              <a:gd name="adj1" fmla="val 8333"/>
              <a:gd name="adj2" fmla="val 49839"/>
            </a:avLst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056183" y="4407302"/>
            <a:ext cx="81358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Информирование </a:t>
            </a:r>
            <a:r>
              <a:rPr lang="ru-RU" sz="1600" b="1" dirty="0"/>
              <a:t>о проведении анкетирования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населения </a:t>
            </a:r>
            <a:endParaRPr lang="ru-RU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субъектов </a:t>
            </a:r>
            <a:r>
              <a:rPr lang="ru-RU" sz="1600" dirty="0"/>
              <a:t>предпринимательской деятельности, осуществляющие свою деятельность на рынках, включенных в региональную «дорожную карту»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609671" y="3273814"/>
            <a:ext cx="8463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1600" b="1" dirty="0" smtClean="0"/>
              <a:t>Размещение ссылки </a:t>
            </a:r>
            <a:r>
              <a:rPr lang="ru-RU" sz="1600" b="1" dirty="0"/>
              <a:t>на интернет-страницах официальных </a:t>
            </a:r>
            <a:r>
              <a:rPr lang="ru-RU" sz="1600" b="1" dirty="0" smtClean="0"/>
              <a:t>сайтов </a:t>
            </a:r>
            <a:endParaRPr lang="ru-RU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/>
              <a:t>органов местного самоуправления МО ТО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/>
              <a:t>организаций инфраструктуры поддержки предпринимательства</a:t>
            </a:r>
          </a:p>
        </p:txBody>
      </p:sp>
      <p:pic>
        <p:nvPicPr>
          <p:cNvPr id="36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809" y="3341242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259" y="4438738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Прямоугольник 37"/>
          <p:cNvSpPr/>
          <p:nvPr/>
        </p:nvSpPr>
        <p:spPr>
          <a:xfrm>
            <a:off x="4017224" y="5749359"/>
            <a:ext cx="81358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П</a:t>
            </a:r>
            <a:r>
              <a:rPr lang="ru-RU" sz="1600" b="1" dirty="0" smtClean="0"/>
              <a:t>роведение </a:t>
            </a:r>
            <a:r>
              <a:rPr lang="ru-RU" sz="1600" b="1" dirty="0"/>
              <a:t>анкетирования </a:t>
            </a:r>
            <a:r>
              <a:rPr lang="ru-RU" sz="1600" b="1" dirty="0">
                <a:solidFill>
                  <a:srgbClr val="C00000"/>
                </a:solidFill>
              </a:rPr>
              <a:t>(01.07.2021 – 30.09.2021)</a:t>
            </a:r>
          </a:p>
        </p:txBody>
      </p:sp>
      <p:pic>
        <p:nvPicPr>
          <p:cNvPr id="39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184" y="5770619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8191327" y="2138082"/>
            <a:ext cx="1867073" cy="4526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V="1">
            <a:off x="8238393" y="2142503"/>
            <a:ext cx="1867073" cy="4930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986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-1" y="0"/>
            <a:ext cx="5391396" cy="685799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rgbClr val="2C6E6E"/>
              </a:solidFill>
            </a:endParaRPr>
          </a:p>
          <a:p>
            <a:pPr algn="ctr"/>
            <a:endParaRPr lang="ru-RU" sz="3200" b="1" dirty="0">
              <a:solidFill>
                <a:srgbClr val="2C6E6E"/>
              </a:solidFill>
            </a:endParaRPr>
          </a:p>
        </p:txBody>
      </p:sp>
      <p:pic>
        <p:nvPicPr>
          <p:cNvPr id="1030" name="Picture 6" descr="Картинки по запросу &quot;анкетировани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395" y="0"/>
            <a:ext cx="68494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41369" y="2060898"/>
            <a:ext cx="491744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ДЛЯ НАС</a:t>
            </a:r>
          </a:p>
          <a:p>
            <a:pPr algn="ctr"/>
            <a:r>
              <a:rPr lang="ru-RU" sz="8800" b="1" dirty="0" smtClean="0">
                <a:solidFill>
                  <a:srgbClr val="C00000"/>
                </a:solidFill>
              </a:rPr>
              <a:t>ВАЖНО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ВАШЕ МНЕНИЕ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0517" y="477195"/>
            <a:ext cx="6096000" cy="35427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800" b="1" u="sng" dirty="0">
                <a:solidFill>
                  <a:srgbClr val="32605C"/>
                </a:solidFill>
              </a:rPr>
              <a:t>Проведение опросов </a:t>
            </a:r>
            <a:endParaRPr lang="ru-RU" sz="2800" b="1" u="sng" dirty="0" smtClean="0">
              <a:solidFill>
                <a:srgbClr val="32605C"/>
              </a:solidFill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endParaRPr lang="ru-RU" sz="900" b="1" dirty="0">
              <a:solidFill>
                <a:srgbClr val="32605C"/>
              </a:solidFill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402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smtClean="0">
                <a:solidFill>
                  <a:srgbClr val="32605C"/>
                </a:solidFill>
              </a:rPr>
              <a:t>субъекта предпринимательской деятельности</a:t>
            </a: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endParaRPr lang="ru-RU" sz="2800" dirty="0">
              <a:solidFill>
                <a:srgbClr val="32605C"/>
              </a:solidFill>
            </a:endParaRPr>
          </a:p>
          <a:p>
            <a:pPr>
              <a:buClr>
                <a:srgbClr val="969696"/>
              </a:buCl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4407</a:t>
            </a:r>
            <a:r>
              <a:rPr lang="ru-RU" sz="2800" dirty="0" smtClean="0">
                <a:solidFill>
                  <a:srgbClr val="32605C"/>
                </a:solidFill>
              </a:rPr>
              <a:t> </a:t>
            </a:r>
            <a:r>
              <a:rPr lang="ru-RU" sz="2800" dirty="0">
                <a:solidFill>
                  <a:srgbClr val="32605C"/>
                </a:solidFill>
              </a:rPr>
              <a:t>потребителей – </a:t>
            </a:r>
            <a:endParaRPr lang="ru-RU" sz="2800" dirty="0" smtClean="0">
              <a:solidFill>
                <a:srgbClr val="32605C"/>
              </a:solidFill>
            </a:endParaRPr>
          </a:p>
          <a:p>
            <a:pPr algn="just"/>
            <a:r>
              <a:rPr lang="ru-RU" sz="2800" dirty="0" smtClean="0">
                <a:solidFill>
                  <a:srgbClr val="32605C"/>
                </a:solidFill>
              </a:rPr>
              <a:t>физических </a:t>
            </a:r>
            <a:r>
              <a:rPr lang="ru-RU" sz="2800" dirty="0">
                <a:solidFill>
                  <a:srgbClr val="32605C"/>
                </a:solidFill>
              </a:rPr>
              <a:t>лиц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0517" y="4634652"/>
            <a:ext cx="6096000" cy="152554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Метод проведения </a:t>
            </a: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опросов </a:t>
            </a:r>
            <a:endParaRPr lang="ru-RU" sz="2800" b="1" u="sng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800" dirty="0">
                <a:solidFill>
                  <a:srgbClr val="C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онлайн - анкетирование</a:t>
            </a:r>
          </a:p>
        </p:txBody>
      </p:sp>
    </p:spTree>
    <p:extLst>
      <p:ext uri="{BB962C8B-B14F-4D97-AF65-F5344CB8AC3E}">
        <p14:creationId xmlns:p14="http://schemas.microsoft.com/office/powerpoint/2010/main" val="221792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-77704" y="1"/>
            <a:ext cx="12192001" cy="685799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716977" y="933029"/>
            <a:ext cx="8756614" cy="1887696"/>
          </a:xfrm>
          <a:prstGeom prst="rect">
            <a:avLst/>
          </a:prstGeom>
          <a:noFill/>
        </p:spPr>
        <p:txBody>
          <a:bodyPr wrap="square" numCol="2" spcCol="648000" rtlCol="0">
            <a:spAutoFit/>
          </a:bodyPr>
          <a:lstStyle/>
          <a:p>
            <a:pPr>
              <a:spcAft>
                <a:spcPts val="2300"/>
              </a:spcAft>
            </a:pP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-77704" y="222864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Результаты анкетирования субъектов предпринимательской деятельности и потребителей товаров, работ и </a:t>
            </a:r>
            <a:r>
              <a:rPr lang="ru-RU" sz="2400" b="1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услуг за 2021 год</a:t>
            </a:r>
          </a:p>
        </p:txBody>
      </p:sp>
      <p:graphicFrame>
        <p:nvGraphicFramePr>
          <p:cNvPr id="39" name="Таблица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901579"/>
              </p:ext>
            </p:extLst>
          </p:nvPr>
        </p:nvGraphicFramePr>
        <p:xfrm>
          <a:off x="422217" y="1435660"/>
          <a:ext cx="11192157" cy="5234083"/>
        </p:xfrm>
        <a:graphic>
          <a:graphicData uri="http://schemas.openxmlformats.org/drawingml/2006/table">
            <a:tbl>
              <a:tblPr/>
              <a:tblGrid>
                <a:gridCol w="1518169"/>
                <a:gridCol w="996661"/>
                <a:gridCol w="996661"/>
                <a:gridCol w="996661"/>
                <a:gridCol w="996661"/>
                <a:gridCol w="996661"/>
                <a:gridCol w="741702"/>
                <a:gridCol w="591044"/>
                <a:gridCol w="860491"/>
                <a:gridCol w="790955"/>
                <a:gridCol w="776467"/>
                <a:gridCol w="930024"/>
              </a:tblGrid>
              <a:tr h="880193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41" marR="8041" marT="80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Блок "Образование и социальные услуги"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Блок "Промышленность"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Блок "Транспорт и связь"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Блок "Агропромышленный комплекс"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Блок "Строительство и инфраструктура"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Анкеты населения факт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План анкеты населения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% выполнения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Анкета для бизнеса   факт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План бизнес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% выполнения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Александровский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109%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Асиновский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147%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117%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Бакчарский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148%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111%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Верхнекетский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220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259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648%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ЗАТО Северск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161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92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151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562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739%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147%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Зырянский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125%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Каргасокский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125%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Кедровый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142%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Кожевниковский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114%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Колпашевский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207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177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718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945%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189%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312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Кривошеинский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133%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Молчановский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106%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133%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Парабельский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85%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83%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Первомайский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105%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Стрежевой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281%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179%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Тегульдетский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132%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Томск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539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274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331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316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461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1921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168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1143%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105%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Томский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204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92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222%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Чаинский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103%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5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208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Шегарский район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107%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193449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ИТОГО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1373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609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734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658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1033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4407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1009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437%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402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350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PT Astra Serif"/>
                        </a:rPr>
                        <a:t>115%</a:t>
                      </a:r>
                    </a:p>
                  </a:txBody>
                  <a:tcPr marL="8041" marR="8041" marT="80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18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6"/>
            <a:ext cx="4020240" cy="6427892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146" y="710903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Прямоугольник 69"/>
          <p:cNvSpPr/>
          <p:nvPr/>
        </p:nvSpPr>
        <p:spPr>
          <a:xfrm>
            <a:off x="-77576" y="1689724"/>
            <a:ext cx="42101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 smtClean="0"/>
              <a:t>Подпункт </a:t>
            </a:r>
            <a:r>
              <a:rPr lang="ru-RU" sz="1600" dirty="0"/>
              <a:t>д) пункта 39 Стандарта развития конкуренции </a:t>
            </a:r>
            <a:r>
              <a:rPr lang="ru-RU" sz="1600" dirty="0" smtClean="0"/>
              <a:t>в субъектах Российской Федерации, утвержденного Распоряжением </a:t>
            </a:r>
            <a:r>
              <a:rPr lang="ru-RU" sz="1600" dirty="0"/>
              <a:t>Правительства  </a:t>
            </a:r>
          </a:p>
          <a:p>
            <a:pPr lvl="0" algn="ctr"/>
            <a:r>
              <a:rPr lang="ru-RU" sz="1600" dirty="0"/>
              <a:t>Российской Федерации </a:t>
            </a:r>
          </a:p>
          <a:p>
            <a:pPr lvl="0" algn="ctr"/>
            <a:r>
              <a:rPr lang="ru-RU" sz="1600" dirty="0"/>
              <a:t>от </a:t>
            </a:r>
            <a:r>
              <a:rPr lang="ru-RU" sz="1600" dirty="0" smtClean="0"/>
              <a:t>17.04.2019 № </a:t>
            </a:r>
            <a:r>
              <a:rPr lang="ru-RU" sz="1600" dirty="0"/>
              <a:t>768-р </a:t>
            </a:r>
          </a:p>
          <a:p>
            <a:pPr lvl="0" algn="ctr"/>
            <a:r>
              <a:rPr lang="ru-RU" sz="1600" dirty="0" smtClean="0"/>
              <a:t> </a:t>
            </a:r>
            <a:endParaRPr lang="ru-RU" b="1" dirty="0">
              <a:solidFill>
                <a:srgbClr val="35555D"/>
              </a:solidFill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4427290" y="865560"/>
            <a:ext cx="73388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Проводится </a:t>
            </a:r>
            <a:r>
              <a:rPr lang="ru-RU" b="1" dirty="0" smtClean="0"/>
              <a:t>мониторинг </a:t>
            </a:r>
            <a:r>
              <a:rPr lang="ru-RU" b="1" dirty="0"/>
              <a:t>деятельности хозяйствующих субъектов, доля участия субъекта Российской Федерации или муниципального образования в которых составляет 50 и более процентов</a:t>
            </a:r>
            <a:r>
              <a:rPr lang="ru-RU" dirty="0"/>
              <a:t>, предусматривающий формирование реестра указанных хозяйствующих субъектов, осуществляющих деятельность на территории субъекта Российской Федерации (за исключением предприятий, осуществляющих деятельность в сферах, связанных с обеспечением обороны и безопасности государства, а также включенных в перечень стратегических предприятий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7370" y="4544663"/>
            <a:ext cx="42101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 smtClean="0"/>
              <a:t>Пункт </a:t>
            </a:r>
            <a:r>
              <a:rPr lang="ru-RU" sz="1600" dirty="0"/>
              <a:t>5.2 Плана мероприятий по проведению мониторинга состояния и развития конкуренции на товарных рынках Томской области, утвержденного распоряжением Губернатора Томской области от 19.06.2020 № 141-р </a:t>
            </a:r>
          </a:p>
        </p:txBody>
      </p:sp>
      <p:sp>
        <p:nvSpPr>
          <p:cNvPr id="19" name="Стрелка: шеврон 4">
            <a:extLst>
              <a:ext uri="{FF2B5EF4-FFF2-40B4-BE49-F238E27FC236}">
                <a16:creationId xmlns="" xmlns:a16="http://schemas.microsoft.com/office/drawing/2014/main" id="{F4B6572D-279C-4397-AE4B-C9FE1FF39989}"/>
              </a:ext>
            </a:extLst>
          </p:cNvPr>
          <p:cNvSpPr/>
          <p:nvPr/>
        </p:nvSpPr>
        <p:spPr>
          <a:xfrm>
            <a:off x="4107993" y="2158221"/>
            <a:ext cx="301960" cy="357493"/>
          </a:xfrm>
          <a:prstGeom prst="chevron">
            <a:avLst/>
          </a:prstGeom>
          <a:solidFill>
            <a:srgbClr val="B18767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Стрелка: шеврон 4">
            <a:extLst>
              <a:ext uri="{FF2B5EF4-FFF2-40B4-BE49-F238E27FC236}">
                <a16:creationId xmlns="" xmlns:a16="http://schemas.microsoft.com/office/drawing/2014/main" id="{F4B6572D-279C-4397-AE4B-C9FE1FF39989}"/>
              </a:ext>
            </a:extLst>
          </p:cNvPr>
          <p:cNvSpPr/>
          <p:nvPr/>
        </p:nvSpPr>
        <p:spPr>
          <a:xfrm>
            <a:off x="4190368" y="4972000"/>
            <a:ext cx="301960" cy="357493"/>
          </a:xfrm>
          <a:prstGeom prst="chevron">
            <a:avLst/>
          </a:prstGeom>
          <a:solidFill>
            <a:srgbClr val="B18767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2328" y="4422479"/>
            <a:ext cx="734209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ОМСУ </a:t>
            </a:r>
            <a:r>
              <a:rPr lang="ru-RU" b="1" dirty="0" smtClean="0"/>
              <a:t>в срок до 1 декабря отчетного года </a:t>
            </a:r>
            <a:r>
              <a:rPr lang="ru-RU" dirty="0" smtClean="0"/>
              <a:t>направляют в адрес Департамента экономики Администрации Томской области отчет о проведении мониторинга ХС, доля участия муниципального образования в которых составляет 50 </a:t>
            </a:r>
            <a:r>
              <a:rPr lang="ru-RU" dirty="0"/>
              <a:t>и более процентов  </a:t>
            </a:r>
            <a:r>
              <a:rPr lang="ru-RU" u="sng" dirty="0"/>
              <a:t>в части муниципальных унитарных предприятий и учреждений, а также хозяйственных обществ, товариществ, акции, паи, доли которых находятся в собственности муниципального </a:t>
            </a:r>
            <a:r>
              <a:rPr lang="ru-RU" u="sng" dirty="0" smtClean="0"/>
              <a:t>образования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168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42642"/>
            <a:ext cx="12192000" cy="1258298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В соответствии с протоколом заседания МРГ от 13.11.2017 № 13-Д05 в перечень субъектов, подлежащих мониторингу (Реестр)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5727"/>
            <a:ext cx="12192000" cy="73831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17810" y="2010022"/>
            <a:ext cx="10152529" cy="2392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r>
              <a:rPr lang="ru-RU" sz="2400" dirty="0">
                <a:solidFill>
                  <a:srgbClr val="2C6E6E"/>
                </a:solidFill>
                <a:ea typeface="Calibri"/>
                <a:cs typeface="Times New Roman"/>
              </a:rPr>
              <a:t>необходимо </a:t>
            </a:r>
            <a:r>
              <a:rPr lang="ru-RU" sz="2400" b="1" u="sng" dirty="0">
                <a:solidFill>
                  <a:srgbClr val="2C6E6E"/>
                </a:solidFill>
                <a:ea typeface="Calibri"/>
                <a:cs typeface="Times New Roman"/>
              </a:rPr>
              <a:t>включать все субъекты</a:t>
            </a:r>
            <a:r>
              <a:rPr lang="ru-RU" sz="2400" dirty="0">
                <a:solidFill>
                  <a:srgbClr val="2C6E6E"/>
                </a:solidFill>
                <a:ea typeface="Calibri"/>
                <a:cs typeface="Times New Roman"/>
              </a:rPr>
              <a:t>, независимо от организационно-правовой формы, в том числе </a:t>
            </a:r>
            <a:r>
              <a:rPr lang="ru-RU" sz="2400" b="1" u="sng" dirty="0">
                <a:solidFill>
                  <a:srgbClr val="2C6E6E"/>
                </a:solidFill>
                <a:ea typeface="Calibri"/>
                <a:cs typeface="Times New Roman"/>
              </a:rPr>
              <a:t>государственные и муниципальные унитарные предприятия и учреждения</a:t>
            </a:r>
            <a:r>
              <a:rPr lang="ru-RU" sz="2400" dirty="0">
                <a:solidFill>
                  <a:srgbClr val="2C6E6E"/>
                </a:solidFill>
                <a:ea typeface="Calibri"/>
                <a:cs typeface="Times New Roman"/>
              </a:rPr>
              <a:t>, доля участия субъекта Российской Федерации или муниципального образования в которых составляет 50 и более процентов. </a:t>
            </a:r>
            <a:endParaRPr lang="ru-RU" sz="2400" dirty="0" smtClean="0">
              <a:solidFill>
                <a:srgbClr val="2C6E6E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endParaRPr lang="ru-RU" sz="500" dirty="0">
              <a:solidFill>
                <a:srgbClr val="2C6E6E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810260" algn="l"/>
              </a:tabLst>
            </a:pPr>
            <a:endParaRPr lang="ru-RU" sz="500" dirty="0" smtClean="0">
              <a:solidFill>
                <a:srgbClr val="2C6E6E"/>
              </a:solidFill>
              <a:ea typeface="Calibri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6589059"/>
            <a:ext cx="12192000" cy="235454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2C6E6E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0" y="6589059"/>
            <a:ext cx="12192000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10" name="Picture 2" descr="https://sun9-26.userapi.com/impf/ap9DhT1dSzEgkx16j3yJYAQrQAlpexPtvpryjQ/db4YXBHIPLQ.jpg?size=1242x1202&amp;quality=96&amp;proxy=1&amp;sign=fef49738acba8db104b6f3a6d0b2afdd&amp;c_uniq_tag=pEtm1xpnVtBEhnioRO6c4YRkIaDz8fwGR5IFjWiIM4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418" l="9984" r="89936">
                        <a14:foregroundMark x1="43237" y1="89850" x2="43237" y2="898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35" y="2146214"/>
            <a:ext cx="1019809" cy="986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84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42642"/>
            <a:ext cx="12192000" cy="1258298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Отчет </a:t>
            </a:r>
            <a:r>
              <a:rPr lang="ru-RU" sz="2400" b="1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о деятельности хозяйствующих субъектов, доля участия муниципального образования в которых составляет 50 и </a:t>
            </a:r>
            <a:r>
              <a:rPr lang="ru-RU" sz="2400" b="1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более процентов</a:t>
            </a:r>
            <a:endParaRPr lang="ru-RU" sz="2400" b="1" dirty="0">
              <a:solidFill>
                <a:srgbClr val="2C6E6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5727"/>
            <a:ext cx="12192000" cy="73831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1940" y="2138241"/>
            <a:ext cx="6096000" cy="297004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/>
              <a:t>идентификационный </a:t>
            </a:r>
            <a:r>
              <a:rPr lang="ru-RU" dirty="0"/>
              <a:t>номер </a:t>
            </a:r>
            <a:r>
              <a:rPr lang="ru-RU" dirty="0" smtClean="0"/>
              <a:t>налогоплательщика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5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/>
              <a:t>учредители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5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/>
              <a:t>наименование </a:t>
            </a:r>
            <a:r>
              <a:rPr lang="ru-RU" dirty="0"/>
              <a:t>рынка товаров, работ, услуг Томской области, на котором осуществляет деятельность </a:t>
            </a:r>
            <a:r>
              <a:rPr lang="ru-RU" dirty="0" smtClean="0"/>
              <a:t>ХС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5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/>
              <a:t>виды </a:t>
            </a:r>
            <a:r>
              <a:rPr lang="ru-RU" dirty="0"/>
              <a:t>деятельности, предусмотренные </a:t>
            </a:r>
            <a:r>
              <a:rPr lang="ru-RU" dirty="0" smtClean="0"/>
              <a:t>уставом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5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/>
              <a:t>территории</a:t>
            </a:r>
            <a:r>
              <a:rPr lang="ru-RU" dirty="0"/>
              <a:t>, на которой осуществляется такая </a:t>
            </a:r>
            <a:r>
              <a:rPr lang="ru-RU" dirty="0" smtClean="0"/>
              <a:t>деятельность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5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/>
              <a:t>указание </a:t>
            </a:r>
            <a:r>
              <a:rPr lang="ru-RU" dirty="0"/>
              <a:t>объема финансирования из бюджетов муниципальных </a:t>
            </a:r>
            <a:r>
              <a:rPr lang="ru-RU" dirty="0" smtClean="0"/>
              <a:t>образований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83022" y="1599764"/>
            <a:ext cx="110176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С 2021 года в реестр дополнительно включается следующая информация: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33986" y="5734324"/>
            <a:ext cx="28077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 1 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декабря 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2021 года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876800" y="5364992"/>
            <a:ext cx="7315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Направить в адрес Департамента экономики Администрации Томской области отчет о проведении мониторинга ХС, доля участия </a:t>
            </a:r>
            <a:r>
              <a:rPr lang="ru-RU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МО </a:t>
            </a:r>
            <a:r>
              <a:rPr lang="ru-RU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в которых составляет 50 и более процентов 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7395881" y="3185227"/>
            <a:ext cx="45047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Форма </a:t>
            </a:r>
            <a:r>
              <a:rPr lang="ru-RU" b="1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отчета направлена письмом </a:t>
            </a:r>
            <a:br>
              <a:rPr lang="ru-RU" b="1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</a:br>
            <a:r>
              <a:rPr lang="ru-RU" b="1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от 28.07.2021 № АА-10-768 </a:t>
            </a:r>
          </a:p>
          <a:p>
            <a:endParaRPr lang="ru-RU" b="1" dirty="0">
              <a:solidFill>
                <a:srgbClr val="2C6E6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3" name="Рисунок 32" descr="Электронная почта">
            <a:extLst>
              <a:ext uri="{FF2B5EF4-FFF2-40B4-BE49-F238E27FC236}">
                <a16:creationId xmlns:a16="http://schemas.microsoft.com/office/drawing/2014/main" xmlns="" xmlns:lc="http://schemas.openxmlformats.org/drawingml/2006/lockedCanvas" id="{81A269DE-CAAD-454E-B6E2-5C05A656FC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xmlns:lc="http://schemas.openxmlformats.org/drawingml/2006/lockedCanvas" r:embed="rId51"/>
              </a:ext>
            </a:extLst>
          </a:blip>
          <a:stretch>
            <a:fillRect/>
          </a:stretch>
        </p:blipFill>
        <p:spPr>
          <a:xfrm>
            <a:off x="3824086" y="5364992"/>
            <a:ext cx="868938" cy="868938"/>
          </a:xfrm>
          <a:prstGeom prst="rect">
            <a:avLst/>
          </a:prstGeom>
        </p:spPr>
      </p:pic>
      <p:pic>
        <p:nvPicPr>
          <p:cNvPr id="1026" name="Picture 2" descr="https://sun9-26.userapi.com/impf/ap9DhT1dSzEgkx16j3yJYAQrQAlpexPtvpryjQ/db4YXBHIPLQ.jpg?size=1242x1202&amp;quality=96&amp;proxy=1&amp;sign=fef49738acba8db104b6f3a6d0b2afdd&amp;c_uniq_tag=pEtm1xpnVtBEhnioRO6c4YRkIaDz8fwGR5IFjWiIM44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418" l="9984" r="89936">
                        <a14:foregroundMark x1="43237" y1="89850" x2="43237" y2="898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30" y="1474992"/>
            <a:ext cx="581204" cy="56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0" y="6589059"/>
            <a:ext cx="12192000" cy="235454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2C6E6E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0" y="6589059"/>
            <a:ext cx="12192000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68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Скругленный прямоугольник 31"/>
          <p:cNvSpPr/>
          <p:nvPr/>
        </p:nvSpPr>
        <p:spPr>
          <a:xfrm>
            <a:off x="7720279" y="590606"/>
            <a:ext cx="4210059" cy="5995249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 smtClean="0">
              <a:solidFill>
                <a:srgbClr val="35555D"/>
              </a:solidFill>
            </a:endParaRPr>
          </a:p>
          <a:p>
            <a:endParaRPr lang="ru-RU" sz="2000" dirty="0">
              <a:solidFill>
                <a:srgbClr val="35555D"/>
              </a:solidFill>
            </a:endParaRPr>
          </a:p>
          <a:p>
            <a:r>
              <a:rPr lang="ru-RU" sz="2000" dirty="0" smtClean="0">
                <a:solidFill>
                  <a:srgbClr val="35555D"/>
                </a:solidFill>
              </a:rPr>
              <a:t>Реестр ХС будет размещен </a:t>
            </a:r>
            <a:r>
              <a:rPr lang="ru-RU" sz="2000" dirty="0">
                <a:solidFill>
                  <a:srgbClr val="35555D"/>
                </a:solidFill>
              </a:rPr>
              <a:t>на сайте уполномоченного органа в информационно-телекоммуникационной сети «Интернет</a:t>
            </a:r>
            <a:r>
              <a:rPr lang="ru-RU" sz="2000" dirty="0" smtClean="0">
                <a:solidFill>
                  <a:srgbClr val="35555D"/>
                </a:solidFill>
              </a:rPr>
              <a:t>»</a:t>
            </a:r>
            <a:endParaRPr lang="ru-RU" sz="2000" dirty="0">
              <a:solidFill>
                <a:srgbClr val="35555D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2" y="352351"/>
            <a:ext cx="3224980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35555D"/>
              </a:solidFill>
            </a:endParaRPr>
          </a:p>
          <a:p>
            <a:pPr algn="ctr"/>
            <a:endParaRPr lang="ru-RU" sz="2400" b="1" dirty="0">
              <a:solidFill>
                <a:srgbClr val="35555D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35555D"/>
                </a:solidFill>
              </a:rPr>
              <a:t>Мониторинг </a:t>
            </a:r>
            <a:r>
              <a:rPr lang="ru-RU" sz="2400" b="1" dirty="0">
                <a:solidFill>
                  <a:srgbClr val="35555D"/>
                </a:solidFill>
              </a:rPr>
              <a:t>деятельности хозяйствующих субъектов, </a:t>
            </a:r>
            <a:endParaRPr lang="ru-RU" sz="2400" b="1" dirty="0" smtClean="0">
              <a:solidFill>
                <a:srgbClr val="35555D"/>
              </a:solidFill>
            </a:endParaRPr>
          </a:p>
          <a:p>
            <a:pPr algn="ctr"/>
            <a:r>
              <a:rPr lang="ru-RU" sz="2000" dirty="0" smtClean="0">
                <a:solidFill>
                  <a:srgbClr val="35555D"/>
                </a:solidFill>
              </a:rPr>
              <a:t>доля </a:t>
            </a:r>
            <a:r>
              <a:rPr lang="ru-RU" sz="2000" dirty="0">
                <a:solidFill>
                  <a:srgbClr val="35555D"/>
                </a:solidFill>
              </a:rPr>
              <a:t>участия субъекта Российской Федерации или муниципального образования в которых составляет 50 и более процентов 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22498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3563471" y="590606"/>
            <a:ext cx="4087906" cy="6052241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>
              <a:solidFill>
                <a:srgbClr val="2C6E6E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719631" y="2788437"/>
            <a:ext cx="379206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/>
          </a:p>
          <a:p>
            <a:r>
              <a:rPr lang="ru-RU" sz="2000" dirty="0" smtClean="0">
                <a:solidFill>
                  <a:srgbClr val="35555D"/>
                </a:solidFill>
              </a:rPr>
              <a:t>Сводный </a:t>
            </a:r>
            <a:r>
              <a:rPr lang="ru-RU" sz="2000" dirty="0">
                <a:solidFill>
                  <a:srgbClr val="35555D"/>
                </a:solidFill>
              </a:rPr>
              <a:t>отчет о проведении мониторинга </a:t>
            </a:r>
            <a:r>
              <a:rPr lang="ru-RU" sz="2000" dirty="0" smtClean="0">
                <a:solidFill>
                  <a:srgbClr val="35555D"/>
                </a:solidFill>
              </a:rPr>
              <a:t>будет включен </a:t>
            </a:r>
            <a:r>
              <a:rPr lang="ru-RU" sz="2000" dirty="0">
                <a:solidFill>
                  <a:srgbClr val="35555D"/>
                </a:solidFill>
              </a:rPr>
              <a:t>в итоговый доклад о проведении мониторинга состояния и развития конкурентной среды на рынках товаров и услуг Томской области за </a:t>
            </a:r>
            <a:r>
              <a:rPr lang="ru-RU" sz="2000" dirty="0" smtClean="0">
                <a:solidFill>
                  <a:srgbClr val="35555D"/>
                </a:solidFill>
              </a:rPr>
              <a:t>2021 год</a:t>
            </a:r>
            <a:r>
              <a:rPr lang="ru-RU" sz="1600" dirty="0"/>
              <a:t>			</a:t>
            </a:r>
          </a:p>
        </p:txBody>
      </p:sp>
      <p:sp>
        <p:nvSpPr>
          <p:cNvPr id="12" name="Вертикальный свиток 11"/>
          <p:cNvSpPr/>
          <p:nvPr/>
        </p:nvSpPr>
        <p:spPr>
          <a:xfrm>
            <a:off x="4757087" y="1007533"/>
            <a:ext cx="1438382" cy="1417833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4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889" y="1257591"/>
            <a:ext cx="278777" cy="2689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5194745" y="1885312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194745" y="1716449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194745" y="2046677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 descr="Мир">
            <a:extLst>
              <a:ext uri="{FF2B5EF4-FFF2-40B4-BE49-F238E27FC236}">
                <a16:creationId xmlns:lc="http://schemas.openxmlformats.org/drawingml/2006/lockedCanvas" xmlns="" xmlns:a16="http://schemas.microsoft.com/office/drawing/2014/main" id="{54E609EE-98F6-4C3A-8E5D-7BBA3D1EB9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lc="http://schemas.openxmlformats.org/drawingml/2006/lockedCanvas"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816296" y="860611"/>
            <a:ext cx="1667435" cy="166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65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rossaprimavera.ru/static/files/824b5c666ff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889">
                        <a14:foregroundMark x1="17778" y1="22091" x2="17778" y2="22091"/>
                        <a14:foregroundMark x1="35444" y1="18738" x2="11778" y2="19132"/>
                        <a14:foregroundMark x1="14444" y1="8876" x2="4000" y2="72387"/>
                        <a14:foregroundMark x1="15444" y1="44181" x2="49667" y2="55227"/>
                        <a14:foregroundMark x1="31667" y1="44970" x2="65889" y2="64892"/>
                        <a14:foregroundMark x1="64667" y1="69822" x2="29889" y2="46746"/>
                        <a14:foregroundMark x1="50111" y1="16174" x2="83889" y2="18935"/>
                        <a14:foregroundMark x1="97444" y1="37475" x2="85778" y2="1578"/>
                        <a14:foregroundMark x1="5556" y1="71006" x2="58444" y2="96647"/>
                        <a14:foregroundMark x1="29333" y1="88560" x2="23333" y2="99606"/>
                        <a14:foregroundMark x1="13000" y1="76134" x2="7778" y2="99606"/>
                        <a14:foregroundMark x1="6444" y1="10059" x2="4333" y2="40434"/>
                        <a14:foregroundMark x1="50889" y1="99014" x2="1556" y2="87574"/>
                        <a14:foregroundMark x1="8667" y1="85996" x2="111" y2="81854"/>
                        <a14:foregroundMark x1="9222" y1="96252" x2="333" y2="96647"/>
                        <a14:foregroundMark x1="44222" y1="80473" x2="51667" y2="67850"/>
                        <a14:backgroundMark x1="90000" y1="98225" x2="90000" y2="98225"/>
                        <a14:backgroundMark x1="89000" y1="98619" x2="89000" y2="986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308759" y="1757621"/>
            <a:ext cx="0" cy="2695626"/>
          </a:xfrm>
          <a:prstGeom prst="line">
            <a:avLst/>
          </a:prstGeom>
          <a:ln w="38100" cmpd="sng"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7119991" y="936601"/>
            <a:ext cx="4674742" cy="136481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1F5F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>
                <a:solidFill>
                  <a:sysClr val="window" lastClr="FFFFFF"/>
                </a:solidFill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БЛАГОДАРЮ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ЗА ВНИМАНИЕ!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371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7">
      <a:dk1>
        <a:sysClr val="windowText" lastClr="000000"/>
      </a:dk1>
      <a:lt1>
        <a:sysClr val="window" lastClr="FFFFFF"/>
      </a:lt1>
      <a:dk2>
        <a:srgbClr val="7030A0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2467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Другая 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19339</TotalTime>
  <Words>1222</Words>
  <Application>Microsoft Office PowerPoint</Application>
  <PresentationFormat>Произвольный</PresentationFormat>
  <Paragraphs>422</Paragraphs>
  <Slides>12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PNO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</dc:title>
  <dc:creator>Кузьмина Елена Анатольевна</dc:creator>
  <cp:lastModifiedBy>Томская область</cp:lastModifiedBy>
  <cp:revision>544</cp:revision>
  <cp:lastPrinted>2019-02-25T08:00:59Z</cp:lastPrinted>
  <dcterms:created xsi:type="dcterms:W3CDTF">2019-02-13T10:16:57Z</dcterms:created>
  <dcterms:modified xsi:type="dcterms:W3CDTF">2021-12-17T02:32:00Z</dcterms:modified>
</cp:coreProperties>
</file>