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notesMasterIdLst>
    <p:notesMasterId r:id="rId21"/>
  </p:notesMasterIdLst>
  <p:sldIdLst>
    <p:sldId id="351" r:id="rId2"/>
    <p:sldId id="463" r:id="rId3"/>
    <p:sldId id="479" r:id="rId4"/>
    <p:sldId id="464" r:id="rId5"/>
    <p:sldId id="465" r:id="rId6"/>
    <p:sldId id="521" r:id="rId7"/>
    <p:sldId id="467" r:id="rId8"/>
    <p:sldId id="470" r:id="rId9"/>
    <p:sldId id="522" r:id="rId10"/>
    <p:sldId id="472" r:id="rId11"/>
    <p:sldId id="473" r:id="rId12"/>
    <p:sldId id="474" r:id="rId13"/>
    <p:sldId id="477" r:id="rId14"/>
    <p:sldId id="424" r:id="rId15"/>
    <p:sldId id="414" r:id="rId16"/>
    <p:sldId id="415" r:id="rId17"/>
    <p:sldId id="528" r:id="rId18"/>
    <p:sldId id="364" r:id="rId19"/>
    <p:sldId id="336" r:id="rId20"/>
  </p:sldIdLst>
  <p:sldSz cx="12192000" cy="6858000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140D0C8-50BD-45FA-A50E-FD04156ADF71}">
          <p14:sldIdLst>
            <p14:sldId id="351"/>
            <p14:sldId id="463"/>
            <p14:sldId id="479"/>
            <p14:sldId id="464"/>
            <p14:sldId id="465"/>
            <p14:sldId id="521"/>
            <p14:sldId id="467"/>
            <p14:sldId id="470"/>
            <p14:sldId id="522"/>
            <p14:sldId id="472"/>
            <p14:sldId id="473"/>
            <p14:sldId id="474"/>
            <p14:sldId id="477"/>
            <p14:sldId id="424"/>
            <p14:sldId id="414"/>
            <p14:sldId id="415"/>
            <p14:sldId id="528"/>
            <p14:sldId id="364"/>
            <p14:sldId id="336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6E6"/>
    <a:srgbClr val="E2F0D9"/>
    <a:srgbClr val="326E63"/>
    <a:srgbClr val="F7C6B7"/>
    <a:srgbClr val="68968B"/>
    <a:srgbClr val="BA6F1C"/>
    <a:srgbClr val="CBE7E2"/>
    <a:srgbClr val="E2F2EF"/>
    <a:srgbClr val="EFE5F7"/>
    <a:srgbClr val="E8D9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36" autoAdjust="0"/>
    <p:restoredTop sz="95268" autoAdjust="0"/>
  </p:normalViewPr>
  <p:slideViewPr>
    <p:cSldViewPr snapToGrid="0">
      <p:cViewPr>
        <p:scale>
          <a:sx n="71" d="100"/>
          <a:sy n="71" d="100"/>
        </p:scale>
        <p:origin x="-2112" y="-9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19117B-811F-4B9D-93A9-3E002E7F6708}" type="datetimeFigureOut">
              <a:rPr lang="ru-RU" smtClean="0"/>
              <a:t>27.07.2022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117ACB-F19F-420C-801A-DB749857659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0549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11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13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8742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4681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16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1949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17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18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057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19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347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FFC95-2280-47EC-AAA0-DE330C8FC1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27.07.2022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FB67-C437-4386-BA98-C16BA367CE3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595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FFC95-2280-47EC-AAA0-DE330C8FC1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27.07.2022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FB67-C437-4386-BA98-C16BA367CE3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842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FFC95-2280-47EC-AAA0-DE330C8FC1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27.07.2022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FB67-C437-4386-BA98-C16BA367CE3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850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FFC95-2280-47EC-AAA0-DE330C8FC1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27.07.2022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FB67-C437-4386-BA98-C16BA367CE3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582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FFC95-2280-47EC-AAA0-DE330C8FC1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27.07.2022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FB67-C437-4386-BA98-C16BA367CE3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651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FFC95-2280-47EC-AAA0-DE330C8FC1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27.07.2022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FB67-C437-4386-BA98-C16BA367CE3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701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FFC95-2280-47EC-AAA0-DE330C8FC1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27.07.2022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FB67-C437-4386-BA98-C16BA367CE3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680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FFC95-2280-47EC-AAA0-DE330C8FC1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27.07.2022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FB67-C437-4386-BA98-C16BA367CE3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229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FFC95-2280-47EC-AAA0-DE330C8FC1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27.07.2022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FB67-C437-4386-BA98-C16BA367CE3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313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FFC95-2280-47EC-AAA0-DE330C8FC1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27.07.2022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FB67-C437-4386-BA98-C16BA367CE3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973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FFC95-2280-47EC-AAA0-DE330C8FC1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27.07.2022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6FB67-C437-4386-BA98-C16BA367CE3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5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FFC95-2280-47EC-AAA0-DE330C8FC1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27.07.2022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6FB67-C437-4386-BA98-C16BA367CE3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574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sv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microsoft.com/office/2007/relationships/hdphoto" Target="../media/hdphoto3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jpg"/><Relationship Id="rId7" Type="http://schemas.openxmlformats.org/officeDocument/2006/relationships/image" Target="../media/image38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2.png"/><Relationship Id="rId9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g"/><Relationship Id="rId7" Type="http://schemas.openxmlformats.org/officeDocument/2006/relationships/image" Target="../media/image38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11" Type="http://schemas.microsoft.com/office/2007/relationships/hdphoto" Target="../media/hdphoto5.wdp"/><Relationship Id="rId5" Type="http://schemas.openxmlformats.org/officeDocument/2006/relationships/image" Target="../media/image15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microsoft.com/office/2007/relationships/hdphoto" Target="../media/hdphoto7.wd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microsoft.com/office/2007/relationships/hdphoto" Target="../media/hdphoto6.wdp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microsoft.com/office/2007/relationships/hdphoto" Target="../media/hdphoto6.wdp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jpg"/><Relationship Id="rId7" Type="http://schemas.openxmlformats.org/officeDocument/2006/relationships/image" Target="../media/image40.svg"/><Relationship Id="rId12" Type="http://schemas.microsoft.com/office/2007/relationships/hdphoto" Target="../media/hdphoto8.wd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22.png"/><Relationship Id="rId5" Type="http://schemas.microsoft.com/office/2007/relationships/hdphoto" Target="../media/hdphoto6.wdp"/><Relationship Id="rId10" Type="http://schemas.microsoft.com/office/2007/relationships/hdphoto" Target="../media/hdphoto3.wdp"/><Relationship Id="rId4" Type="http://schemas.openxmlformats.org/officeDocument/2006/relationships/image" Target="../media/image18.jpeg"/><Relationship Id="rId9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.jpg"/><Relationship Id="rId7" Type="http://schemas.microsoft.com/office/2007/relationships/hdphoto" Target="../media/hdphoto3.wd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microsoft.com/office/2007/relationships/hdphoto" Target="../media/hdphoto8.wdp"/><Relationship Id="rId5" Type="http://schemas.openxmlformats.org/officeDocument/2006/relationships/image" Target="../media/image40.svg"/><Relationship Id="rId10" Type="http://schemas.openxmlformats.org/officeDocument/2006/relationships/image" Target="../media/image22.png"/><Relationship Id="rId4" Type="http://schemas.openxmlformats.org/officeDocument/2006/relationships/image" Target="../media/image11.png"/><Relationship Id="rId9" Type="http://schemas.microsoft.com/office/2007/relationships/hdphoto" Target="../media/hdphoto9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0.png"/><Relationship Id="rId3" Type="http://schemas.openxmlformats.org/officeDocument/2006/relationships/image" Target="../media/image1.jpg"/><Relationship Id="rId7" Type="http://schemas.microsoft.com/office/2007/relationships/hdphoto" Target="../media/hdphoto11.wdp"/><Relationship Id="rId12" Type="http://schemas.openxmlformats.org/officeDocument/2006/relationships/image" Target="../media/image2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28.jpeg"/><Relationship Id="rId5" Type="http://schemas.microsoft.com/office/2007/relationships/hdphoto" Target="../media/hdphoto10.wdp"/><Relationship Id="rId10" Type="http://schemas.openxmlformats.org/officeDocument/2006/relationships/image" Target="../media/image27.jpeg"/><Relationship Id="rId4" Type="http://schemas.openxmlformats.org/officeDocument/2006/relationships/image" Target="../media/image24.png"/><Relationship Id="rId9" Type="http://schemas.microsoft.com/office/2007/relationships/hdphoto" Target="../media/hdphoto12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.jpg"/><Relationship Id="rId7" Type="http://schemas.microsoft.com/office/2007/relationships/hdphoto" Target="../media/hdphoto14.wdp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microsoft.com/office/2007/relationships/hdphoto" Target="../media/hdphoto13.wdp"/><Relationship Id="rId10" Type="http://schemas.openxmlformats.org/officeDocument/2006/relationships/image" Target="../media/image30.png"/><Relationship Id="rId4" Type="http://schemas.openxmlformats.org/officeDocument/2006/relationships/image" Target="../media/image31.png"/><Relationship Id="rId9" Type="http://schemas.microsoft.com/office/2007/relationships/hdphoto" Target="../media/hdphoto15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microsoft.com/office/2007/relationships/hdphoto" Target="../media/hdphoto3.wdp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40.sv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16.wdp"/><Relationship Id="rId13" Type="http://schemas.microsoft.com/office/2007/relationships/hdphoto" Target="../media/hdphoto18.wdp"/><Relationship Id="rId3" Type="http://schemas.openxmlformats.org/officeDocument/2006/relationships/image" Target="../media/image2.png"/><Relationship Id="rId7" Type="http://schemas.openxmlformats.org/officeDocument/2006/relationships/image" Target="../media/image34.png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ogurtsovaas@tomsk.gov.ru" TargetMode="External"/><Relationship Id="rId11" Type="http://schemas.openxmlformats.org/officeDocument/2006/relationships/hyperlink" Target="mailto:averchenkoov@tomsk.gov.ru" TargetMode="External"/><Relationship Id="rId5" Type="http://schemas.openxmlformats.org/officeDocument/2006/relationships/hyperlink" Target="mailto:shirokovamf@tomsk.gov.ru" TargetMode="External"/><Relationship Id="rId10" Type="http://schemas.microsoft.com/office/2007/relationships/hdphoto" Target="../media/hdphoto17.wdp"/><Relationship Id="rId4" Type="http://schemas.microsoft.com/office/2007/relationships/hdphoto" Target="../media/hdphoto1.wdp"/><Relationship Id="rId9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1973432"/>
            <a:ext cx="12192000" cy="2946578"/>
          </a:xfrm>
          <a:prstGeom prst="rect">
            <a:avLst/>
          </a:prstGeom>
          <a:solidFill>
            <a:srgbClr val="6896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578998" y="1170096"/>
            <a:ext cx="9034005" cy="674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Администрация </a:t>
            </a:r>
            <a:r>
              <a:rPr lang="ru-RU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</p:txBody>
      </p:sp>
      <p:pic>
        <p:nvPicPr>
          <p:cNvPr id="16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908" y="338386"/>
            <a:ext cx="1096188" cy="95833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Box 16"/>
          <p:cNvSpPr txBox="1"/>
          <p:nvPr/>
        </p:nvSpPr>
        <p:spPr>
          <a:xfrm>
            <a:off x="4876664" y="6340565"/>
            <a:ext cx="243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3B716C"/>
                </a:solidFill>
                <a:latin typeface="Calibri"/>
              </a:rPr>
              <a:t>27.07.2022</a:t>
            </a:r>
            <a:endParaRPr lang="ru-RU" b="1" dirty="0">
              <a:solidFill>
                <a:srgbClr val="3B716C"/>
              </a:solidFill>
              <a:latin typeface="Calibri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3D52CF18-A042-4461-A32A-9A8D464B782E}"/>
              </a:ext>
            </a:extLst>
          </p:cNvPr>
          <p:cNvSpPr/>
          <p:nvPr/>
        </p:nvSpPr>
        <p:spPr>
          <a:xfrm>
            <a:off x="1523999" y="2852936"/>
            <a:ext cx="9144001" cy="1707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СЕМИНАР – СОВЕЩАНИЕ</a:t>
            </a:r>
          </a:p>
          <a:p>
            <a:pPr algn="ctr">
              <a:defRPr/>
            </a:pPr>
            <a:endParaRPr lang="ru-RU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органами местного самоуправления</a:t>
            </a:r>
          </a:p>
          <a:p>
            <a:pPr algn="ctr">
              <a:defRPr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муниципальных образований </a:t>
            </a:r>
          </a:p>
          <a:p>
            <a:pPr algn="ctr">
              <a:defRPr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  <a:p>
            <a:pPr algn="ctr">
              <a:defRPr/>
            </a:pPr>
            <a:endParaRPr lang="ru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575720" y="5500335"/>
            <a:ext cx="5400600" cy="72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Панова Татьяна Владимировна</a:t>
            </a: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председатель комитета регуляторной политики</a:t>
            </a: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Департамента по экономики Администрации Томской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382222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76412" y="3604225"/>
            <a:ext cx="8916914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326E63"/>
                </a:solidFill>
                <a:latin typeface="Arial Bold"/>
              </a:rPr>
              <a:t>РАЗВИТИЕ КОНКУРЕНЦИИ </a:t>
            </a:r>
          </a:p>
          <a:p>
            <a:pPr algn="ctr"/>
            <a:endParaRPr lang="ru-RU" sz="900" b="1" dirty="0" smtClean="0">
              <a:solidFill>
                <a:srgbClr val="68968B"/>
              </a:solidFill>
              <a:latin typeface="Arial Bold"/>
            </a:endParaRPr>
          </a:p>
          <a:p>
            <a:pPr algn="ctr"/>
            <a:r>
              <a:rPr lang="ru-RU" sz="4000" dirty="0" smtClean="0">
                <a:solidFill>
                  <a:srgbClr val="68968B"/>
                </a:solidFill>
                <a:latin typeface="Arial Bold"/>
              </a:rPr>
              <a:t>в муниципальных образованиях </a:t>
            </a:r>
          </a:p>
          <a:p>
            <a:pPr algn="ctr"/>
            <a:r>
              <a:rPr lang="ru-RU" sz="4000" dirty="0" smtClean="0">
                <a:solidFill>
                  <a:srgbClr val="68968B"/>
                </a:solidFill>
                <a:latin typeface="Arial Bold"/>
              </a:rPr>
              <a:t>Томской области</a:t>
            </a:r>
            <a:endParaRPr lang="ru-RU" sz="4000" dirty="0">
              <a:solidFill>
                <a:srgbClr val="68968B"/>
              </a:solidFill>
              <a:latin typeface="Arial Bold"/>
            </a:endParaRPr>
          </a:p>
        </p:txBody>
      </p:sp>
      <p:pic>
        <p:nvPicPr>
          <p:cNvPr id="12292" name="Picture 4" descr="https://webstockreview.net/images/economy-clipart-black-and-white-3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6846" y="427014"/>
            <a:ext cx="2996047" cy="2996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465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00103" y="1412496"/>
            <a:ext cx="451570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Распоряжение Правительства 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Российской Федерации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от 17.04.2019 № 768-р </a:t>
            </a:r>
          </a:p>
          <a:p>
            <a:pPr lvl="0" algn="ctr"/>
            <a:r>
              <a:rPr lang="ru-RU" b="1" dirty="0" smtClean="0">
                <a:solidFill>
                  <a:srgbClr val="35555D"/>
                </a:solidFill>
              </a:rPr>
              <a:t>«</a:t>
            </a:r>
            <a:r>
              <a:rPr lang="ru-RU" b="1" dirty="0">
                <a:solidFill>
                  <a:srgbClr val="35555D"/>
                </a:solidFill>
              </a:rPr>
              <a:t>Об утверждении стандарта развития конкуренции </a:t>
            </a:r>
            <a:r>
              <a:rPr lang="ru-RU" b="1" dirty="0" smtClean="0">
                <a:solidFill>
                  <a:srgbClr val="35555D"/>
                </a:solidFill>
              </a:rPr>
              <a:t>в </a:t>
            </a:r>
            <a:r>
              <a:rPr lang="ru-RU" b="1" dirty="0">
                <a:solidFill>
                  <a:srgbClr val="35555D"/>
                </a:solidFill>
              </a:rPr>
              <a:t>субъектах 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Российской  Федерации»</a:t>
            </a:r>
            <a:endParaRPr lang="ru-RU" b="1" dirty="0"/>
          </a:p>
        </p:txBody>
      </p:sp>
      <p:pic>
        <p:nvPicPr>
          <p:cNvPr id="18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63" y="229603"/>
            <a:ext cx="918302" cy="93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546263" y="1398153"/>
            <a:ext cx="3550723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>
                <a:solidFill>
                  <a:srgbClr val="35555D"/>
                </a:solidFill>
              </a:rPr>
              <a:t>Указ Президента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Российской Федерации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от 21.12.2017 № 618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«Об основных направлениях государственной политики по развитию конкуренции»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315804" y="1329370"/>
            <a:ext cx="3583269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35555D"/>
                </a:solidFill>
              </a:rPr>
              <a:t>Распоряжение Правительства </a:t>
            </a:r>
            <a:endParaRPr lang="ru-RU" sz="1600" dirty="0" smtClean="0">
              <a:solidFill>
                <a:srgbClr val="35555D"/>
              </a:solidFill>
            </a:endParaRPr>
          </a:p>
          <a:p>
            <a:pPr algn="ctr"/>
            <a:r>
              <a:rPr lang="ru-RU" sz="1600" dirty="0" smtClean="0">
                <a:solidFill>
                  <a:srgbClr val="35555D"/>
                </a:solidFill>
              </a:rPr>
              <a:t>Российской Федерации </a:t>
            </a:r>
            <a:endParaRPr lang="ru-RU" sz="1600" dirty="0">
              <a:solidFill>
                <a:srgbClr val="35555D"/>
              </a:solidFill>
            </a:endParaRPr>
          </a:p>
          <a:p>
            <a:pPr algn="ctr"/>
            <a:r>
              <a:rPr lang="ru-RU" sz="1600" dirty="0">
                <a:solidFill>
                  <a:srgbClr val="35555D"/>
                </a:solidFill>
              </a:rPr>
              <a:t>от 02.09.2021 № 2424-р </a:t>
            </a:r>
          </a:p>
          <a:p>
            <a:pPr algn="ctr"/>
            <a:endParaRPr lang="ru-RU" sz="5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b="1" dirty="0">
                <a:solidFill>
                  <a:srgbClr val="35555D"/>
                </a:solidFill>
              </a:rPr>
              <a:t>«Об утверждении Национального плана </a:t>
            </a:r>
            <a:r>
              <a:rPr lang="ru-RU" b="1" dirty="0" smtClean="0">
                <a:solidFill>
                  <a:srgbClr val="35555D"/>
                </a:solidFill>
              </a:rPr>
              <a:t>(«дорожной карты») </a:t>
            </a:r>
            <a:endParaRPr lang="ru-RU" b="1" dirty="0">
              <a:solidFill>
                <a:srgbClr val="35555D"/>
              </a:solidFill>
            </a:endParaRPr>
          </a:p>
          <a:p>
            <a:pPr algn="ctr"/>
            <a:r>
              <a:rPr lang="ru-RU" b="1" dirty="0">
                <a:solidFill>
                  <a:srgbClr val="35555D"/>
                </a:solidFill>
              </a:rPr>
              <a:t>развития конкуренции в Российской Федерации </a:t>
            </a:r>
          </a:p>
          <a:p>
            <a:pPr algn="ctr"/>
            <a:r>
              <a:rPr lang="ru-RU" b="1" dirty="0">
                <a:solidFill>
                  <a:srgbClr val="35555D"/>
                </a:solidFill>
              </a:rPr>
              <a:t>на 2021 - 2025 годы»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2309" y="3902354"/>
            <a:ext cx="1941123" cy="210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452" y="4019922"/>
            <a:ext cx="1883004" cy="21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6930" y="4087098"/>
            <a:ext cx="1821015" cy="20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6" name="Прямая соединительная линия 25"/>
          <p:cNvCxnSpPr/>
          <p:nvPr/>
        </p:nvCxnSpPr>
        <p:spPr>
          <a:xfrm>
            <a:off x="4002509" y="1329370"/>
            <a:ext cx="0" cy="5382466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8180644" y="1329370"/>
            <a:ext cx="0" cy="5382466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787152" y="428984"/>
            <a:ext cx="6393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Федеральный уровень НПА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133361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201889" y="1398097"/>
            <a:ext cx="3990111" cy="312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35555D"/>
                </a:solidFill>
              </a:rPr>
              <a:t>Распоряжение Губернатора </a:t>
            </a:r>
          </a:p>
          <a:p>
            <a:pPr algn="ctr"/>
            <a:r>
              <a:rPr lang="ru-RU" sz="1600" dirty="0">
                <a:solidFill>
                  <a:srgbClr val="35555D"/>
                </a:solidFill>
              </a:rPr>
              <a:t>Томской области </a:t>
            </a:r>
          </a:p>
          <a:p>
            <a:pPr algn="ctr"/>
            <a:r>
              <a:rPr lang="ru-RU" sz="1600" dirty="0">
                <a:solidFill>
                  <a:srgbClr val="35555D"/>
                </a:solidFill>
              </a:rPr>
              <a:t>от 30.12.2021 №</a:t>
            </a:r>
            <a:r>
              <a:rPr lang="en-US" sz="1600" dirty="0">
                <a:solidFill>
                  <a:srgbClr val="35555D"/>
                </a:solidFill>
              </a:rPr>
              <a:t> 304-</a:t>
            </a:r>
            <a:r>
              <a:rPr lang="ru-RU" sz="1600" dirty="0">
                <a:solidFill>
                  <a:srgbClr val="35555D"/>
                </a:solidFill>
              </a:rPr>
              <a:t>р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pPr algn="ctr"/>
            <a:endParaRPr lang="ru-RU" sz="500" dirty="0"/>
          </a:p>
          <a:p>
            <a:pPr algn="ctr"/>
            <a:r>
              <a:rPr lang="ru-RU" b="1" dirty="0">
                <a:solidFill>
                  <a:srgbClr val="35555D"/>
                </a:solidFill>
              </a:rPr>
              <a:t>«Об утверждении </a:t>
            </a:r>
          </a:p>
          <a:p>
            <a:pPr algn="ctr"/>
            <a:r>
              <a:rPr lang="ru-RU" b="1" dirty="0">
                <a:solidFill>
                  <a:srgbClr val="35555D"/>
                </a:solidFill>
              </a:rPr>
              <a:t>Перечня товарных рынков для содействия развитию конкуренции и </a:t>
            </a:r>
          </a:p>
          <a:p>
            <a:pPr algn="ctr"/>
            <a:r>
              <a:rPr lang="ru-RU" b="1" dirty="0">
                <a:solidFill>
                  <a:srgbClr val="35555D"/>
                </a:solidFill>
              </a:rPr>
              <a:t>Плана мероприятий </a:t>
            </a:r>
            <a:endParaRPr lang="ru-RU" b="1" dirty="0" smtClean="0">
              <a:solidFill>
                <a:srgbClr val="35555D"/>
              </a:solidFill>
            </a:endParaRPr>
          </a:p>
          <a:p>
            <a:pPr algn="ctr"/>
            <a:r>
              <a:rPr lang="ru-RU" b="1" dirty="0" smtClean="0">
                <a:solidFill>
                  <a:srgbClr val="35555D"/>
                </a:solidFill>
              </a:rPr>
              <a:t>(«</a:t>
            </a:r>
            <a:r>
              <a:rPr lang="ru-RU" b="1" dirty="0">
                <a:solidFill>
                  <a:srgbClr val="35555D"/>
                </a:solidFill>
              </a:rPr>
              <a:t>дорожной карты») </a:t>
            </a:r>
          </a:p>
          <a:p>
            <a:pPr algn="ctr"/>
            <a:r>
              <a:rPr lang="ru-RU" b="1" dirty="0">
                <a:solidFill>
                  <a:srgbClr val="35555D"/>
                </a:solidFill>
              </a:rPr>
              <a:t>по содействию развитию конкуренции в Томской области </a:t>
            </a:r>
          </a:p>
          <a:p>
            <a:pPr algn="ctr"/>
            <a:r>
              <a:rPr lang="ru-RU" b="1" dirty="0">
                <a:solidFill>
                  <a:srgbClr val="35555D"/>
                </a:solidFill>
              </a:rPr>
              <a:t>на 2022 – 2025 годы»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27508" y="1398153"/>
            <a:ext cx="3550723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35555D"/>
                </a:solidFill>
              </a:rPr>
              <a:t>Распоряжение Губернатора </a:t>
            </a:r>
            <a:endParaRPr lang="ru-RU" sz="1600" dirty="0" smtClean="0">
              <a:solidFill>
                <a:srgbClr val="35555D"/>
              </a:solidFill>
            </a:endParaRPr>
          </a:p>
          <a:p>
            <a:pPr algn="ctr"/>
            <a:r>
              <a:rPr lang="ru-RU" sz="1600" dirty="0" smtClean="0">
                <a:solidFill>
                  <a:srgbClr val="35555D"/>
                </a:solidFill>
              </a:rPr>
              <a:t>Томской области </a:t>
            </a:r>
            <a:r>
              <a:rPr lang="ru-RU" sz="1600" dirty="0">
                <a:solidFill>
                  <a:srgbClr val="35555D"/>
                </a:solidFill>
              </a:rPr>
              <a:t/>
            </a:r>
            <a:br>
              <a:rPr lang="ru-RU" sz="1600" dirty="0">
                <a:solidFill>
                  <a:srgbClr val="35555D"/>
                </a:solidFill>
              </a:rPr>
            </a:br>
            <a:r>
              <a:rPr lang="ru-RU" sz="1600" dirty="0">
                <a:solidFill>
                  <a:srgbClr val="35555D"/>
                </a:solidFill>
              </a:rPr>
              <a:t>от 06.02.2015 № 23-р</a:t>
            </a:r>
            <a:r>
              <a:rPr lang="ru-RU" sz="1600" dirty="0">
                <a:cs typeface="Times New Roman" panose="02020603050405020304" pitchFamily="18" charset="0"/>
              </a:rPr>
              <a:t> </a:t>
            </a:r>
            <a:endParaRPr lang="ru-RU" sz="1600" dirty="0" smtClean="0">
              <a:cs typeface="Times New Roman" panose="02020603050405020304" pitchFamily="18" charset="0"/>
            </a:endParaRPr>
          </a:p>
          <a:p>
            <a:pPr algn="ctr"/>
            <a:endParaRPr lang="ru-RU" sz="500" dirty="0" smtClean="0"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rgbClr val="35555D"/>
                </a:solidFill>
              </a:rPr>
              <a:t>«О внедрении на территории Томской области стандарта развития конкуренции в субъектах Российской Федерации»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250203" y="1441515"/>
            <a:ext cx="3583269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35555D"/>
                </a:solidFill>
              </a:rPr>
              <a:t>Распоряжение </a:t>
            </a:r>
            <a:r>
              <a:rPr lang="ru-RU" sz="1600" dirty="0">
                <a:solidFill>
                  <a:srgbClr val="35555D"/>
                </a:solidFill>
              </a:rPr>
              <a:t>Губернатора </a:t>
            </a:r>
          </a:p>
          <a:p>
            <a:pPr algn="ctr"/>
            <a:r>
              <a:rPr lang="ru-RU" sz="1600" dirty="0">
                <a:solidFill>
                  <a:srgbClr val="35555D"/>
                </a:solidFill>
              </a:rPr>
              <a:t>Томской области</a:t>
            </a:r>
          </a:p>
          <a:p>
            <a:pPr algn="ctr"/>
            <a:r>
              <a:rPr lang="ru-RU" sz="1600" dirty="0">
                <a:solidFill>
                  <a:srgbClr val="35555D"/>
                </a:solidFill>
              </a:rPr>
              <a:t>от 19.06.2020 № 141-р </a:t>
            </a:r>
            <a:endParaRPr lang="ru-RU" sz="1600" dirty="0" smtClean="0">
              <a:solidFill>
                <a:srgbClr val="35555D"/>
              </a:solidFill>
            </a:endParaRPr>
          </a:p>
          <a:p>
            <a:pPr algn="ctr"/>
            <a:endParaRPr lang="ru-RU" sz="500" dirty="0">
              <a:solidFill>
                <a:srgbClr val="35555D"/>
              </a:solidFill>
            </a:endParaRPr>
          </a:p>
          <a:p>
            <a:pPr algn="ctr"/>
            <a:r>
              <a:rPr lang="ru-RU" sz="1600" dirty="0">
                <a:solidFill>
                  <a:srgbClr val="35555D"/>
                </a:solidFill>
              </a:rPr>
              <a:t>  </a:t>
            </a:r>
            <a:r>
              <a:rPr lang="ru-RU" b="1" dirty="0" smtClean="0">
                <a:solidFill>
                  <a:srgbClr val="35555D"/>
                </a:solidFill>
              </a:rPr>
              <a:t>«</a:t>
            </a:r>
            <a:r>
              <a:rPr lang="ru-RU" b="1" dirty="0">
                <a:solidFill>
                  <a:srgbClr val="35555D"/>
                </a:solidFill>
              </a:rPr>
              <a:t>О проведении мониторинга состояния и развития конкуренции </a:t>
            </a:r>
          </a:p>
          <a:p>
            <a:pPr algn="ctr"/>
            <a:r>
              <a:rPr lang="ru-RU" b="1" dirty="0">
                <a:solidFill>
                  <a:srgbClr val="35555D"/>
                </a:solidFill>
              </a:rPr>
              <a:t>на товарных рынках </a:t>
            </a:r>
            <a:r>
              <a:rPr lang="ru-RU" b="1" dirty="0" smtClean="0">
                <a:solidFill>
                  <a:srgbClr val="35555D"/>
                </a:solidFill>
              </a:rPr>
              <a:t>Томской </a:t>
            </a:r>
            <a:r>
              <a:rPr lang="ru-RU" b="1" dirty="0">
                <a:solidFill>
                  <a:srgbClr val="35555D"/>
                </a:solidFill>
              </a:rPr>
              <a:t>области» </a:t>
            </a: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4002509" y="1233984"/>
            <a:ext cx="0" cy="5477852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H="1">
            <a:off x="8180644" y="1233984"/>
            <a:ext cx="21245" cy="5477852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7" y="179676"/>
            <a:ext cx="1157033" cy="10543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260" y="4645441"/>
            <a:ext cx="1633218" cy="1838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1484" y="4608434"/>
            <a:ext cx="1650919" cy="1883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344" y="4674460"/>
            <a:ext cx="1588214" cy="1808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1787152" y="428984"/>
            <a:ext cx="6393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Региональный уровень НПА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278976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296882" y="2528775"/>
            <a:ext cx="11483440" cy="0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 descr="Ежедневник">
            <a:extLst>
              <a:ext uri="{FF2B5EF4-FFF2-40B4-BE49-F238E27FC236}">
                <a16:creationId xmlns="" xmlns:a16="http://schemas.microsoft.com/office/drawing/2014/main" id="{977A6D5C-87D2-4225-9C16-9B52C067E1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27508" y="196500"/>
            <a:ext cx="1141190" cy="114119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427507" y="1516906"/>
            <a:ext cx="1143594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solidFill>
                  <a:srgbClr val="326E63"/>
                </a:solidFill>
                <a:latin typeface="Arial Black" panose="020B0A04020102020204" pitchFamily="34" charset="0"/>
              </a:rPr>
              <a:t>01.02.2022</a:t>
            </a:r>
            <a:r>
              <a:rPr lang="ru-RU" sz="2200" b="1" dirty="0" smtClean="0">
                <a:solidFill>
                  <a:srgbClr val="326E63"/>
                </a:solidFill>
              </a:rPr>
              <a:t>		Отчет в Департамент экономики </a:t>
            </a:r>
          </a:p>
          <a:p>
            <a:r>
              <a:rPr lang="ru-RU" sz="2200" b="1" dirty="0" smtClean="0">
                <a:solidFill>
                  <a:srgbClr val="326E63"/>
                </a:solidFill>
              </a:rPr>
              <a:t>			о выполнении мероприятий ДК за 2021 год</a:t>
            </a:r>
          </a:p>
          <a:p>
            <a:endParaRPr lang="ru-RU" sz="900" b="1" dirty="0" smtClean="0">
              <a:solidFill>
                <a:srgbClr val="326E63"/>
              </a:solidFill>
            </a:endParaRPr>
          </a:p>
          <a:p>
            <a:endParaRPr lang="ru-RU" sz="2200" b="1" dirty="0">
              <a:solidFill>
                <a:srgbClr val="326E63"/>
              </a:solidFill>
            </a:endParaRPr>
          </a:p>
          <a:p>
            <a:r>
              <a:rPr lang="ru-RU" sz="2200" dirty="0">
                <a:solidFill>
                  <a:srgbClr val="326E63"/>
                </a:solidFill>
                <a:latin typeface="Arial Black" panose="020B0A04020102020204" pitchFamily="34" charset="0"/>
              </a:rPr>
              <a:t>01.04.2022</a:t>
            </a:r>
            <a:r>
              <a:rPr lang="ru-RU" sz="2200" b="1" dirty="0" smtClean="0">
                <a:solidFill>
                  <a:srgbClr val="326E63"/>
                </a:solidFill>
              </a:rPr>
              <a:t>		Разработка/актуализация муниципальных «дорожных карт»</a:t>
            </a:r>
          </a:p>
          <a:p>
            <a:endParaRPr lang="ru-RU" sz="900" b="1" dirty="0" smtClean="0">
              <a:solidFill>
                <a:srgbClr val="35555D"/>
              </a:solidFill>
            </a:endParaRPr>
          </a:p>
          <a:p>
            <a:endParaRPr lang="ru-RU" sz="2200" b="1" dirty="0">
              <a:solidFill>
                <a:srgbClr val="35555D"/>
              </a:solidFill>
            </a:endParaRPr>
          </a:p>
          <a:p>
            <a:r>
              <a:rPr lang="ru-RU" sz="2200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01.07.2022</a:t>
            </a: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</a:rPr>
              <a:t>  –</a:t>
            </a:r>
            <a:r>
              <a:rPr lang="ru-RU" sz="2200" b="1" dirty="0" smtClean="0">
                <a:solidFill>
                  <a:srgbClr val="35555D"/>
                </a:solidFill>
              </a:rPr>
              <a:t> 	</a:t>
            </a: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</a:rPr>
              <a:t>Анкетирование (население, бизнес)</a:t>
            </a:r>
          </a:p>
          <a:p>
            <a:r>
              <a:rPr lang="ru-RU" sz="2200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30.09.2022</a:t>
            </a:r>
            <a:endParaRPr lang="ru-RU" sz="22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endParaRPr lang="ru-RU" sz="22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sz="900" b="1" dirty="0">
              <a:solidFill>
                <a:schemeClr val="accent2">
                  <a:lumMod val="50000"/>
                </a:schemeClr>
              </a:solidFill>
            </a:endParaRPr>
          </a:p>
          <a:p>
            <a:pPr lvl="0"/>
            <a:r>
              <a:rPr lang="ru-RU" sz="22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01.12.2022</a:t>
            </a: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</a:rPr>
              <a:t>		Мониторинг 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</a:rPr>
              <a:t>хоз.субъектов (50% и более процентов</a:t>
            </a: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</a:rPr>
              <a:t>)</a:t>
            </a:r>
          </a:p>
          <a:p>
            <a:pPr lvl="0"/>
            <a:endParaRPr lang="ru-RU" sz="22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0"/>
            <a:endParaRPr lang="ru-RU" sz="900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22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01.02.2023</a:t>
            </a: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</a:rPr>
              <a:t>		Отчет 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</a:rPr>
              <a:t>в Департамент экономики </a:t>
            </a:r>
            <a:endParaRPr lang="ru-RU" sz="22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2200" b="1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</a:rPr>
              <a:t>		о 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</a:rPr>
              <a:t>выполнении мероприятий ДК за </a:t>
            </a: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</a:rPr>
              <a:t>2022 год</a:t>
            </a:r>
            <a:endParaRPr lang="ru-RU" sz="2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285006" y="3298692"/>
            <a:ext cx="11483440" cy="0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285006" y="4319970"/>
            <a:ext cx="11483440" cy="0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96882" y="5115616"/>
            <a:ext cx="11483440" cy="0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929656" y="464610"/>
            <a:ext cx="9043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Календарь ответственного за развитие конкуренции в МО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214893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Прямая соединительная линия 25"/>
          <p:cNvCxnSpPr/>
          <p:nvPr/>
        </p:nvCxnSpPr>
        <p:spPr>
          <a:xfrm>
            <a:off x="13740276" y="67786"/>
            <a:ext cx="0" cy="6644050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021979" y="4982935"/>
            <a:ext cx="16506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</a:rPr>
              <a:t>01.04.2022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76413" y="445258"/>
            <a:ext cx="9043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326E63"/>
                </a:solidFill>
                <a:latin typeface="Arial Bold"/>
              </a:rPr>
              <a:t>Анализ муниципальных «дорожных карт»</a:t>
            </a:r>
            <a:endParaRPr lang="ru-RU" sz="2400" b="1" dirty="0">
              <a:solidFill>
                <a:srgbClr val="326E63"/>
              </a:solidFill>
              <a:latin typeface="Arial Bold"/>
            </a:endParaRPr>
          </a:p>
        </p:txBody>
      </p:sp>
      <p:pic>
        <p:nvPicPr>
          <p:cNvPr id="19" name="Picture 2" descr="https://www.clipartmax.com/png/full/258-2585593_download-document-planning-icon-png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82" y="344978"/>
            <a:ext cx="848557" cy="99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5899347"/>
              </p:ext>
            </p:extLst>
          </p:nvPr>
        </p:nvGraphicFramePr>
        <p:xfrm>
          <a:off x="1174986" y="2242747"/>
          <a:ext cx="2712079" cy="16889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2079"/>
              </a:tblGrid>
              <a:tr h="357706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Александровский район</a:t>
                      </a:r>
                      <a:endParaRPr lang="ru-RU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36176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Бакчарский район</a:t>
                      </a:r>
                      <a:endParaRPr lang="ru-RU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36177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Каргасокский район</a:t>
                      </a:r>
                      <a:endParaRPr lang="ru-RU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36176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Молчановский район</a:t>
                      </a:r>
                      <a:endParaRPr lang="ru-RU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22730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Томский район</a:t>
                      </a:r>
                      <a:endParaRPr lang="ru-RU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375852"/>
              </p:ext>
            </p:extLst>
          </p:nvPr>
        </p:nvGraphicFramePr>
        <p:xfrm>
          <a:off x="8434996" y="2238515"/>
          <a:ext cx="2175578" cy="6443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75578"/>
              </a:tblGrid>
              <a:tr h="340540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Зырянский район</a:t>
                      </a:r>
                      <a:endParaRPr lang="ru-RU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5C5"/>
                    </a:solidFill>
                  </a:tcPr>
                </a:tc>
              </a:tr>
              <a:tr h="303786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Парабельский </a:t>
                      </a:r>
                      <a:r>
                        <a:rPr lang="ru-RU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район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5C5"/>
                    </a:solidFill>
                  </a:tcPr>
                </a:tc>
              </a:tr>
            </a:tbl>
          </a:graphicData>
        </a:graphic>
      </p:graphicFrame>
      <p:sp>
        <p:nvSpPr>
          <p:cNvPr id="23" name="Прямоугольник 22"/>
          <p:cNvSpPr/>
          <p:nvPr/>
        </p:nvSpPr>
        <p:spPr>
          <a:xfrm>
            <a:off x="8434996" y="1700088"/>
            <a:ext cx="312088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МДК </a:t>
            </a:r>
            <a:r>
              <a:rPr lang="ru-RU" sz="1600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разработана</a:t>
            </a:r>
            <a:endParaRPr lang="ru-RU" sz="1600" u="sng" dirty="0">
              <a:solidFill>
                <a:srgbClr val="C00000"/>
              </a:solidFill>
            </a:endParaRPr>
          </a:p>
        </p:txBody>
      </p:sp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384602"/>
              </p:ext>
            </p:extLst>
          </p:nvPr>
        </p:nvGraphicFramePr>
        <p:xfrm>
          <a:off x="4824413" y="2250829"/>
          <a:ext cx="2702859" cy="39937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02859"/>
              </a:tblGrid>
              <a:tr h="3092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Асиновский район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22729">
                <a:tc>
                  <a:txBody>
                    <a:bodyPr/>
                    <a:lstStyle/>
                    <a:p>
                      <a:pPr algn="l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Верхнекетский район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09283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ЗАТО Северск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36176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 Кедровый 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95835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Кожевниковский район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09283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Колпашевский район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95835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Кривошеинский район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95835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Первомайский район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95836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</a:t>
                      </a:r>
                      <a:r>
                        <a:rPr lang="ru-RU" sz="16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Стрежевой</a:t>
                      </a:r>
                      <a:endParaRPr lang="ru-RU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82388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Тегульдетский район</a:t>
                      </a:r>
                      <a:endParaRPr lang="ru-RU" sz="16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22729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г. Томск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09283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Чаинский район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09282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Шегарский район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5" name="Прямоугольник 24"/>
          <p:cNvSpPr/>
          <p:nvPr/>
        </p:nvSpPr>
        <p:spPr>
          <a:xfrm>
            <a:off x="1028520" y="1700088"/>
            <a:ext cx="19661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000000"/>
              </a:buClr>
            </a:pPr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МДК </a:t>
            </a:r>
            <a:r>
              <a:rPr lang="ru-RU" sz="1600" b="1" u="sng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разработана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824413" y="1679093"/>
            <a:ext cx="2740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000000"/>
              </a:buClr>
            </a:pPr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Замечания </a:t>
            </a:r>
            <a:r>
              <a:rPr lang="ru-RU" sz="1600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не устранены</a:t>
            </a:r>
            <a:endParaRPr lang="ru-RU" sz="1600" b="1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</p:txBody>
      </p:sp>
      <p:pic>
        <p:nvPicPr>
          <p:cNvPr id="29" name="Picture 2" descr="https://zakaz373.ukit.me/uploads/s/s/p/n/spndos7py9ef/img/full_yi58veVa.png">
            <a:extLst>
              <a:ext uri="{FF2B5EF4-FFF2-40B4-BE49-F238E27FC236}">
                <a16:creationId xmlns="" xmlns:a16="http://schemas.microsoft.com/office/drawing/2014/main" id="{1D68AE3D-0BCF-4672-A7DA-6ECC1EA38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5429" y="4893889"/>
            <a:ext cx="513537" cy="516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9370" y="248461"/>
            <a:ext cx="563603" cy="50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835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76413" y="445258"/>
            <a:ext cx="9043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Анализ муниципальных «дорожных карт»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  <p:pic>
        <p:nvPicPr>
          <p:cNvPr id="3074" name="Picture 2" descr="https://www.clipartmax.com/png/full/258-2585593_download-document-planning-icon-png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82" y="344978"/>
            <a:ext cx="848557" cy="99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Блок-схема: несколько документов 17"/>
          <p:cNvSpPr/>
          <p:nvPr/>
        </p:nvSpPr>
        <p:spPr>
          <a:xfrm>
            <a:off x="1733209" y="1199409"/>
            <a:ext cx="5035726" cy="1472540"/>
          </a:xfrm>
          <a:prstGeom prst="flowChartMultidocument">
            <a:avLst/>
          </a:prstGeom>
          <a:solidFill>
            <a:srgbClr val="D7EDE9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pc="-5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37 </a:t>
            </a:r>
            <a:r>
              <a:rPr lang="ru-RU" spc="-50" dirty="0" smtClean="0">
                <a:solidFill>
                  <a:schemeClr val="tx1"/>
                </a:solidFill>
              </a:rPr>
              <a:t>товарных рынков</a:t>
            </a:r>
          </a:p>
          <a:p>
            <a:pPr algn="ctr"/>
            <a:r>
              <a:rPr lang="ru-RU" spc="-50" dirty="0" smtClean="0">
                <a:solidFill>
                  <a:schemeClr val="tx1"/>
                </a:solidFill>
              </a:rPr>
              <a:t>региональной «дорожной карты»</a:t>
            </a:r>
            <a:endParaRPr lang="ru-RU" sz="1400" spc="-50" dirty="0">
              <a:solidFill>
                <a:schemeClr val="tx1"/>
              </a:solidFill>
            </a:endParaRPr>
          </a:p>
        </p:txBody>
      </p:sp>
      <p:sp>
        <p:nvSpPr>
          <p:cNvPr id="22" name="Блок-схема: несколько документов 21"/>
          <p:cNvSpPr/>
          <p:nvPr/>
        </p:nvSpPr>
        <p:spPr>
          <a:xfrm>
            <a:off x="5820167" y="1935679"/>
            <a:ext cx="4999389" cy="1331662"/>
          </a:xfrm>
          <a:prstGeom prst="flowChartMultidocument">
            <a:avLst/>
          </a:prstGeom>
          <a:ln>
            <a:solidFill>
              <a:srgbClr val="326E6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spc="-5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11</a:t>
            </a:r>
            <a:r>
              <a:rPr lang="ru-RU" spc="-50" dirty="0" smtClean="0">
                <a:solidFill>
                  <a:schemeClr val="tx1"/>
                </a:solidFill>
              </a:rPr>
              <a:t> товарных </a:t>
            </a:r>
            <a:r>
              <a:rPr lang="ru-RU" spc="-50" dirty="0">
                <a:solidFill>
                  <a:schemeClr val="tx1"/>
                </a:solidFill>
              </a:rPr>
              <a:t>рынков </a:t>
            </a:r>
            <a:endParaRPr lang="ru-RU" spc="-50" dirty="0" smtClean="0">
              <a:solidFill>
                <a:schemeClr val="tx1"/>
              </a:solidFill>
            </a:endParaRPr>
          </a:p>
          <a:p>
            <a:pPr algn="ctr"/>
            <a:r>
              <a:rPr lang="ru-RU" spc="-50" dirty="0" smtClean="0">
                <a:solidFill>
                  <a:schemeClr val="tx1"/>
                </a:solidFill>
              </a:rPr>
              <a:t>муниципальных «дорожных карт»</a:t>
            </a:r>
            <a:endParaRPr lang="ru-RU" spc="-50" dirty="0">
              <a:solidFill>
                <a:schemeClr val="tx1"/>
              </a:solidFill>
            </a:endParaRPr>
          </a:p>
          <a:p>
            <a:pPr algn="ctr"/>
            <a:endParaRPr lang="ru-RU" sz="14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flipH="1">
            <a:off x="213756" y="5357403"/>
            <a:ext cx="11661569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1733209" y="3750774"/>
            <a:ext cx="10142116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/>
              <a:t>Рынок услуг общего образования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ru-RU" sz="5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/>
              <a:t>Рынок ритуальных услуг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ru-RU" sz="5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/>
              <a:t>Рынок розничной торговли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ru-RU" sz="5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Рынок лабораторных исследований для выдачи ветеринарных сопроводительных документов</a:t>
            </a:r>
          </a:p>
        </p:txBody>
      </p:sp>
      <p:pic>
        <p:nvPicPr>
          <p:cNvPr id="27" name="Рисунок 26" descr="Увеличить">
            <a:extLst>
              <a:ext uri="{FF2B5EF4-FFF2-40B4-BE49-F238E27FC236}">
                <a16:creationId xmlns="" xmlns:a16="http://schemas.microsoft.com/office/drawing/2014/main" id="{B2D1C4DA-DC20-4C40-A65E-10ABFDD9F99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1856473" y="3496968"/>
            <a:ext cx="459105" cy="459105"/>
          </a:xfrm>
          <a:prstGeom prst="rect">
            <a:avLst/>
          </a:prstGeom>
        </p:spPr>
      </p:pic>
      <p:sp>
        <p:nvSpPr>
          <p:cNvPr id="28" name="Правая фигурная скобка 27"/>
          <p:cNvSpPr/>
          <p:nvPr/>
        </p:nvSpPr>
        <p:spPr>
          <a:xfrm>
            <a:off x="5482459" y="3829327"/>
            <a:ext cx="188659" cy="1015509"/>
          </a:xfrm>
          <a:prstGeom prst="rightBrac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5740443" y="4097022"/>
            <a:ext cx="18172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pc="-50" dirty="0">
                <a:solidFill>
                  <a:srgbClr val="C00000"/>
                </a:solidFill>
              </a:rPr>
              <a:t>с участием МО</a:t>
            </a:r>
          </a:p>
        </p:txBody>
      </p:sp>
      <p:sp>
        <p:nvSpPr>
          <p:cNvPr id="31" name="Прямоугольник 30">
            <a:extLst>
              <a:ext uri="{FF2B5EF4-FFF2-40B4-BE49-F238E27FC236}">
                <a16:creationId xmlns="" xmlns:a16="http://schemas.microsoft.com/office/drawing/2014/main" id="{E36B927A-B562-4337-9DD1-FEFB034CF7D2}"/>
              </a:ext>
            </a:extLst>
          </p:cNvPr>
          <p:cNvSpPr/>
          <p:nvPr/>
        </p:nvSpPr>
        <p:spPr>
          <a:xfrm>
            <a:off x="1776413" y="3296913"/>
            <a:ext cx="32806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 smtClean="0">
                <a:solidFill>
                  <a:srgbClr val="326E63"/>
                </a:solidFill>
              </a:rPr>
              <a:t>с 2022 года</a:t>
            </a:r>
            <a:endParaRPr lang="en-US" sz="2000" b="1" u="sng" dirty="0">
              <a:solidFill>
                <a:srgbClr val="326E63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26927" y="5471593"/>
            <a:ext cx="1014211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i="1" dirty="0" smtClean="0">
                <a:solidFill>
                  <a:srgbClr val="C00000"/>
                </a:solidFill>
                <a:latin typeface="Arial"/>
              </a:rPr>
              <a:t> </a:t>
            </a:r>
            <a:r>
              <a:rPr lang="ru-RU" i="1" dirty="0">
                <a:solidFill>
                  <a:srgbClr val="C00000"/>
                </a:solidFill>
                <a:latin typeface="Arial"/>
              </a:rPr>
              <a:t>В случае невключения в ДК обязательных товарных рынков </a:t>
            </a:r>
            <a:r>
              <a:rPr lang="ru-RU" i="1" dirty="0" smtClean="0">
                <a:solidFill>
                  <a:srgbClr val="C00000"/>
                </a:solidFill>
                <a:latin typeface="Arial"/>
              </a:rPr>
              <a:t>– аргументированное </a:t>
            </a:r>
          </a:p>
          <a:p>
            <a:pPr algn="just"/>
            <a:r>
              <a:rPr lang="ru-RU" i="1" dirty="0">
                <a:solidFill>
                  <a:srgbClr val="C00000"/>
                </a:solidFill>
                <a:latin typeface="Arial"/>
              </a:rPr>
              <a:t> </a:t>
            </a:r>
            <a:r>
              <a:rPr lang="ru-RU" i="1" dirty="0" smtClean="0">
                <a:solidFill>
                  <a:srgbClr val="C00000"/>
                </a:solidFill>
                <a:latin typeface="Arial"/>
              </a:rPr>
              <a:t>обоснование </a:t>
            </a:r>
            <a:r>
              <a:rPr lang="ru-RU" i="1" dirty="0">
                <a:solidFill>
                  <a:srgbClr val="C00000"/>
                </a:solidFill>
                <a:latin typeface="Arial"/>
              </a:rPr>
              <a:t>в </a:t>
            </a:r>
            <a:r>
              <a:rPr lang="ru-RU" i="1" dirty="0" smtClean="0">
                <a:solidFill>
                  <a:srgbClr val="C00000"/>
                </a:solidFill>
                <a:latin typeface="Arial"/>
              </a:rPr>
              <a:t> Уполномоченный </a:t>
            </a:r>
            <a:r>
              <a:rPr lang="ru-RU" i="1" dirty="0">
                <a:solidFill>
                  <a:srgbClr val="C00000"/>
                </a:solidFill>
                <a:latin typeface="Arial"/>
              </a:rPr>
              <a:t>орган</a:t>
            </a:r>
          </a:p>
          <a:p>
            <a:pPr algn="just"/>
            <a:endParaRPr lang="ru-RU" sz="900" i="1" dirty="0">
              <a:solidFill>
                <a:srgbClr val="C00000"/>
              </a:solidFill>
              <a:latin typeface="Arial"/>
            </a:endParaRPr>
          </a:p>
          <a:p>
            <a:pPr algn="just"/>
            <a:r>
              <a:rPr lang="ru-RU" b="1" i="1" dirty="0" smtClean="0">
                <a:solidFill>
                  <a:srgbClr val="C00000"/>
                </a:solidFill>
                <a:latin typeface="Arial"/>
              </a:rPr>
              <a:t> </a:t>
            </a:r>
            <a:r>
              <a:rPr lang="ru-RU" i="1" dirty="0">
                <a:solidFill>
                  <a:srgbClr val="C00000"/>
                </a:solidFill>
                <a:latin typeface="Arial"/>
              </a:rPr>
              <a:t>не </a:t>
            </a:r>
            <a:r>
              <a:rPr lang="ru-RU" i="1" dirty="0" smtClean="0">
                <a:solidFill>
                  <a:srgbClr val="C00000"/>
                </a:solidFill>
                <a:latin typeface="Arial"/>
              </a:rPr>
              <a:t>допускается исключение рынков </a:t>
            </a:r>
            <a:r>
              <a:rPr lang="ru-RU" i="1" dirty="0">
                <a:solidFill>
                  <a:srgbClr val="C00000"/>
                </a:solidFill>
                <a:latin typeface="Arial"/>
              </a:rPr>
              <a:t>ритуальных </a:t>
            </a:r>
            <a:r>
              <a:rPr lang="ru-RU" i="1" dirty="0" smtClean="0">
                <a:solidFill>
                  <a:srgbClr val="C00000"/>
                </a:solidFill>
                <a:latin typeface="Arial"/>
              </a:rPr>
              <a:t>услуг, розничной торговли</a:t>
            </a:r>
            <a:endParaRPr lang="ru-RU" i="1" dirty="0">
              <a:solidFill>
                <a:srgbClr val="C00000"/>
              </a:solidFill>
              <a:latin typeface="Arial"/>
            </a:endParaRPr>
          </a:p>
          <a:p>
            <a:pPr marL="268288" indent="-268288" algn="just" defTabSz="457200">
              <a:defRPr/>
            </a:pPr>
            <a:endParaRPr lang="ru-RU" sz="500" dirty="0"/>
          </a:p>
        </p:txBody>
      </p:sp>
      <p:pic>
        <p:nvPicPr>
          <p:cNvPr id="14" name="Picture 6" descr="Доставка и отгрузки! 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9783" r="89946">
                        <a14:foregroundMark x1="59783" y1="85000" x2="45924" y2="90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40" y="5534015"/>
            <a:ext cx="911197" cy="792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78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01995" y="404705"/>
            <a:ext cx="9043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Анализ муниципальных «дорожных карт»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  <p:pic>
        <p:nvPicPr>
          <p:cNvPr id="3074" name="Picture 2" descr="https://www.clipartmax.com/png/full/258-2585593_download-document-planning-icon-png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83" y="248461"/>
            <a:ext cx="658557" cy="77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Рисунок 26" descr="Увеличить">
            <a:extLst>
              <a:ext uri="{FF2B5EF4-FFF2-40B4-BE49-F238E27FC236}">
                <a16:creationId xmlns="" xmlns:a16="http://schemas.microsoft.com/office/drawing/2014/main" id="{B2D1C4DA-DC20-4C40-A65E-10ABFDD9F99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1856473" y="3496968"/>
            <a:ext cx="459105" cy="459105"/>
          </a:xfrm>
          <a:prstGeom prst="rect">
            <a:avLst/>
          </a:prstGeom>
        </p:spPr>
      </p:pic>
      <p:pic>
        <p:nvPicPr>
          <p:cNvPr id="7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0394" y="278961"/>
            <a:ext cx="563603" cy="50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728104"/>
              </p:ext>
            </p:extLst>
          </p:nvPr>
        </p:nvGraphicFramePr>
        <p:xfrm>
          <a:off x="1911692" y="866370"/>
          <a:ext cx="8921312" cy="57226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7516"/>
                <a:gridCol w="2167516"/>
                <a:gridCol w="2167516"/>
                <a:gridCol w="2418764"/>
              </a:tblGrid>
              <a:tr h="523656"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Муниципальное образование</a:t>
                      </a:r>
                      <a:endParaRPr lang="ru-RU" sz="15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Всего рынков</a:t>
                      </a:r>
                      <a:endParaRPr lang="ru-RU" sz="15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Обязательных рынков</a:t>
                      </a:r>
                      <a:endParaRPr lang="ru-RU" sz="15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Обоснование невключения обязательных рынков</a:t>
                      </a:r>
                      <a:endParaRPr lang="ru-RU" sz="15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276685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Каргасокский район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22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7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49104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Александровский район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18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6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6806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Томский</a:t>
                      </a:r>
                      <a:r>
                        <a:rPr lang="ru-RU" sz="15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район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</a:tr>
              <a:tr h="276214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 Томск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13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9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-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6B7"/>
                    </a:solidFill>
                  </a:tcPr>
                </a:tc>
              </a:tr>
              <a:tr h="328903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Молчановский район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13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7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276214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Шегарский район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6B7"/>
                    </a:solidFill>
                  </a:tcPr>
                </a:tc>
              </a:tr>
              <a:tr h="276214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Асиновский район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12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4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-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6B7"/>
                    </a:solidFill>
                  </a:tcPr>
                </a:tc>
              </a:tr>
              <a:tr h="276214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Тегульдетский</a:t>
                      </a: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 район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11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8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</a:tr>
              <a:tr h="250844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Бакчарский район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10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5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</a:tr>
              <a:tr h="2823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Первомайский район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288563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 Кедровый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8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4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49623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Кривошеинский район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8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3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259215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Колпашевский район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6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5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263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г. Стрежевой 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6B7"/>
                    </a:solidFill>
                  </a:tcPr>
                </a:tc>
              </a:tr>
              <a:tr h="263659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Верхнекетский район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4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4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-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6B7"/>
                    </a:solidFill>
                  </a:tcPr>
                </a:tc>
              </a:tr>
              <a:tr h="263659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ЗАТО</a:t>
                      </a:r>
                      <a:r>
                        <a:rPr lang="ru-RU" sz="15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 Северск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4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4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49162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Кожевниковский район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4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4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-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6B7"/>
                    </a:solidFill>
                  </a:tcPr>
                </a:tc>
              </a:tr>
              <a:tr h="26190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Чаинский район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6B7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10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509" y="1628538"/>
            <a:ext cx="590972" cy="583654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72573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76413" y="445258"/>
            <a:ext cx="9813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Размещение муниципальных «дорожных карт» на сайте МО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  <p:pic>
        <p:nvPicPr>
          <p:cNvPr id="12" name="Picture 2" descr="https://www.clipartmax.com/png/full/258-2585593_download-document-planning-icon-png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82" y="344978"/>
            <a:ext cx="848557" cy="99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099346"/>
              </p:ext>
            </p:extLst>
          </p:nvPr>
        </p:nvGraphicFramePr>
        <p:xfrm>
          <a:off x="1706098" y="1584775"/>
          <a:ext cx="3448792" cy="48155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48792"/>
              </a:tblGrid>
              <a:tr h="386490">
                <a:tc>
                  <a:txBody>
                    <a:bodyPr/>
                    <a:lstStyle/>
                    <a:p>
                      <a:pPr marL="0" indent="93663"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Александровский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28091">
                <a:tc>
                  <a:txBody>
                    <a:bodyPr/>
                    <a:lstStyle/>
                    <a:p>
                      <a:pPr marL="0" indent="93663"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Бакчарский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17309">
                <a:tc>
                  <a:txBody>
                    <a:bodyPr/>
                    <a:lstStyle/>
                    <a:p>
                      <a:pPr marL="0" indent="93663"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Верхнекетский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92865">
                <a:tc>
                  <a:txBody>
                    <a:bodyPr/>
                    <a:lstStyle/>
                    <a:p>
                      <a:pPr marL="0" indent="93663"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ЗАТО Северск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81868">
                <a:tc>
                  <a:txBody>
                    <a:bodyPr/>
                    <a:lstStyle/>
                    <a:p>
                      <a:pPr marL="0" indent="93663"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Каргасокский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97766">
                <a:tc>
                  <a:txBody>
                    <a:bodyPr/>
                    <a:lstStyle/>
                    <a:p>
                      <a:pPr marL="0" indent="93663" algn="l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г. Кедровый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00216">
                <a:tc>
                  <a:txBody>
                    <a:bodyPr/>
                    <a:lstStyle/>
                    <a:p>
                      <a:pPr marL="0" indent="93663"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Кожевниковский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5772">
                <a:tc>
                  <a:txBody>
                    <a:bodyPr/>
                    <a:lstStyle/>
                    <a:p>
                      <a:pPr marL="0" marR="0" indent="9366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Кривошеинский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8222">
                <a:tc>
                  <a:txBody>
                    <a:bodyPr/>
                    <a:lstStyle/>
                    <a:p>
                      <a:pPr marL="0" indent="93663" algn="l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Первомайский</a:t>
                      </a:r>
                      <a:r>
                        <a:rPr lang="ru-RU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район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21014">
                <a:tc>
                  <a:txBody>
                    <a:bodyPr/>
                    <a:lstStyle/>
                    <a:p>
                      <a:pPr marL="0" indent="93663" algn="l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Тегульдетский район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23464">
                <a:tc>
                  <a:txBody>
                    <a:bodyPr/>
                    <a:lstStyle/>
                    <a:p>
                      <a:pPr marL="0" indent="93663" algn="l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Томский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12468">
                <a:tc>
                  <a:txBody>
                    <a:bodyPr/>
                    <a:lstStyle/>
                    <a:p>
                      <a:pPr marL="0" indent="93663" algn="l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Шегарский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9189323"/>
              </p:ext>
            </p:extLst>
          </p:nvPr>
        </p:nvGraphicFramePr>
        <p:xfrm>
          <a:off x="5579383" y="1589816"/>
          <a:ext cx="2351314" cy="21373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51314"/>
              </a:tblGrid>
              <a:tr h="356231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Асиновский район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5C5"/>
                    </a:solidFill>
                  </a:tcPr>
                </a:tc>
              </a:tr>
              <a:tr h="356231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Колпашевский район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5C5"/>
                    </a:solidFill>
                  </a:tcPr>
                </a:tc>
              </a:tr>
              <a:tr h="356231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Молчановский район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5C5"/>
                    </a:solidFill>
                  </a:tcPr>
                </a:tc>
              </a:tr>
              <a:tr h="356231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г. Стрежевой 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5C5"/>
                    </a:solidFill>
                  </a:tcPr>
                </a:tc>
              </a:tr>
              <a:tr h="356231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г. Томск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5C5"/>
                    </a:solidFill>
                  </a:tcPr>
                </a:tc>
              </a:tr>
              <a:tr h="356231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Чаинский район</a:t>
                      </a: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5C5"/>
                    </a:solidFill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1706097" y="1047334"/>
            <a:ext cx="13831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000000"/>
              </a:buClr>
            </a:pPr>
            <a:r>
              <a:rPr lang="ru-RU" sz="1600" b="1" u="sng" dirty="0" smtClean="0">
                <a:solidFill>
                  <a:srgbClr val="326E63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Размещены</a:t>
            </a:r>
            <a:endParaRPr lang="ru-RU" sz="1600" b="1" u="sng" dirty="0">
              <a:solidFill>
                <a:srgbClr val="326E63"/>
              </a:solidFill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579382" y="1047334"/>
            <a:ext cx="16936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000000"/>
              </a:buClr>
            </a:pPr>
            <a:r>
              <a:rPr lang="ru-RU" sz="1600" b="1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Н</a:t>
            </a:r>
            <a:r>
              <a:rPr lang="ru-RU" sz="1600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е размещены</a:t>
            </a:r>
            <a:endParaRPr lang="ru-RU" sz="1600" b="1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649695" y="3952237"/>
            <a:ext cx="6222421" cy="26314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</a:pPr>
            <a:r>
              <a:rPr lang="ru-RU" sz="1600" b="1" u="sng" dirty="0" smtClean="0">
                <a:solidFill>
                  <a:srgbClr val="326E63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Раздел «КОНКУРЕНЦИЯ»</a:t>
            </a:r>
          </a:p>
          <a:p>
            <a:pPr lvl="0">
              <a:buClr>
                <a:srgbClr val="000000"/>
              </a:buClr>
            </a:pPr>
            <a:endParaRPr lang="ru-RU" sz="500" b="1" dirty="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  <a:p>
            <a:pPr marL="285750" indent="-285750"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НПА, в т.ч. региональная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«Дорожная карта»</a:t>
            </a:r>
          </a:p>
          <a:p>
            <a:pPr marL="285750" lvl="0" indent="-285750"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Соглашение</a:t>
            </a:r>
          </a:p>
          <a:p>
            <a:pPr marL="285750" lvl="0" indent="-285750"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«Дорожная карта» МР/ГО (актуальная)</a:t>
            </a:r>
          </a:p>
          <a:p>
            <a:pPr marL="285750" lvl="0" indent="-285750"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Отчет об исполнении мероприятий МДК</a:t>
            </a:r>
          </a:p>
          <a:p>
            <a:pPr marL="285750" lvl="0" indent="-285750"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Реестр хоз.субъектов (50% и более)</a:t>
            </a:r>
          </a:p>
          <a:p>
            <a:pPr marL="285750" lvl="0" indent="-285750"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Лучшие муниципальные практики</a:t>
            </a:r>
          </a:p>
          <a:p>
            <a:pPr marL="285750" lvl="0" indent="-285750"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Информация о проведении мониторинга (анкетирование)</a:t>
            </a:r>
          </a:p>
          <a:p>
            <a:pPr marL="285750" lvl="0" indent="-285750"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Контакты ответственных лиц за развитие конкуренции</a:t>
            </a:r>
          </a:p>
          <a:p>
            <a:pPr marL="285750" lvl="0" indent="-285750"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Новости</a:t>
            </a:r>
            <a:endParaRPr lang="ru-RU" sz="1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9817750" y="3390099"/>
            <a:ext cx="2185060" cy="914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rgbClr val="326E63"/>
                </a:solidFill>
              </a:rPr>
              <a:t>р</a:t>
            </a:r>
            <a:r>
              <a:rPr lang="ru-RU" sz="1600" b="1" i="1" dirty="0" smtClean="0">
                <a:solidFill>
                  <a:srgbClr val="326E63"/>
                </a:solidFill>
              </a:rPr>
              <a:t>екомендуем!</a:t>
            </a:r>
            <a:endParaRPr lang="ru-RU" sz="1600" b="1" i="1" dirty="0">
              <a:solidFill>
                <a:srgbClr val="326E63"/>
              </a:solidFill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5649696" y="3956073"/>
            <a:ext cx="1" cy="2630706"/>
          </a:xfrm>
          <a:prstGeom prst="line">
            <a:avLst/>
          </a:prstGeom>
          <a:ln>
            <a:solidFill>
              <a:srgbClr val="326E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649696" y="6583727"/>
            <a:ext cx="6222422" cy="3052"/>
          </a:xfrm>
          <a:prstGeom prst="line">
            <a:avLst/>
          </a:prstGeom>
          <a:ln>
            <a:solidFill>
              <a:srgbClr val="326E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8515" y="248461"/>
            <a:ext cx="563603" cy="50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72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76413" y="445258"/>
            <a:ext cx="9813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Проведение мониторинга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  <a:p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Анкетирование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7107554" y="807521"/>
            <a:ext cx="0" cy="907941"/>
          </a:xfrm>
          <a:prstGeom prst="line">
            <a:avLst/>
          </a:prstGeom>
          <a:ln>
            <a:solidFill>
              <a:srgbClr val="326E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6612035" y="2227490"/>
            <a:ext cx="4358243" cy="0"/>
          </a:xfrm>
          <a:prstGeom prst="line">
            <a:avLst/>
          </a:prstGeom>
          <a:ln>
            <a:solidFill>
              <a:srgbClr val="326E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Flight Utilization &amp; Delays And Cancellations Monitor - Dashboard Icon ...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3045" y1="4688" x2="59580" y2="0"/>
                        <a14:foregroundMark x1="59580" y1="7187" x2="93963" y2="8750"/>
                        <a14:foregroundMark x1="71391" y1="4063" x2="94751" y2="3125"/>
                        <a14:foregroundMark x1="98425" y1="5625" x2="98163" y2="62813"/>
                        <a14:foregroundMark x1="42520" y1="4063" x2="4462" y2="3438"/>
                        <a14:foregroundMark x1="3675" y1="4688" x2="3150" y2="73438"/>
                        <a14:foregroundMark x1="4199" y1="75313" x2="96588" y2="75625"/>
                        <a14:foregroundMark x1="70079" y1="50938" x2="63517" y2="34688"/>
                        <a14:foregroundMark x1="75328" y1="31250" x2="77428" y2="27187"/>
                        <a14:foregroundMark x1="79528" y1="46875" x2="86089" y2="35938"/>
                        <a14:foregroundMark x1="83202" y1="48125" x2="78740" y2="42500"/>
                        <a14:foregroundMark x1="77953" y1="40625" x2="85302" y2="35000"/>
                        <a14:foregroundMark x1="85827" y1="38750" x2="82152" y2="52500"/>
                        <a14:foregroundMark x1="80052" y1="29688" x2="74541" y2="20625"/>
                        <a14:foregroundMark x1="78740" y1="25625" x2="84514" y2="26875"/>
                        <a14:foregroundMark x1="76640" y1="31250" x2="74541" y2="36250"/>
                        <a14:foregroundMark x1="64829" y1="36250" x2="68766" y2="22500"/>
                        <a14:foregroundMark x1="68766" y1="22500" x2="70341" y2="22500"/>
                        <a14:foregroundMark x1="66142" y1="27813" x2="58793" y2="39063"/>
                        <a14:foregroundMark x1="59843" y1="43438" x2="66404" y2="52188"/>
                        <a14:foregroundMark x1="69029" y1="53438" x2="77428" y2="55000"/>
                        <a14:foregroundMark x1="54331" y1="83438" x2="48031" y2="98750"/>
                        <a14:foregroundMark x1="46457" y1="90000" x2="56168" y2="80313"/>
                        <a14:foregroundMark x1="42520" y1="88125" x2="38845" y2="95625"/>
                        <a14:foregroundMark x1="51444" y1="88125" x2="63517" y2="96563"/>
                        <a14:foregroundMark x1="66404" y1="98750" x2="66404" y2="98750"/>
                        <a14:foregroundMark x1="32283" y1="56250" x2="34908" y2="44063"/>
                        <a14:foregroundMark x1="41732" y1="40313" x2="43570" y2="53750"/>
                        <a14:foregroundMark x1="27559" y1="59375" x2="22572" y2="43438"/>
                        <a14:foregroundMark x1="16010" y1="55313" x2="14436" y2="50313"/>
                        <a14:foregroundMark x1="22835" y1="42188" x2="25197" y2="41250"/>
                        <a14:foregroundMark x1="32283" y1="57188" x2="35696" y2="56563"/>
                        <a14:foregroundMark x1="39633" y1="56250" x2="44882" y2="56875"/>
                        <a14:foregroundMark x1="12336" y1="57813" x2="14436" y2="48125"/>
                        <a14:foregroundMark x1="11811" y1="39688" x2="25197" y2="27813"/>
                        <a14:foregroundMark x1="24934" y1="27813" x2="33333" y2="36563"/>
                        <a14:foregroundMark x1="33596" y1="36563" x2="43832" y2="22500"/>
                        <a14:foregroundMark x1="44094" y1="21875" x2="44882" y2="26563"/>
                        <a14:foregroundMark x1="42782" y1="22500" x2="38320" y2="20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06" y="307336"/>
            <a:ext cx="1232473" cy="1035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7107554" y="761355"/>
            <a:ext cx="45482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lvl="0" indent="-6350"/>
            <a:r>
              <a:rPr lang="ru-RU" sz="1400" b="1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Методические рекомендации</a:t>
            </a:r>
          </a:p>
          <a:p>
            <a:pPr marL="6350" lvl="0" indent="-6350"/>
            <a:r>
              <a:rPr lang="ru-RU" sz="14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для ОМСУ по порядку проведения мониторинга состояния и развития конкуренции на товарных рынках Томской области от 22.06.2022</a:t>
            </a:r>
            <a:endParaRPr lang="ru-RU" sz="14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044142" y="2621818"/>
            <a:ext cx="1850572" cy="68372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326E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Социальная сфера и торговля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294898" y="2621818"/>
            <a:ext cx="1695480" cy="68372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326E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Промышленность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599419" y="2621818"/>
            <a:ext cx="1695479" cy="68372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326E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Транспорт и связь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898275" y="2621818"/>
            <a:ext cx="1850572" cy="68372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326E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Агропромышленный комплекс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748847" y="2628560"/>
            <a:ext cx="1850572" cy="68372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326E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Строительство и инфраструктура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45477" y="1892869"/>
            <a:ext cx="2592835" cy="685262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2C6E6E"/>
                </a:solidFill>
              </a:rPr>
              <a:t>Анкета для бизнеса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431018" y="1892869"/>
            <a:ext cx="7646138" cy="681225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2C6E6E"/>
                </a:solidFill>
              </a:rPr>
              <a:t>Анкета для населения</a:t>
            </a:r>
          </a:p>
        </p:txBody>
      </p:sp>
      <p:sp>
        <p:nvSpPr>
          <p:cNvPr id="26" name="Правая фигурная скобка 25"/>
          <p:cNvSpPr/>
          <p:nvPr/>
        </p:nvSpPr>
        <p:spPr>
          <a:xfrm rot="5400000">
            <a:off x="6003541" y="-2152522"/>
            <a:ext cx="645458" cy="11561586"/>
          </a:xfrm>
          <a:prstGeom prst="rightBrace">
            <a:avLst>
              <a:gd name="adj1" fmla="val 8333"/>
              <a:gd name="adj2" fmla="val 49839"/>
            </a:avLst>
          </a:prstGeom>
          <a:ln>
            <a:solidFill>
              <a:srgbClr val="326E63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1513135" y="5016184"/>
            <a:ext cx="980232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Информировать о проведении анкетирования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население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субъекты предпринимательской деятельности, осуществляющие свою деятельность на рынках, включенных в региональную «дорожную карту»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1121958" y="4019984"/>
            <a:ext cx="8463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1600" b="1" dirty="0"/>
              <a:t>Разместить ссылку на интернет-страницах официальных сайтах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dirty="0"/>
              <a:t>органов местного самоуправления МО ТО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dirty="0"/>
              <a:t>организаций инфраструктуры поддержки предпринимательства</a:t>
            </a:r>
          </a:p>
        </p:txBody>
      </p:sp>
      <p:pic>
        <p:nvPicPr>
          <p:cNvPr id="29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096" y="4087412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958" y="5053455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1449519" y="6129496"/>
            <a:ext cx="81358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Обеспечить проведение анкетирования </a:t>
            </a:r>
            <a:r>
              <a:rPr lang="ru-RU" sz="1600" b="1" dirty="0">
                <a:solidFill>
                  <a:srgbClr val="C00000"/>
                </a:solidFill>
              </a:rPr>
              <a:t>(</a:t>
            </a:r>
            <a:r>
              <a:rPr lang="ru-RU" sz="1600" b="1" dirty="0" smtClean="0">
                <a:solidFill>
                  <a:srgbClr val="C00000"/>
                </a:solidFill>
              </a:rPr>
              <a:t>01.07.2022 </a:t>
            </a:r>
            <a:r>
              <a:rPr lang="ru-RU" sz="1600" b="1" dirty="0">
                <a:solidFill>
                  <a:srgbClr val="C00000"/>
                </a:solidFill>
              </a:rPr>
              <a:t>– </a:t>
            </a:r>
            <a:r>
              <a:rPr lang="ru-RU" sz="1600" b="1" dirty="0" smtClean="0">
                <a:solidFill>
                  <a:srgbClr val="C00000"/>
                </a:solidFill>
              </a:rPr>
              <a:t>30.09.2022)</a:t>
            </a:r>
            <a:endParaRPr lang="ru-RU" sz="1600" b="1" dirty="0">
              <a:solidFill>
                <a:srgbClr val="C00000"/>
              </a:solidFill>
            </a:endParaRPr>
          </a:p>
        </p:txBody>
      </p:sp>
      <p:pic>
        <p:nvPicPr>
          <p:cNvPr id="32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989" y="6122586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646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23115" y="463002"/>
            <a:ext cx="10087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Промежуточные итоги анкетирования</a:t>
            </a:r>
            <a:r>
              <a:rPr lang="ru-RU" sz="2400" b="1" dirty="0" smtClean="0">
                <a:solidFill>
                  <a:srgbClr val="326E63"/>
                </a:solidFill>
                <a:latin typeface="Arial Bold"/>
              </a:rPr>
              <a:t>				</a:t>
            </a:r>
            <a:endParaRPr lang="ru-RU" sz="1600" b="1" dirty="0">
              <a:solidFill>
                <a:srgbClr val="C00000"/>
              </a:solidFill>
              <a:latin typeface="Arial Bold"/>
            </a:endParaRPr>
          </a:p>
        </p:txBody>
      </p:sp>
      <p:pic>
        <p:nvPicPr>
          <p:cNvPr id="5122" name="Picture 2" descr="Flight Utilization &amp; Delays And Cancellations Monitor - Dashboard Icon ...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3045" y1="4688" x2="59580" y2="0"/>
                        <a14:foregroundMark x1="59580" y1="7187" x2="93963" y2="8750"/>
                        <a14:foregroundMark x1="71391" y1="4063" x2="94751" y2="3125"/>
                        <a14:foregroundMark x1="98425" y1="5625" x2="98163" y2="62813"/>
                        <a14:foregroundMark x1="42520" y1="4063" x2="4462" y2="3438"/>
                        <a14:foregroundMark x1="3675" y1="4688" x2="3150" y2="73438"/>
                        <a14:foregroundMark x1="4199" y1="75313" x2="96588" y2="75625"/>
                        <a14:foregroundMark x1="70079" y1="50938" x2="63517" y2="34688"/>
                        <a14:foregroundMark x1="75328" y1="31250" x2="77428" y2="27187"/>
                        <a14:foregroundMark x1="79528" y1="46875" x2="86089" y2="35938"/>
                        <a14:foregroundMark x1="83202" y1="48125" x2="78740" y2="42500"/>
                        <a14:foregroundMark x1="77953" y1="40625" x2="85302" y2="35000"/>
                        <a14:foregroundMark x1="85827" y1="38750" x2="82152" y2="52500"/>
                        <a14:foregroundMark x1="80052" y1="29688" x2="74541" y2="20625"/>
                        <a14:foregroundMark x1="78740" y1="25625" x2="84514" y2="26875"/>
                        <a14:foregroundMark x1="76640" y1="31250" x2="74541" y2="36250"/>
                        <a14:foregroundMark x1="64829" y1="36250" x2="68766" y2="22500"/>
                        <a14:foregroundMark x1="68766" y1="22500" x2="70341" y2="22500"/>
                        <a14:foregroundMark x1="66142" y1="27813" x2="58793" y2="39063"/>
                        <a14:foregroundMark x1="59843" y1="43438" x2="66404" y2="52188"/>
                        <a14:foregroundMark x1="69029" y1="53438" x2="77428" y2="55000"/>
                        <a14:foregroundMark x1="54331" y1="83438" x2="48031" y2="98750"/>
                        <a14:foregroundMark x1="46457" y1="90000" x2="56168" y2="80313"/>
                        <a14:foregroundMark x1="42520" y1="88125" x2="38845" y2="95625"/>
                        <a14:foregroundMark x1="51444" y1="88125" x2="63517" y2="96563"/>
                        <a14:foregroundMark x1="66404" y1="98750" x2="66404" y2="98750"/>
                        <a14:foregroundMark x1="32283" y1="56250" x2="34908" y2="44063"/>
                        <a14:foregroundMark x1="41732" y1="40313" x2="43570" y2="53750"/>
                        <a14:foregroundMark x1="27559" y1="59375" x2="22572" y2="43438"/>
                        <a14:foregroundMark x1="16010" y1="55313" x2="14436" y2="50313"/>
                        <a14:foregroundMark x1="22835" y1="42188" x2="25197" y2="41250"/>
                        <a14:foregroundMark x1="32283" y1="57188" x2="35696" y2="56563"/>
                        <a14:foregroundMark x1="39633" y1="56250" x2="44882" y2="56875"/>
                        <a14:foregroundMark x1="12336" y1="57813" x2="14436" y2="48125"/>
                        <a14:foregroundMark x1="11811" y1="39688" x2="25197" y2="27813"/>
                        <a14:foregroundMark x1="24934" y1="27813" x2="33333" y2="36563"/>
                        <a14:foregroundMark x1="33596" y1="36563" x2="43832" y2="22500"/>
                        <a14:foregroundMark x1="44094" y1="21875" x2="44882" y2="26563"/>
                        <a14:foregroundMark x1="42782" y1="22500" x2="38320" y2="20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06" y="307336"/>
            <a:ext cx="1232473" cy="1035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Скругленный прямоугольник 23"/>
          <p:cNvSpPr/>
          <p:nvPr/>
        </p:nvSpPr>
        <p:spPr>
          <a:xfrm>
            <a:off x="4105792" y="3806975"/>
            <a:ext cx="3516888" cy="685262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2C6E6E"/>
                </a:solidFill>
              </a:rPr>
              <a:t>Анкета для бизнеса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8049848" y="3811012"/>
            <a:ext cx="3516888" cy="681225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2C6E6E"/>
                </a:solidFill>
              </a:rPr>
              <a:t>Анкета для населения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4279793" y="1516905"/>
            <a:ext cx="83951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июль - август                         </a:t>
            </a: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    два </a:t>
            </a:r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раза в месяц</a:t>
            </a:r>
          </a:p>
          <a:p>
            <a:endParaRPr lang="ru-RU" sz="9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  <a:p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1 сентября – 20 сентября    </a:t>
            </a: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    еженедельно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  <a:p>
            <a:endParaRPr lang="ru-RU" sz="9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  <a:p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20 сентября – 30 сентября   </a:t>
            </a: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   два </a:t>
            </a:r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раза в неделю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657501" y="2959326"/>
            <a:ext cx="3336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 Bold"/>
              </a:rPr>
              <a:t>по состоянию на 19.07.2022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226827" y="1821811"/>
            <a:ext cx="36209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Департамент экономики </a:t>
            </a:r>
          </a:p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Администрации Томской области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>
            <a:off x="4055596" y="1660227"/>
            <a:ext cx="0" cy="1057007"/>
          </a:xfrm>
          <a:prstGeom prst="line">
            <a:avLst/>
          </a:prstGeom>
          <a:ln w="31750">
            <a:solidFill>
              <a:srgbClr val="326E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flipH="1">
            <a:off x="4193304" y="1925534"/>
            <a:ext cx="5781969" cy="0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flipH="1">
            <a:off x="4193304" y="2305545"/>
            <a:ext cx="5781969" cy="0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39"/>
          <p:cNvSpPr/>
          <p:nvPr/>
        </p:nvSpPr>
        <p:spPr>
          <a:xfrm>
            <a:off x="614846" y="3811012"/>
            <a:ext cx="3610155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rgbClr val="AD5351"/>
                </a:solidFill>
                <a:latin typeface="Arial Bold"/>
              </a:rPr>
              <a:t>Александровский район</a:t>
            </a:r>
          </a:p>
          <a:p>
            <a:r>
              <a:rPr lang="ru-RU" sz="1600" b="1" dirty="0" smtClean="0">
                <a:solidFill>
                  <a:srgbClr val="AD5351"/>
                </a:solidFill>
                <a:latin typeface="Arial Bold"/>
              </a:rPr>
              <a:t>Асиновский район</a:t>
            </a:r>
          </a:p>
          <a:p>
            <a:r>
              <a:rPr lang="ru-RU" sz="1600" b="1" dirty="0" smtClean="0">
                <a:solidFill>
                  <a:srgbClr val="AD5351"/>
                </a:solidFill>
                <a:latin typeface="Arial Bold"/>
              </a:rPr>
              <a:t>ЗАТО Северск (бизнес)</a:t>
            </a:r>
          </a:p>
          <a:p>
            <a:r>
              <a:rPr lang="ru-RU" sz="1600" b="1" dirty="0" smtClean="0">
                <a:solidFill>
                  <a:srgbClr val="AD5351"/>
                </a:solidFill>
                <a:latin typeface="Arial Bold"/>
              </a:rPr>
              <a:t>г. Кедровый</a:t>
            </a:r>
          </a:p>
          <a:p>
            <a:r>
              <a:rPr lang="ru-RU" sz="1600" b="1" dirty="0" smtClean="0">
                <a:solidFill>
                  <a:srgbClr val="AD5351"/>
                </a:solidFill>
                <a:latin typeface="Arial Bold"/>
              </a:rPr>
              <a:t>Кожевниковский район</a:t>
            </a:r>
          </a:p>
          <a:p>
            <a:r>
              <a:rPr lang="ru-RU" sz="1600" b="1" dirty="0" smtClean="0">
                <a:solidFill>
                  <a:srgbClr val="AD5351"/>
                </a:solidFill>
                <a:latin typeface="Arial Bold"/>
              </a:rPr>
              <a:t>Кривошеинский район</a:t>
            </a:r>
          </a:p>
          <a:p>
            <a:r>
              <a:rPr lang="ru-RU" sz="1600" b="1" dirty="0" smtClean="0">
                <a:solidFill>
                  <a:srgbClr val="AD5351"/>
                </a:solidFill>
                <a:latin typeface="Arial Bold"/>
              </a:rPr>
              <a:t>Колпашевский район (население)</a:t>
            </a:r>
          </a:p>
          <a:p>
            <a:r>
              <a:rPr lang="ru-RU" sz="1600" b="1" dirty="0" smtClean="0">
                <a:solidFill>
                  <a:srgbClr val="AD5351"/>
                </a:solidFill>
                <a:latin typeface="Arial Bold"/>
              </a:rPr>
              <a:t>Парабельский район</a:t>
            </a:r>
          </a:p>
          <a:p>
            <a:r>
              <a:rPr lang="ru-RU" sz="1600" b="1" dirty="0" smtClean="0">
                <a:solidFill>
                  <a:srgbClr val="AD5351"/>
                </a:solidFill>
                <a:latin typeface="Arial Bold"/>
              </a:rPr>
              <a:t>г. Стрежевой (бизнес)</a:t>
            </a:r>
          </a:p>
          <a:p>
            <a:r>
              <a:rPr lang="ru-RU" sz="1600" b="1" dirty="0" smtClean="0">
                <a:solidFill>
                  <a:srgbClr val="AD5351"/>
                </a:solidFill>
                <a:latin typeface="Arial Bold"/>
              </a:rPr>
              <a:t>Тегульдетский район</a:t>
            </a:r>
          </a:p>
          <a:p>
            <a:r>
              <a:rPr lang="ru-RU" sz="1600" b="1" dirty="0" smtClean="0">
                <a:solidFill>
                  <a:srgbClr val="AD5351"/>
                </a:solidFill>
                <a:latin typeface="Arial Bold"/>
              </a:rPr>
              <a:t>Чаинский район (бизнес)</a:t>
            </a:r>
          </a:p>
          <a:p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  <p:pic>
        <p:nvPicPr>
          <p:cNvPr id="1026" name="Picture 2" descr="https://www.clipartmax.com/png/full/275-2759657_home-alarm-icon-alarm-system-icon-png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42" y="2970734"/>
            <a:ext cx="775337" cy="715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1" name="Таблица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947495"/>
              </p:ext>
            </p:extLst>
          </p:nvPr>
        </p:nvGraphicFramePr>
        <p:xfrm>
          <a:off x="4193304" y="4712477"/>
          <a:ext cx="3094784" cy="14249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49755"/>
                <a:gridCol w="1045029"/>
              </a:tblGrid>
              <a:tr h="356231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Бакчарский район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</a:tr>
              <a:tr h="356231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Молчановский  район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29%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</a:tr>
              <a:tr h="356231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Шегарский район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20%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</a:tr>
              <a:tr h="356231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Зырянский район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18%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2" name="Таблица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0835113"/>
              </p:ext>
            </p:extLst>
          </p:nvPr>
        </p:nvGraphicFramePr>
        <p:xfrm>
          <a:off x="8172734" y="4686748"/>
          <a:ext cx="3094784" cy="17811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49755"/>
                <a:gridCol w="1045029"/>
              </a:tblGrid>
              <a:tr h="356231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 Томск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329%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</a:tr>
              <a:tr h="356231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Бакчарский район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61%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</a:tr>
              <a:tr h="356231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Молчановский район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39%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</a:tr>
              <a:tr h="356231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ЗАТО Северск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36%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</a:tr>
              <a:tr h="356231">
                <a:tc>
                  <a:txBody>
                    <a:bodyPr/>
                    <a:lstStyle/>
                    <a:p>
                      <a:pPr algn="l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Томский</a:t>
                      </a:r>
                      <a:r>
                        <a:rPr lang="ru-RU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район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33%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EE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829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23116" y="463002"/>
            <a:ext cx="48230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Проведение мониторинга		</a:t>
            </a:r>
            <a:r>
              <a:rPr lang="ru-RU" sz="2400" b="1" dirty="0" smtClean="0">
                <a:solidFill>
                  <a:srgbClr val="326E63"/>
                </a:solidFill>
                <a:latin typeface="Arial Bold"/>
              </a:rPr>
              <a:t>		</a:t>
            </a:r>
            <a:endParaRPr lang="ru-RU" sz="1600" b="1" dirty="0">
              <a:solidFill>
                <a:srgbClr val="C00000"/>
              </a:solidFill>
              <a:latin typeface="Arial Bold"/>
            </a:endParaRPr>
          </a:p>
        </p:txBody>
      </p:sp>
      <p:pic>
        <p:nvPicPr>
          <p:cNvPr id="5122" name="Picture 2" descr="Flight Utilization &amp; Delays And Cancellations Monitor - Dashboard Icon ...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3045" y1="4688" x2="59580" y2="0"/>
                        <a14:foregroundMark x1="59580" y1="7187" x2="93963" y2="8750"/>
                        <a14:foregroundMark x1="71391" y1="4063" x2="94751" y2="3125"/>
                        <a14:foregroundMark x1="98425" y1="5625" x2="98163" y2="62813"/>
                        <a14:foregroundMark x1="42520" y1="4063" x2="4462" y2="3438"/>
                        <a14:foregroundMark x1="3675" y1="4688" x2="3150" y2="73438"/>
                        <a14:foregroundMark x1="4199" y1="75313" x2="96588" y2="75625"/>
                        <a14:foregroundMark x1="70079" y1="50938" x2="63517" y2="34688"/>
                        <a14:foregroundMark x1="75328" y1="31250" x2="77428" y2="27187"/>
                        <a14:foregroundMark x1="79528" y1="46875" x2="86089" y2="35938"/>
                        <a14:foregroundMark x1="83202" y1="48125" x2="78740" y2="42500"/>
                        <a14:foregroundMark x1="77953" y1="40625" x2="85302" y2="35000"/>
                        <a14:foregroundMark x1="85827" y1="38750" x2="82152" y2="52500"/>
                        <a14:foregroundMark x1="80052" y1="29688" x2="74541" y2="20625"/>
                        <a14:foregroundMark x1="78740" y1="25625" x2="84514" y2="26875"/>
                        <a14:foregroundMark x1="76640" y1="31250" x2="74541" y2="36250"/>
                        <a14:foregroundMark x1="64829" y1="36250" x2="68766" y2="22500"/>
                        <a14:foregroundMark x1="68766" y1="22500" x2="70341" y2="22500"/>
                        <a14:foregroundMark x1="66142" y1="27813" x2="58793" y2="39063"/>
                        <a14:foregroundMark x1="59843" y1="43438" x2="66404" y2="52188"/>
                        <a14:foregroundMark x1="69029" y1="53438" x2="77428" y2="55000"/>
                        <a14:foregroundMark x1="54331" y1="83438" x2="48031" y2="98750"/>
                        <a14:foregroundMark x1="46457" y1="90000" x2="56168" y2="80313"/>
                        <a14:foregroundMark x1="42520" y1="88125" x2="38845" y2="95625"/>
                        <a14:foregroundMark x1="51444" y1="88125" x2="63517" y2="96563"/>
                        <a14:foregroundMark x1="66404" y1="98750" x2="66404" y2="98750"/>
                        <a14:foregroundMark x1="32283" y1="56250" x2="34908" y2="44063"/>
                        <a14:foregroundMark x1="41732" y1="40313" x2="43570" y2="53750"/>
                        <a14:foregroundMark x1="27559" y1="59375" x2="22572" y2="43438"/>
                        <a14:foregroundMark x1="16010" y1="55313" x2="14436" y2="50313"/>
                        <a14:foregroundMark x1="22835" y1="42188" x2="25197" y2="41250"/>
                        <a14:foregroundMark x1="32283" y1="57188" x2="35696" y2="56563"/>
                        <a14:foregroundMark x1="39633" y1="56250" x2="44882" y2="56875"/>
                        <a14:foregroundMark x1="12336" y1="57813" x2="14436" y2="48125"/>
                        <a14:foregroundMark x1="11811" y1="39688" x2="25197" y2="27813"/>
                        <a14:foregroundMark x1="24934" y1="27813" x2="33333" y2="36563"/>
                        <a14:foregroundMark x1="33596" y1="36563" x2="43832" y2="22500"/>
                        <a14:foregroundMark x1="44094" y1="21875" x2="44882" y2="26563"/>
                        <a14:foregroundMark x1="42782" y1="22500" x2="38320" y2="20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06" y="307336"/>
            <a:ext cx="1232473" cy="1035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Прямая со стрелкой 17"/>
          <p:cNvCxnSpPr/>
          <p:nvPr/>
        </p:nvCxnSpPr>
        <p:spPr>
          <a:xfrm>
            <a:off x="5984203" y="1757432"/>
            <a:ext cx="6619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865266" y="1526599"/>
            <a:ext cx="5187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>
                <a:solidFill>
                  <a:schemeClr val="accent4">
                    <a:lumMod val="50000"/>
                  </a:schemeClr>
                </a:solidFill>
              </a:rPr>
              <a:t>5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</a:rPr>
              <a:t> видов мониторинга для МО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63989" y="1511372"/>
            <a:ext cx="51187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en-US" sz="2400" b="1" u="sng" dirty="0">
                <a:solidFill>
                  <a:schemeClr val="accent4">
                    <a:lumMod val="50000"/>
                  </a:schemeClr>
                </a:solidFill>
              </a:rPr>
              <a:t>10</a:t>
            </a:r>
            <a:r>
              <a:rPr lang="en-US" sz="24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</a:rPr>
              <a:t>видов мониторинга по Стандарту  </a:t>
            </a:r>
          </a:p>
          <a:p>
            <a:pPr lvl="0">
              <a:spcAft>
                <a:spcPts val="0"/>
              </a:spcAft>
            </a:pPr>
            <a:r>
              <a:rPr lang="ru-RU" sz="2400" dirty="0">
                <a:solidFill>
                  <a:schemeClr val="accent4">
                    <a:lumMod val="50000"/>
                  </a:schemeClr>
                </a:solidFill>
              </a:rPr>
              <a:t>     развития конкуренции</a:t>
            </a:r>
            <a:endParaRPr lang="ru-RU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63990" y="2564530"/>
            <a:ext cx="4942498" cy="1074181"/>
          </a:xfrm>
          <a:prstGeom prst="roundRect">
            <a:avLst/>
          </a:prstGeom>
          <a:gradFill>
            <a:gsLst>
              <a:gs pos="6233">
                <a:schemeClr val="bg2">
                  <a:lumMod val="90000"/>
                </a:schemeClr>
              </a:gs>
              <a:gs pos="0">
                <a:schemeClr val="bg1">
                  <a:lumMod val="95000"/>
                </a:schemeClr>
              </a:gs>
              <a:gs pos="50000">
                <a:schemeClr val="bg1">
                  <a:lumMod val="95000"/>
                </a:schemeClr>
              </a:gs>
              <a:gs pos="37100">
                <a:schemeClr val="bg1">
                  <a:lumMod val="85000"/>
                </a:schemeClr>
              </a:gs>
              <a:gs pos="100000">
                <a:schemeClr val="bg2"/>
              </a:gs>
            </a:gsLst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наличие/отсутствие административных барьеров и оценки состояния конкуренции субъектами предпринимательской деятельности</a:t>
            </a:r>
            <a:endParaRPr lang="ru-RU" sz="1600" dirty="0">
              <a:solidFill>
                <a:schemeClr val="dk1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143512" y="2564531"/>
            <a:ext cx="4942498" cy="1074181"/>
          </a:xfrm>
          <a:prstGeom prst="roundRect">
            <a:avLst/>
          </a:prstGeom>
          <a:gradFill>
            <a:gsLst>
              <a:gs pos="6233">
                <a:schemeClr val="bg2">
                  <a:lumMod val="90000"/>
                </a:schemeClr>
              </a:gs>
              <a:gs pos="0">
                <a:schemeClr val="bg1">
                  <a:lumMod val="95000"/>
                </a:schemeClr>
              </a:gs>
              <a:gs pos="50000">
                <a:schemeClr val="bg1">
                  <a:lumMod val="95000"/>
                </a:schemeClr>
              </a:gs>
              <a:gs pos="37100">
                <a:schemeClr val="bg1">
                  <a:lumMod val="85000"/>
                </a:schemeClr>
              </a:gs>
              <a:gs pos="100000">
                <a:schemeClr val="bg2"/>
              </a:gs>
            </a:gsLst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удовлетворенность потребителей качеством товаров, работ и услуг и состоянием ценовой конкуренции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143512" y="3815131"/>
            <a:ext cx="4942498" cy="964169"/>
          </a:xfrm>
          <a:prstGeom prst="roundRect">
            <a:avLst/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37100">
                <a:schemeClr val="bg1">
                  <a:lumMod val="85000"/>
                </a:schemeClr>
              </a:gs>
              <a:gs pos="100000">
                <a:schemeClr val="bg2"/>
              </a:gs>
            </a:gsLst>
          </a:gradFill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/>
              <a:t>деятельность хозяйствующих субъектов, доля участия муниципального образования в которых составляет 50 и более процентов</a:t>
            </a:r>
            <a:endParaRPr lang="ru-RU" sz="1600" b="1" dirty="0">
              <a:solidFill>
                <a:schemeClr val="dk1"/>
              </a:solidFill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763990" y="3855119"/>
            <a:ext cx="4942498" cy="914400"/>
          </a:xfrm>
          <a:prstGeom prst="roundRect">
            <a:avLst/>
          </a:prstGeom>
          <a:gradFill>
            <a:gsLst>
              <a:gs pos="6233">
                <a:schemeClr val="bg2">
                  <a:lumMod val="90000"/>
                </a:schemeClr>
              </a:gs>
              <a:gs pos="0">
                <a:schemeClr val="bg1">
                  <a:lumMod val="95000"/>
                </a:schemeClr>
              </a:gs>
              <a:gs pos="50000">
                <a:schemeClr val="bg1">
                  <a:lumMod val="95000"/>
                </a:schemeClr>
              </a:gs>
              <a:gs pos="37100">
                <a:schemeClr val="bg1">
                  <a:lumMod val="85000"/>
                </a:schemeClr>
              </a:gs>
              <a:gs pos="100000">
                <a:schemeClr val="bg2"/>
              </a:gs>
            </a:gsLst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 деятельность субъектов естественных монополий на территории Томской области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3512954" y="5001342"/>
            <a:ext cx="4942498" cy="1335644"/>
          </a:xfrm>
          <a:prstGeom prst="roundRect">
            <a:avLst/>
          </a:prstGeom>
          <a:gradFill>
            <a:gsLst>
              <a:gs pos="6233">
                <a:schemeClr val="bg2">
                  <a:lumMod val="90000"/>
                </a:schemeClr>
              </a:gs>
              <a:gs pos="0">
                <a:schemeClr val="bg1">
                  <a:lumMod val="95000"/>
                </a:schemeClr>
              </a:gs>
              <a:gs pos="50000">
                <a:schemeClr val="bg1">
                  <a:lumMod val="95000"/>
                </a:schemeClr>
              </a:gs>
              <a:gs pos="37100">
                <a:schemeClr val="bg1">
                  <a:lumMod val="85000"/>
                </a:schemeClr>
              </a:gs>
              <a:gs pos="100000">
                <a:schemeClr val="bg2"/>
              </a:gs>
            </a:gsLst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удовлетворенность субъектов предпринимательской деятельности и потребителей качеством официальной информации о состоянии конкуренции, размещаемой уполномоченным органом и муниципальными образованиями</a:t>
            </a:r>
          </a:p>
        </p:txBody>
      </p:sp>
    </p:spTree>
    <p:extLst>
      <p:ext uri="{BB962C8B-B14F-4D97-AF65-F5344CB8AC3E}">
        <p14:creationId xmlns:p14="http://schemas.microsoft.com/office/powerpoint/2010/main" val="295485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23115" y="463002"/>
            <a:ext cx="10087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Мониторинг хоз.субъектов (50% и более процентов)	</a:t>
            </a:r>
            <a:r>
              <a:rPr lang="ru-RU" sz="2400" b="1" dirty="0" smtClean="0">
                <a:solidFill>
                  <a:srgbClr val="326E63"/>
                </a:solidFill>
                <a:latin typeface="Arial Bold"/>
              </a:rPr>
              <a:t>	</a:t>
            </a:r>
            <a:endParaRPr lang="ru-RU" sz="1600" b="1" dirty="0">
              <a:solidFill>
                <a:srgbClr val="C00000"/>
              </a:solidFill>
              <a:latin typeface="Arial Bold"/>
            </a:endParaRPr>
          </a:p>
        </p:txBody>
      </p:sp>
      <p:pic>
        <p:nvPicPr>
          <p:cNvPr id="5122" name="Picture 2" descr="Flight Utilization &amp; Delays And Cancellations Monitor - Dashboard Icon ...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3045" y1="4688" x2="59580" y2="0"/>
                        <a14:foregroundMark x1="59580" y1="7187" x2="93963" y2="8750"/>
                        <a14:foregroundMark x1="71391" y1="4063" x2="94751" y2="3125"/>
                        <a14:foregroundMark x1="98425" y1="5625" x2="98163" y2="62813"/>
                        <a14:foregroundMark x1="42520" y1="4063" x2="4462" y2="3438"/>
                        <a14:foregroundMark x1="3675" y1="4688" x2="3150" y2="73438"/>
                        <a14:foregroundMark x1="4199" y1="75313" x2="96588" y2="75625"/>
                        <a14:foregroundMark x1="70079" y1="50938" x2="63517" y2="34688"/>
                        <a14:foregroundMark x1="75328" y1="31250" x2="77428" y2="27187"/>
                        <a14:foregroundMark x1="79528" y1="46875" x2="86089" y2="35938"/>
                        <a14:foregroundMark x1="83202" y1="48125" x2="78740" y2="42500"/>
                        <a14:foregroundMark x1="77953" y1="40625" x2="85302" y2="35000"/>
                        <a14:foregroundMark x1="85827" y1="38750" x2="82152" y2="52500"/>
                        <a14:foregroundMark x1="80052" y1="29688" x2="74541" y2="20625"/>
                        <a14:foregroundMark x1="78740" y1="25625" x2="84514" y2="26875"/>
                        <a14:foregroundMark x1="76640" y1="31250" x2="74541" y2="36250"/>
                        <a14:foregroundMark x1="64829" y1="36250" x2="68766" y2="22500"/>
                        <a14:foregroundMark x1="68766" y1="22500" x2="70341" y2="22500"/>
                        <a14:foregroundMark x1="66142" y1="27813" x2="58793" y2="39063"/>
                        <a14:foregroundMark x1="59843" y1="43438" x2="66404" y2="52188"/>
                        <a14:foregroundMark x1="69029" y1="53438" x2="77428" y2="55000"/>
                        <a14:foregroundMark x1="54331" y1="83438" x2="48031" y2="98750"/>
                        <a14:foregroundMark x1="46457" y1="90000" x2="56168" y2="80313"/>
                        <a14:foregroundMark x1="42520" y1="88125" x2="38845" y2="95625"/>
                        <a14:foregroundMark x1="51444" y1="88125" x2="63517" y2="96563"/>
                        <a14:foregroundMark x1="66404" y1="98750" x2="66404" y2="98750"/>
                        <a14:foregroundMark x1="32283" y1="56250" x2="34908" y2="44063"/>
                        <a14:foregroundMark x1="41732" y1="40313" x2="43570" y2="53750"/>
                        <a14:foregroundMark x1="27559" y1="59375" x2="22572" y2="43438"/>
                        <a14:foregroundMark x1="16010" y1="55313" x2="14436" y2="50313"/>
                        <a14:foregroundMark x1="22835" y1="42188" x2="25197" y2="41250"/>
                        <a14:foregroundMark x1="32283" y1="57188" x2="35696" y2="56563"/>
                        <a14:foregroundMark x1="39633" y1="56250" x2="44882" y2="56875"/>
                        <a14:foregroundMark x1="12336" y1="57813" x2="14436" y2="48125"/>
                        <a14:foregroundMark x1="11811" y1="39688" x2="25197" y2="27813"/>
                        <a14:foregroundMark x1="24934" y1="27813" x2="33333" y2="36563"/>
                        <a14:foregroundMark x1="33596" y1="36563" x2="43832" y2="22500"/>
                        <a14:foregroundMark x1="44094" y1="21875" x2="44882" y2="26563"/>
                        <a14:foregroundMark x1="42782" y1="22500" x2="38320" y2="20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06" y="307336"/>
            <a:ext cx="1232473" cy="1035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кругленный прямоугольник 14"/>
          <p:cNvSpPr/>
          <p:nvPr/>
        </p:nvSpPr>
        <p:spPr>
          <a:xfrm>
            <a:off x="4691291" y="2661804"/>
            <a:ext cx="6079628" cy="1460068"/>
          </a:xfrm>
          <a:prstGeom prst="roundRect">
            <a:avLst/>
          </a:prstGeom>
          <a:gradFill>
            <a:gsLst>
              <a:gs pos="9164">
                <a:schemeClr val="bg1"/>
              </a:gs>
              <a:gs pos="0">
                <a:schemeClr val="bg1">
                  <a:lumMod val="85000"/>
                </a:schemeClr>
              </a:gs>
              <a:gs pos="50000">
                <a:schemeClr val="bg1">
                  <a:lumMod val="95000"/>
                </a:schemeClr>
              </a:gs>
              <a:gs pos="37100">
                <a:schemeClr val="bg1">
                  <a:lumMod val="85000"/>
                </a:schemeClr>
              </a:gs>
              <a:gs pos="100000">
                <a:schemeClr val="bg2"/>
              </a:gs>
            </a:gsLst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schemeClr val="tx1"/>
                </a:solidFill>
              </a:rPr>
              <a:t>В части муниципальных унитарных предприятий и учреждений, а также хозяйственных обществ, товариществ, акции, паи, доли которых находятся в собственности муниципального образования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425133" y="4101656"/>
            <a:ext cx="1481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до 1 декабря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09841" y="1712048"/>
            <a:ext cx="4460338" cy="1228126"/>
          </a:xfrm>
          <a:prstGeom prst="roundRect">
            <a:avLst/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</a:schemeClr>
              </a:gs>
              <a:gs pos="50000">
                <a:schemeClr val="bg1">
                  <a:lumMod val="95000"/>
                </a:schemeClr>
              </a:gs>
              <a:gs pos="37100">
                <a:schemeClr val="bg1">
                  <a:lumMod val="85000"/>
                </a:schemeClr>
              </a:gs>
              <a:gs pos="100000">
                <a:schemeClr val="bg2"/>
              </a:gs>
            </a:gsLst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Деятельность хозяйствующих субъектов, доля участия муниципального образования в которых составляет 50 и более процентов</a:t>
            </a:r>
            <a:endParaRPr lang="ru-RU" b="1" dirty="0">
              <a:solidFill>
                <a:schemeClr val="dk1"/>
              </a:solidFill>
            </a:endParaRPr>
          </a:p>
        </p:txBody>
      </p:sp>
      <p:pic>
        <p:nvPicPr>
          <p:cNvPr id="24" name="Рисунок 23" descr="Ежедневник">
            <a:extLst>
              <a:ext uri="{FF2B5EF4-FFF2-40B4-BE49-F238E27FC236}">
                <a16:creationId xmlns="" xmlns:a16="http://schemas.microsoft.com/office/drawing/2014/main" id="{977A6D5C-87D2-4225-9C16-9B52C067E16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53234" y="4011957"/>
            <a:ext cx="771899" cy="771899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E36B927A-B562-4337-9DD1-FEFB034CF7D2}"/>
              </a:ext>
            </a:extLst>
          </p:cNvPr>
          <p:cNvSpPr/>
          <p:nvPr/>
        </p:nvSpPr>
        <p:spPr>
          <a:xfrm>
            <a:off x="4691290" y="4485710"/>
            <a:ext cx="733841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u="sng" dirty="0"/>
              <a:t>Замечания: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Позже </a:t>
            </a:r>
            <a:r>
              <a:rPr lang="ru-RU" sz="1600" dirty="0"/>
              <a:t>установленного срока</a:t>
            </a:r>
          </a:p>
          <a:p>
            <a:r>
              <a:rPr lang="ru-RU" sz="1600" dirty="0" smtClean="0"/>
              <a:t>2.    Включены </a:t>
            </a:r>
            <a:r>
              <a:rPr lang="ru-RU" sz="1600" dirty="0"/>
              <a:t>не все ХС, подлежащие включению (МДОУ, МСОШ </a:t>
            </a:r>
            <a:r>
              <a:rPr lang="ru-RU" sz="1600" dirty="0" smtClean="0"/>
              <a:t>и т.д</a:t>
            </a:r>
            <a:r>
              <a:rPr lang="ru-RU" sz="1600" dirty="0"/>
              <a:t>.)</a:t>
            </a:r>
          </a:p>
          <a:p>
            <a:pPr marL="342900" indent="-342900">
              <a:buAutoNum type="arabicPeriod" startAt="3"/>
            </a:pPr>
            <a:r>
              <a:rPr lang="ru-RU" sz="1600" dirty="0" smtClean="0"/>
              <a:t>Отсутствуют </a:t>
            </a:r>
            <a:r>
              <a:rPr lang="ru-RU" sz="1600" dirty="0"/>
              <a:t>данные о доли ХС в стоимостном и в натуральном </a:t>
            </a:r>
            <a:r>
              <a:rPr lang="ru-RU" sz="1600" dirty="0" smtClean="0"/>
              <a:t> выражении</a:t>
            </a:r>
            <a:endParaRPr lang="en-US" sz="1600" dirty="0"/>
          </a:p>
        </p:txBody>
      </p:sp>
      <p:pic>
        <p:nvPicPr>
          <p:cNvPr id="30" name="Picture 8" descr="https://dapsonishmeal.com/templates/agency/images/correct.png">
            <a:extLst>
              <a:ext uri="{FF2B5EF4-FFF2-40B4-BE49-F238E27FC236}">
                <a16:creationId xmlns="" xmlns:a16="http://schemas.microsoft.com/office/drawing/2014/main" id="{1C486346-9904-4DF3-99DD-DA666CE20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91637" y="4515089"/>
            <a:ext cx="651855" cy="64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9370" y="248461"/>
            <a:ext cx="563603" cy="50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E36B927A-B562-4337-9DD1-FEFB034CF7D2}"/>
              </a:ext>
            </a:extLst>
          </p:cNvPr>
          <p:cNvSpPr/>
          <p:nvPr/>
        </p:nvSpPr>
        <p:spPr>
          <a:xfrm>
            <a:off x="3310724" y="5822321"/>
            <a:ext cx="73384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 smtClean="0"/>
              <a:t>Письмо Заместителя Губернатора Томской области </a:t>
            </a:r>
          </a:p>
          <a:p>
            <a:r>
              <a:rPr lang="ru-RU" sz="1600" i="1" dirty="0" smtClean="0"/>
              <a:t>от 27.06.2022 № АА-10-516 «О проведении мониторинга состояния и развития конкуренции на товарных рынках Томской области</a:t>
            </a:r>
            <a:r>
              <a:rPr lang="ru-RU" sz="1600" u="sng" dirty="0" smtClean="0"/>
              <a:t> </a:t>
            </a:r>
            <a:endParaRPr lang="en-US" sz="1600" dirty="0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1156447" y="5780782"/>
            <a:ext cx="961447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7170" name="Picture 2" descr="email i,email i,email i icon download,email i free icon,email i png,...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13" b="100000" l="0" r="100000">
                        <a14:foregroundMark x1="73876" y1="59062" x2="96360" y2="40938"/>
                        <a14:foregroundMark x1="93148" y1="36875" x2="46039" y2="35000"/>
                        <a14:foregroundMark x1="96574" y1="41875" x2="97216" y2="85313"/>
                        <a14:foregroundMark x1="97216" y1="86250" x2="97430" y2="96563"/>
                        <a14:foregroundMark x1="97216" y1="96875" x2="23340" y2="95938"/>
                        <a14:foregroundMark x1="52463" y1="66875" x2="25482" y2="93438"/>
                        <a14:foregroundMark x1="45182" y1="56875" x2="59743" y2="69688"/>
                        <a14:foregroundMark x1="60814" y1="70313" x2="74518" y2="58438"/>
                        <a14:foregroundMark x1="70021" y1="64375" x2="92719" y2="92813"/>
                        <a14:foregroundMark x1="39829" y1="48750" x2="28266" y2="59375"/>
                        <a14:foregroundMark x1="34261" y1="40938" x2="39829" y2="32188"/>
                        <a14:foregroundMark x1="26981" y1="37188" x2="29979" y2="15313"/>
                        <a14:foregroundMark x1="23340" y1="17813" x2="15846" y2="14063"/>
                        <a14:foregroundMark x1="17131" y1="18438" x2="11349" y2="37188"/>
                        <a14:foregroundMark x1="36188" y1="10313" x2="39400" y2="25313"/>
                        <a14:foregroundMark x1="34047" y1="8125" x2="25268" y2="1250"/>
                        <a14:foregroundMark x1="23126" y1="2813" x2="7066" y2="9063"/>
                        <a14:foregroundMark x1="9422" y1="9063" x2="3212" y2="26250"/>
                        <a14:foregroundMark x1="2570" y1="28125" x2="2784" y2="42500"/>
                        <a14:foregroundMark x1="3854" y1="46563" x2="18844" y2="60313"/>
                        <a14:foregroundMark x1="22698" y1="71875" x2="22698" y2="84688"/>
                        <a14:backgroundMark x1="2570" y1="4688" x2="2570" y2="4688"/>
                        <a14:backgroundMark x1="2570" y1="4688" x2="2570" y2="4688"/>
                        <a14:backgroundMark x1="16702" y1="29063" x2="16702" y2="29063"/>
                        <a14:backgroundMark x1="58244" y1="12500" x2="78158" y2="140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533" y="5822321"/>
            <a:ext cx="1091491" cy="74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86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Прямая соединительная линия 13">
            <a:extLst>
              <a:ext uri="{FF2B5EF4-FFF2-40B4-BE49-F238E27FC236}">
                <a16:creationId xmlns="" xmlns:a16="http://schemas.microsoft.com/office/drawing/2014/main" id="{A83F4579-89C0-452F-879B-37C2DC4F530D}"/>
              </a:ext>
            </a:extLst>
          </p:cNvPr>
          <p:cNvCxnSpPr/>
          <p:nvPr/>
        </p:nvCxnSpPr>
        <p:spPr>
          <a:xfrm flipH="1">
            <a:off x="6686026" y="1713325"/>
            <a:ext cx="38996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Скругленный прямоугольник 12"/>
          <p:cNvSpPr/>
          <p:nvPr/>
        </p:nvSpPr>
        <p:spPr>
          <a:xfrm>
            <a:off x="2081671" y="1489238"/>
            <a:ext cx="4268137" cy="1029340"/>
          </a:xfrm>
          <a:prstGeom prst="roundRect">
            <a:avLst/>
          </a:prstGeom>
          <a:solidFill>
            <a:srgbClr val="E3E7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600" dirty="0">
                <a:solidFill>
                  <a:srgbClr val="35555D"/>
                </a:solidFill>
              </a:rPr>
              <a:t>повышение качества жизни в небольших городах Свердловской области с использованием цифровых технологий и франчайзинга «BUSINESS-DATA»</a:t>
            </a:r>
            <a:endParaRPr lang="ru-RU" sz="1600" dirty="0">
              <a:solidFill>
                <a:srgbClr val="2C6E6E"/>
              </a:solidFill>
            </a:endParaRPr>
          </a:p>
        </p:txBody>
      </p:sp>
      <p:sp>
        <p:nvSpPr>
          <p:cNvPr id="18" name="AutoShape 10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9" name="AutoShape 12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501794" y="1489238"/>
            <a:ext cx="4268137" cy="1029340"/>
          </a:xfrm>
          <a:prstGeom prst="roundRect">
            <a:avLst/>
          </a:prstGeom>
          <a:solidFill>
            <a:srgbClr val="E3E7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rgbClr val="35555D"/>
                </a:solidFill>
              </a:rPr>
              <a:t>конкурс бизнес стартапов начинающих и действующих предпринимателей региона в возрасте от 18 до 35 лет, проводимый в формате реалити - шоу «Завтра миллион» 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097610" y="2731944"/>
            <a:ext cx="4268137" cy="874545"/>
          </a:xfrm>
          <a:prstGeom prst="roundRect">
            <a:avLst/>
          </a:prstGeom>
          <a:solidFill>
            <a:srgbClr val="E3E7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rgbClr val="35555D"/>
                </a:solidFill>
              </a:rPr>
              <a:t>конкурс на соискание премий Мэра Москвы «Лидеры цифровой трансформации» </a:t>
            </a:r>
            <a:endParaRPr lang="ru-RU" sz="1600" dirty="0" smtClean="0">
              <a:solidFill>
                <a:srgbClr val="35555D"/>
              </a:solidFill>
            </a:endParaRPr>
          </a:p>
          <a:p>
            <a:pPr algn="just"/>
            <a:r>
              <a:rPr lang="ru-RU" sz="1600" dirty="0" smtClean="0">
                <a:solidFill>
                  <a:srgbClr val="35555D"/>
                </a:solidFill>
              </a:rPr>
              <a:t>2020 </a:t>
            </a:r>
            <a:r>
              <a:rPr lang="ru-RU" sz="1600" dirty="0">
                <a:solidFill>
                  <a:srgbClr val="35555D"/>
                </a:solidFill>
              </a:rPr>
              <a:t>года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097609" y="3817359"/>
            <a:ext cx="4268137" cy="959892"/>
          </a:xfrm>
          <a:prstGeom prst="roundRect">
            <a:avLst/>
          </a:prstGeom>
          <a:solidFill>
            <a:srgbClr val="E3E7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rgbClr val="35555D"/>
                </a:solidFill>
              </a:rPr>
              <a:t>«школа социального предпринимательства и НКО» 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501794" y="3817359"/>
            <a:ext cx="4268137" cy="959892"/>
          </a:xfrm>
          <a:prstGeom prst="roundRect">
            <a:avLst/>
          </a:prstGeom>
          <a:solidFill>
            <a:srgbClr val="E3E7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rgbClr val="35555D"/>
                </a:solidFill>
              </a:rPr>
              <a:t>развитие рынка газомоторного </a:t>
            </a:r>
            <a:r>
              <a:rPr lang="ru-RU" sz="1600" dirty="0" smtClean="0">
                <a:solidFill>
                  <a:srgbClr val="35555D"/>
                </a:solidFill>
              </a:rPr>
              <a:t>топлива </a:t>
            </a:r>
            <a:endParaRPr lang="ru-RU" sz="1600" dirty="0">
              <a:solidFill>
                <a:srgbClr val="35555D"/>
              </a:solidFill>
            </a:endParaRPr>
          </a:p>
          <a:p>
            <a:pPr algn="just"/>
            <a:endParaRPr lang="ru-RU" sz="1600" dirty="0">
              <a:solidFill>
                <a:srgbClr val="35555D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518147" y="2731944"/>
            <a:ext cx="4268137" cy="874545"/>
          </a:xfrm>
          <a:prstGeom prst="roundRect">
            <a:avLst/>
          </a:prstGeom>
          <a:solidFill>
            <a:srgbClr val="E3E7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rgbClr val="35555D"/>
                </a:solidFill>
              </a:rPr>
              <a:t>«оптимизация административных процедур при заключении концессионного соглашения»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425067" y="5193359"/>
            <a:ext cx="2120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до 1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февраля 2023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1" name="Рисунок 30" descr="Ежедневник">
            <a:extLst>
              <a:ext uri="{FF2B5EF4-FFF2-40B4-BE49-F238E27FC236}">
                <a16:creationId xmlns="" xmlns:a16="http://schemas.microsoft.com/office/drawing/2014/main" id="{977A6D5C-87D2-4225-9C16-9B52C067E1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2775" y="4992074"/>
            <a:ext cx="771899" cy="771899"/>
          </a:xfrm>
          <a:prstGeom prst="rect">
            <a:avLst/>
          </a:prstGeom>
        </p:spPr>
      </p:pic>
      <p:sp>
        <p:nvSpPr>
          <p:cNvPr id="32" name="Скругленный прямоугольник 31"/>
          <p:cNvSpPr/>
          <p:nvPr/>
        </p:nvSpPr>
        <p:spPr>
          <a:xfrm>
            <a:off x="4443932" y="4992074"/>
            <a:ext cx="4268137" cy="683847"/>
          </a:xfrm>
          <a:prstGeom prst="roundRect">
            <a:avLst/>
          </a:prstGeom>
          <a:solidFill>
            <a:srgbClr val="E3E7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rgbClr val="35555D"/>
                </a:solidFill>
              </a:rPr>
              <a:t>цифровая туристическая платформа</a:t>
            </a:r>
          </a:p>
        </p:txBody>
      </p:sp>
      <p:pic>
        <p:nvPicPr>
          <p:cNvPr id="33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6547" y="171793"/>
            <a:ext cx="563603" cy="50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1823115" y="463002"/>
            <a:ext cx="10087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Лучшие практики</a:t>
            </a:r>
            <a:r>
              <a:rPr lang="ru-RU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, рекомендованные к реализации в 2022 году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  <p:pic>
        <p:nvPicPr>
          <p:cNvPr id="2050" name="Picture 2" descr="Best Practice, Emblem, Practices, St Watermark Icon."/>
          <p:cNvPicPr>
            <a:picLocks noChangeAspect="1" noChangeArrowheads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8750" l="10000" r="90000">
                        <a14:foregroundMark x1="34688" y1="23438" x2="44375" y2="19688"/>
                        <a14:foregroundMark x1="51875" y1="34063" x2="53750" y2="43750"/>
                        <a14:foregroundMark x1="36875" y1="40625" x2="35000" y2="32188"/>
                        <a14:foregroundMark x1="33438" y1="79688" x2="33750" y2="84375"/>
                        <a14:foregroundMark x1="70313" y1="82813" x2="71563" y2="709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73" y="133599"/>
            <a:ext cx="1390306" cy="1390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E36B927A-B562-4337-9DD1-FEFB034CF7D2}"/>
              </a:ext>
            </a:extLst>
          </p:cNvPr>
          <p:cNvSpPr/>
          <p:nvPr/>
        </p:nvSpPr>
        <p:spPr>
          <a:xfrm>
            <a:off x="3310724" y="5822321"/>
            <a:ext cx="73384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 smtClean="0"/>
              <a:t>Письмо Департамента экономики Администрации Томской области</a:t>
            </a:r>
          </a:p>
          <a:p>
            <a:r>
              <a:rPr lang="ru-RU" sz="1600" i="1" dirty="0" smtClean="0"/>
              <a:t>от 06.05.2022 № 10-09-0097 «О лучших практиках содействия развитию конкуренции»</a:t>
            </a:r>
            <a:endParaRPr lang="en-US" sz="1600" dirty="0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1156447" y="5780782"/>
            <a:ext cx="961447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8" name="Picture 2" descr="email i,email i,email i icon download,email i free icon,email i png,...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13" b="100000" l="0" r="100000">
                        <a14:foregroundMark x1="73876" y1="59062" x2="96360" y2="40938"/>
                        <a14:foregroundMark x1="93148" y1="36875" x2="46039" y2="35000"/>
                        <a14:foregroundMark x1="96574" y1="41875" x2="97216" y2="85313"/>
                        <a14:foregroundMark x1="97216" y1="86250" x2="97430" y2="96563"/>
                        <a14:foregroundMark x1="97216" y1="96875" x2="23340" y2="95938"/>
                        <a14:foregroundMark x1="52463" y1="66875" x2="25482" y2="93438"/>
                        <a14:foregroundMark x1="45182" y1="56875" x2="59743" y2="69688"/>
                        <a14:foregroundMark x1="60814" y1="70313" x2="74518" y2="58438"/>
                        <a14:foregroundMark x1="70021" y1="64375" x2="92719" y2="92813"/>
                        <a14:foregroundMark x1="39829" y1="48750" x2="28266" y2="59375"/>
                        <a14:foregroundMark x1="34261" y1="40938" x2="39829" y2="32188"/>
                        <a14:foregroundMark x1="26981" y1="37188" x2="29979" y2="15313"/>
                        <a14:foregroundMark x1="23340" y1="17813" x2="15846" y2="14063"/>
                        <a14:foregroundMark x1="17131" y1="18438" x2="11349" y2="37188"/>
                        <a14:foregroundMark x1="36188" y1="10313" x2="39400" y2="25313"/>
                        <a14:foregroundMark x1="34047" y1="8125" x2="25268" y2="1250"/>
                        <a14:foregroundMark x1="23126" y1="2813" x2="7066" y2="9063"/>
                        <a14:foregroundMark x1="9422" y1="9063" x2="3212" y2="26250"/>
                        <a14:foregroundMark x1="2570" y1="28125" x2="2784" y2="42500"/>
                        <a14:foregroundMark x1="3854" y1="46563" x2="18844" y2="60313"/>
                        <a14:foregroundMark x1="22698" y1="71875" x2="22698" y2="84688"/>
                        <a14:backgroundMark x1="2570" y1="4688" x2="2570" y2="4688"/>
                        <a14:backgroundMark x1="2570" y1="4688" x2="2570" y2="4688"/>
                        <a14:backgroundMark x1="16702" y1="29063" x2="16702" y2="29063"/>
                        <a14:backgroundMark x1="58244" y1="12500" x2="78158" y2="140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533" y="5822321"/>
            <a:ext cx="1091491" cy="74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68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31B97DBB-D748-4B1F-9707-CD41CEB0088B}"/>
              </a:ext>
            </a:extLst>
          </p:cNvPr>
          <p:cNvSpPr/>
          <p:nvPr/>
        </p:nvSpPr>
        <p:spPr>
          <a:xfrm>
            <a:off x="1935358" y="1693521"/>
            <a:ext cx="4048329" cy="834425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         ЗАТО Северск</a:t>
            </a:r>
          </a:p>
        </p:txBody>
      </p:sp>
      <p:pic>
        <p:nvPicPr>
          <p:cNvPr id="14" name="Рисунок 13" descr="C:\Users\panova\Desktop\первый-второй-и-третий-пакет-трофея-места-36035595.jpg">
            <a:extLst>
              <a:ext uri="{FF2B5EF4-FFF2-40B4-BE49-F238E27FC236}">
                <a16:creationId xmlns="" xmlns:a16="http://schemas.microsoft.com/office/drawing/2014/main" id="{CD39D249-A627-4171-840F-6D66A7A9C5EE}"/>
              </a:ext>
            </a:extLst>
          </p:cNvPr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16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305" y="833650"/>
            <a:ext cx="2294639" cy="154247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BA4777F0-BA0C-4859-8585-1B2BCDF9DFED}"/>
              </a:ext>
            </a:extLst>
          </p:cNvPr>
          <p:cNvSpPr/>
          <p:nvPr/>
        </p:nvSpPr>
        <p:spPr>
          <a:xfrm>
            <a:off x="1916156" y="3414879"/>
            <a:ext cx="4067532" cy="900565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         Первомайский    </a:t>
            </a:r>
          </a:p>
          <a:p>
            <a:pPr algn="ctr"/>
            <a:r>
              <a:rPr lang="ru-RU" sz="2800" b="1" dirty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        район</a:t>
            </a:r>
          </a:p>
        </p:txBody>
      </p:sp>
      <p:pic>
        <p:nvPicPr>
          <p:cNvPr id="16" name="Рисунок 15" descr="C:\Users\panova\Desktop\первый-второй-и-третий-пакет-трофея-места-36035595.jpg">
            <a:extLst>
              <a:ext uri="{FF2B5EF4-FFF2-40B4-BE49-F238E27FC236}">
                <a16:creationId xmlns="" xmlns:a16="http://schemas.microsoft.com/office/drawing/2014/main" id="{ED850924-BD29-486E-B46D-FFC6D8AB1F3B}"/>
              </a:ext>
            </a:extLst>
          </p:cNvPr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89572" l="47783" r="100000">
                        <a14:foregroundMark x1="79250" y1="18715" x2="79250" y2="18715"/>
                        <a14:foregroundMark x1="90625" y1="6564" x2="90625" y2="6564"/>
                        <a14:foregroundMark x1="96125" y1="5307" x2="96125" y2="5307"/>
                        <a14:foregroundMark x1="68750" y1="2654" x2="68750" y2="2654"/>
                        <a14:backgroundMark x1="44875" y1="44972" x2="44875" y2="44972"/>
                        <a14:backgroundMark x1="57000" y1="41061" x2="57000" y2="41061"/>
                        <a14:backgroundMark x1="54250" y1="55447" x2="54250" y2="55447"/>
                        <a14:backgroundMark x1="48000" y1="71229" x2="48000" y2="71229"/>
                        <a14:backgroundMark x1="50375" y1="80307" x2="50375" y2="80307"/>
                        <a14:backgroundMark x1="19500" y1="13966" x2="19500" y2="13966"/>
                        <a14:backgroundMark x1="29750" y1="11732" x2="29750" y2="11732"/>
                        <a14:backgroundMark x1="30500" y1="11732" x2="30500" y2="11732"/>
                        <a14:backgroundMark x1="93750" y1="13966" x2="93750" y2="139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16" y="3097557"/>
            <a:ext cx="2251679" cy="1556801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273142DC-9D18-49CC-9080-78C126BB35DA}"/>
              </a:ext>
            </a:extLst>
          </p:cNvPr>
          <p:cNvSpPr/>
          <p:nvPr/>
        </p:nvSpPr>
        <p:spPr>
          <a:xfrm>
            <a:off x="1935359" y="5223969"/>
            <a:ext cx="4048328" cy="90153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         Город Томск</a:t>
            </a:r>
          </a:p>
        </p:txBody>
      </p:sp>
      <p:pic>
        <p:nvPicPr>
          <p:cNvPr id="18" name="Рисунок 17" descr="C:\Users\panova\Desktop\первый-второй-и-третий-пакет-трофея-места-36035595.jpg">
            <a:extLst>
              <a:ext uri="{FF2B5EF4-FFF2-40B4-BE49-F238E27FC236}">
                <a16:creationId xmlns="" xmlns:a16="http://schemas.microsoft.com/office/drawing/2014/main" id="{02EC54FD-5554-4E05-890E-80BDCAD93AB6}"/>
              </a:ext>
            </a:extLst>
          </p:cNvPr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89804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002" y="4930997"/>
            <a:ext cx="2258541" cy="1582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2">
            <a:extLst>
              <a:ext uri="{FF2B5EF4-FFF2-40B4-BE49-F238E27FC236}">
                <a16:creationId xmlns="" xmlns:a16="http://schemas.microsoft.com/office/drawing/2014/main" id="{B27C7AC4-7286-4048-8702-83669E5178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9287" y="4199858"/>
            <a:ext cx="1550599" cy="2202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>
            <a:extLst>
              <a:ext uri="{FF2B5EF4-FFF2-40B4-BE49-F238E27FC236}">
                <a16:creationId xmlns="" xmlns:a16="http://schemas.microsoft.com/office/drawing/2014/main" id="{71182E5B-AC8A-4D8F-9CF0-C4D2804FB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913" y="2685589"/>
            <a:ext cx="1662225" cy="2380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4">
            <a:extLst>
              <a:ext uri="{FF2B5EF4-FFF2-40B4-BE49-F238E27FC236}">
                <a16:creationId xmlns="" xmlns:a16="http://schemas.microsoft.com/office/drawing/2014/main" id="{BE1BEFDC-5612-4AFF-8DC2-2CA29E0C18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476" y="1047990"/>
            <a:ext cx="1662225" cy="2374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BCE4059D-B61B-4DA1-8CE2-C01EA3C5277E}"/>
              </a:ext>
            </a:extLst>
          </p:cNvPr>
          <p:cNvSpPr/>
          <p:nvPr/>
        </p:nvSpPr>
        <p:spPr>
          <a:xfrm>
            <a:off x="2227970" y="276158"/>
            <a:ext cx="8329194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РЕЙТИНГ муниципальных </a:t>
            </a:r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образований - 2021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  <p:pic>
        <p:nvPicPr>
          <p:cNvPr id="23" name="Picture 2" descr="http://cdn.onlinewebfonts.com/svg/img_464404.png"/>
          <p:cNvPicPr>
            <a:picLocks noChangeAspect="1" noChangeArrowheads="1"/>
          </p:cNvPicPr>
          <p:nvPr/>
        </p:nvPicPr>
        <p:blipFill>
          <a:blip r:embed="rId1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69" y="186925"/>
            <a:ext cx="1179988" cy="1160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442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Таблица 21">
            <a:extLst>
              <a:ext uri="{FF2B5EF4-FFF2-40B4-BE49-F238E27FC236}">
                <a16:creationId xmlns="" xmlns:a16="http://schemas.microsoft.com/office/drawing/2014/main" id="{ADE634A4-BF7F-40B8-99E4-7F2289BF04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188774"/>
              </p:ext>
            </p:extLst>
          </p:nvPr>
        </p:nvGraphicFramePr>
        <p:xfrm>
          <a:off x="409366" y="2030680"/>
          <a:ext cx="11425271" cy="3950652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7501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26436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26436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14634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98785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/>
                        <a:t>Отчетный</a:t>
                      </a:r>
                    </a:p>
                    <a:p>
                      <a:pPr algn="ctr"/>
                      <a:r>
                        <a:rPr lang="ru-RU" dirty="0"/>
                        <a:t>период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endParaRPr lang="ru-RU" dirty="0"/>
                    </a:p>
                    <a:p>
                      <a:endParaRPr lang="ru-RU" dirty="0"/>
                    </a:p>
                    <a:p>
                      <a:pPr algn="ctr"/>
                      <a:r>
                        <a:rPr lang="en-US" dirty="0"/>
                        <a:t>I</a:t>
                      </a:r>
                      <a:r>
                        <a:rPr lang="ru-RU" dirty="0"/>
                        <a:t> место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pPr algn="ctr"/>
                      <a:r>
                        <a:rPr lang="en-US" dirty="0"/>
                        <a:t>II</a:t>
                      </a:r>
                      <a:r>
                        <a:rPr lang="ru-RU" dirty="0"/>
                        <a:t> место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endParaRPr lang="ru-RU" dirty="0"/>
                    </a:p>
                    <a:p>
                      <a:endParaRPr lang="ru-RU" dirty="0"/>
                    </a:p>
                    <a:p>
                      <a:pPr algn="ctr"/>
                      <a:r>
                        <a:rPr lang="en-US" dirty="0"/>
                        <a:t>III </a:t>
                      </a:r>
                      <a:r>
                        <a:rPr lang="ru-RU" dirty="0"/>
                        <a:t>место</a:t>
                      </a:r>
                    </a:p>
                  </a:txBody>
                  <a:tcPr marL="121920" marR="12192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33132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/>
                        <a:t>2018</a:t>
                      </a:r>
                    </a:p>
                  </a:txBody>
                  <a:tcPr marL="121920" marR="121920">
                    <a:solidFill>
                      <a:srgbClr val="E3E3CF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/>
                        <a:t>Кривошеинский район</a:t>
                      </a:r>
                    </a:p>
                  </a:txBody>
                  <a:tcPr marL="121920" marR="121920">
                    <a:solidFill>
                      <a:srgbClr val="E3E3CF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/>
                        <a:t>Колпашевский район</a:t>
                      </a:r>
                    </a:p>
                    <a:p>
                      <a:pPr algn="ctr"/>
                      <a:r>
                        <a:rPr lang="ru-RU" dirty="0"/>
                        <a:t>Молчановский район</a:t>
                      </a:r>
                    </a:p>
                  </a:txBody>
                  <a:tcPr marL="121920" marR="121920">
                    <a:solidFill>
                      <a:srgbClr val="E3E3CF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/>
                        <a:t>Бакчарский район</a:t>
                      </a:r>
                    </a:p>
                  </a:txBody>
                  <a:tcPr marL="121920" marR="121920">
                    <a:solidFill>
                      <a:srgbClr val="E3E3CF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/>
                        <a:t>2019</a:t>
                      </a:r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/>
                        <a:t>г. Стрежевой</a:t>
                      </a:r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/>
                        <a:t>Бакчарский район</a:t>
                      </a:r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/>
                        <a:t>Парабельский район</a:t>
                      </a:r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78774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/>
                        <a:t>2020</a:t>
                      </a:r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/>
                        <a:t>ЗАТО Северск</a:t>
                      </a:r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Парабельский район</a:t>
                      </a:r>
                    </a:p>
                    <a:p>
                      <a:pPr algn="ctr"/>
                      <a:endParaRPr lang="ru-RU" dirty="0"/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Колпашевский </a:t>
                      </a:r>
                      <a:r>
                        <a:rPr lang="ru-RU" dirty="0" smtClean="0"/>
                        <a:t>район</a:t>
                      </a:r>
                      <a:endParaRPr lang="ru-RU" dirty="0"/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5300FD11-5DF2-4672-9FC1-685B7D3F93B4}"/>
              </a:ext>
            </a:extLst>
          </p:cNvPr>
          <p:cNvSpPr/>
          <p:nvPr/>
        </p:nvSpPr>
        <p:spPr>
          <a:xfrm>
            <a:off x="99333" y="234177"/>
            <a:ext cx="12045340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27" name="Рисунок 26" descr="C:\Users\panova\Desktop\первый-второй-и-третий-пакет-трофея-места-36035595.jpg">
            <a:extLst>
              <a:ext uri="{FF2B5EF4-FFF2-40B4-BE49-F238E27FC236}">
                <a16:creationId xmlns="" xmlns:a16="http://schemas.microsoft.com/office/drawing/2014/main" id="{700B5F30-AC43-4FC0-9D35-D3A7AD0B3765}"/>
              </a:ext>
            </a:extLst>
          </p:cNvPr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16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670" y="1776950"/>
            <a:ext cx="1359068" cy="1016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Рисунок 27" descr="C:\Users\panova\Desktop\первый-второй-и-третий-пакет-трофея-места-36035595.jpg">
            <a:extLst>
              <a:ext uri="{FF2B5EF4-FFF2-40B4-BE49-F238E27FC236}">
                <a16:creationId xmlns="" xmlns:a16="http://schemas.microsoft.com/office/drawing/2014/main" id="{A5DFE448-B7E0-4FCB-9E17-FED1843190CB}"/>
              </a:ext>
            </a:extLst>
          </p:cNvPr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89572" l="47783" r="100000">
                        <a14:foregroundMark x1="79250" y1="18715" x2="79250" y2="18715"/>
                        <a14:foregroundMark x1="90625" y1="6564" x2="90625" y2="6564"/>
                        <a14:foregroundMark x1="96125" y1="5307" x2="96125" y2="5307"/>
                        <a14:foregroundMark x1="68750" y1="2654" x2="68750" y2="2654"/>
                        <a14:backgroundMark x1="44875" y1="44972" x2="44875" y2="44972"/>
                        <a14:backgroundMark x1="57000" y1="41061" x2="57000" y2="41061"/>
                        <a14:backgroundMark x1="54250" y1="55447" x2="54250" y2="55447"/>
                        <a14:backgroundMark x1="48000" y1="71229" x2="48000" y2="71229"/>
                        <a14:backgroundMark x1="50375" y1="80307" x2="50375" y2="80307"/>
                        <a14:backgroundMark x1="19500" y1="13966" x2="19500" y2="13966"/>
                        <a14:backgroundMark x1="29750" y1="11732" x2="29750" y2="11732"/>
                        <a14:backgroundMark x1="30500" y1="11732" x2="30500" y2="11732"/>
                        <a14:backgroundMark x1="93750" y1="13966" x2="93750" y2="139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990" y="2152579"/>
            <a:ext cx="1322868" cy="9361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Рисунок 30" descr="C:\Users\panova\Desktop\первый-второй-и-третий-пакет-трофея-места-36035595.jpg">
            <a:extLst>
              <a:ext uri="{FF2B5EF4-FFF2-40B4-BE49-F238E27FC236}">
                <a16:creationId xmlns="" xmlns:a16="http://schemas.microsoft.com/office/drawing/2014/main" id="{F868280F-58C8-422E-AE0C-36A801876EFD}"/>
              </a:ext>
            </a:extLst>
          </p:cNvPr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89804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427" y="2138721"/>
            <a:ext cx="1394445" cy="97887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BCE4059D-B61B-4DA1-8CE2-C01EA3C5277E}"/>
              </a:ext>
            </a:extLst>
          </p:cNvPr>
          <p:cNvSpPr/>
          <p:nvPr/>
        </p:nvSpPr>
        <p:spPr>
          <a:xfrm>
            <a:off x="2227970" y="471506"/>
            <a:ext cx="6702274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РЕЙТИНГ муниципальных образований</a:t>
            </a:r>
          </a:p>
          <a:p>
            <a:pPr>
              <a:lnSpc>
                <a:spcPct val="90000"/>
              </a:lnSpc>
            </a:pPr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(2018-2020гг.)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  <p:pic>
        <p:nvPicPr>
          <p:cNvPr id="8194" name="Picture 2" descr="http://cdn.onlinewebfonts.com/svg/img_464404.png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69" y="382273"/>
            <a:ext cx="1179988" cy="1160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30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820988" y="210026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54659" y="1771788"/>
            <a:ext cx="3489277" cy="77689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500" dirty="0">
                <a:solidFill>
                  <a:schemeClr val="tx1"/>
                </a:solidFill>
                <a:cs typeface="Arial" panose="020B0604020202020204" pitchFamily="34" charset="0"/>
              </a:rPr>
              <a:t>Доля муниципальных контрактов с СМП в общей стоимости муниципальных контрактов</a:t>
            </a:r>
          </a:p>
        </p:txBody>
      </p:sp>
      <p:sp>
        <p:nvSpPr>
          <p:cNvPr id="17" name="AutoShape 10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9" name="AutoShape 12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128246" y="1771789"/>
            <a:ext cx="4666129" cy="7768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dirty="0">
                <a:solidFill>
                  <a:schemeClr val="tx1"/>
                </a:solidFill>
                <a:cs typeface="Arial" panose="020B0604020202020204" pitchFamily="34" charset="0"/>
              </a:rPr>
              <a:t>Среднее число участников конкурентных процедур определения поставщиков при осуществлении закупок для обеспечения муниципальных нужд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8996152" y="1771788"/>
            <a:ext cx="2928139" cy="77689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dirty="0">
                <a:solidFill>
                  <a:schemeClr val="tx1"/>
                </a:solidFill>
                <a:cs typeface="Arial" panose="020B0604020202020204" pitchFamily="34" charset="0"/>
              </a:rPr>
              <a:t>Темп роста хозяйствующих субъектов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87772" y="3052482"/>
            <a:ext cx="3326474" cy="695654"/>
          </a:xfrm>
          <a:prstGeom prst="roundRect">
            <a:avLst/>
          </a:prstGeom>
          <a:solidFill>
            <a:srgbClr val="EFE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 smtClean="0">
                <a:solidFill>
                  <a:schemeClr val="tx1"/>
                </a:solidFill>
              </a:rPr>
              <a:t>анкетирование (бизнес) не </a:t>
            </a:r>
            <a:r>
              <a:rPr lang="ru-RU" sz="1600" dirty="0">
                <a:solidFill>
                  <a:schemeClr val="tx1"/>
                </a:solidFill>
              </a:rPr>
              <a:t>менее запланированной выборки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198556" y="3052483"/>
            <a:ext cx="3504593" cy="695654"/>
          </a:xfrm>
          <a:prstGeom prst="roundRect">
            <a:avLst/>
          </a:prstGeom>
          <a:solidFill>
            <a:srgbClr val="EFE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 smtClean="0">
                <a:solidFill>
                  <a:schemeClr val="tx1"/>
                </a:solidFill>
              </a:rPr>
              <a:t>анкетирование (потребители) </a:t>
            </a:r>
            <a:r>
              <a:rPr lang="ru-RU" sz="1600" dirty="0">
                <a:solidFill>
                  <a:schemeClr val="tx1"/>
                </a:solidFill>
              </a:rPr>
              <a:t>не менее запланированной выборки 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01151" y="4294815"/>
            <a:ext cx="1844789" cy="596321"/>
          </a:xfrm>
          <a:prstGeom prst="roundRect">
            <a:avLst/>
          </a:prstGeom>
          <a:solidFill>
            <a:srgbClr val="CBE7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</a:rPr>
              <a:t>Перечень </a:t>
            </a:r>
            <a:r>
              <a:rPr lang="ru-RU" sz="1600" dirty="0" smtClean="0">
                <a:solidFill>
                  <a:schemeClr val="tx1"/>
                </a:solidFill>
              </a:rPr>
              <a:t>рынков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835913" y="248206"/>
            <a:ext cx="2120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до 1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апреля 2023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7" name="Рисунок 26" descr="Ежедневник">
            <a:extLst>
              <a:ext uri="{FF2B5EF4-FFF2-40B4-BE49-F238E27FC236}">
                <a16:creationId xmlns="" xmlns:a16="http://schemas.microsoft.com/office/drawing/2014/main" id="{977A6D5C-87D2-4225-9C16-9B52C067E1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66125" y="46921"/>
            <a:ext cx="771899" cy="771899"/>
          </a:xfrm>
          <a:prstGeom prst="rect">
            <a:avLst/>
          </a:prstGeom>
        </p:spPr>
      </p:pic>
      <p:sp>
        <p:nvSpPr>
          <p:cNvPr id="28" name="Скругленный прямоугольник 27"/>
          <p:cNvSpPr/>
          <p:nvPr/>
        </p:nvSpPr>
        <p:spPr>
          <a:xfrm>
            <a:off x="7942724" y="3051560"/>
            <a:ext cx="3503798" cy="696578"/>
          </a:xfrm>
          <a:prstGeom prst="roundRect">
            <a:avLst/>
          </a:prstGeom>
          <a:solidFill>
            <a:srgbClr val="EFE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 smtClean="0">
                <a:solidFill>
                  <a:schemeClr val="tx1"/>
                </a:solidFill>
              </a:rPr>
              <a:t>Мониторинг </a:t>
            </a:r>
            <a:r>
              <a:rPr lang="ru-RU" sz="1600" dirty="0">
                <a:solidFill>
                  <a:schemeClr val="tx1"/>
                </a:solidFill>
              </a:rPr>
              <a:t>деятельности </a:t>
            </a:r>
            <a:r>
              <a:rPr lang="ru-RU" sz="1600" dirty="0" smtClean="0">
                <a:solidFill>
                  <a:schemeClr val="tx1"/>
                </a:solidFill>
              </a:rPr>
              <a:t>хоз. </a:t>
            </a:r>
            <a:r>
              <a:rPr lang="ru-RU" sz="1600" dirty="0">
                <a:solidFill>
                  <a:schemeClr val="tx1"/>
                </a:solidFill>
              </a:rPr>
              <a:t>субъектов (50% и более </a:t>
            </a:r>
            <a:r>
              <a:rPr lang="ru-RU" sz="1600" dirty="0" smtClean="0">
                <a:solidFill>
                  <a:schemeClr val="tx1"/>
                </a:solidFill>
              </a:rPr>
              <a:t>процентов)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9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59" y="222991"/>
            <a:ext cx="1230631" cy="1093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1823115" y="463002"/>
            <a:ext cx="10087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Рейтинг - 2022 году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098539" y="2682227"/>
            <a:ext cx="89714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проведение ежегодного мониторинга состояния и развития конкурентной среды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1731783" y="3925483"/>
            <a:ext cx="94449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26E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 мероприятий по содействию развитию конкуренции в муниципальном образовании</a:t>
            </a: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2472421" y="4294815"/>
            <a:ext cx="2745639" cy="596321"/>
          </a:xfrm>
          <a:prstGeom prst="roundRect">
            <a:avLst/>
          </a:prstGeom>
          <a:solidFill>
            <a:srgbClr val="CBE7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</a:rPr>
              <a:t>План мероприятий 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</a:rPr>
              <a:t>(сроки, ответственные лица)</a:t>
            </a: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5344635" y="4303707"/>
            <a:ext cx="2837330" cy="587429"/>
          </a:xfrm>
          <a:prstGeom prst="roundRect">
            <a:avLst/>
          </a:prstGeom>
          <a:solidFill>
            <a:srgbClr val="CBE7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</a:rPr>
              <a:t>Перечень системных мероприятий </a:t>
            </a: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220924" y="5348295"/>
            <a:ext cx="5606939" cy="39390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</a:rPr>
              <a:t>Внедрение </a:t>
            </a:r>
            <a:r>
              <a:rPr lang="ru-RU" sz="1600" dirty="0" smtClean="0">
                <a:solidFill>
                  <a:schemeClr val="tx1"/>
                </a:solidFill>
              </a:rPr>
              <a:t>лучших </a:t>
            </a:r>
            <a:r>
              <a:rPr lang="ru-RU" sz="1600" dirty="0">
                <a:solidFill>
                  <a:schemeClr val="tx1"/>
                </a:solidFill>
              </a:rPr>
              <a:t>муниципальных </a:t>
            </a:r>
            <a:r>
              <a:rPr lang="ru-RU" sz="1600" dirty="0" smtClean="0">
                <a:solidFill>
                  <a:schemeClr val="tx1"/>
                </a:solidFill>
              </a:rPr>
              <a:t>практик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6024282" y="5348295"/>
            <a:ext cx="5606939" cy="4372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</a:rPr>
              <a:t>Предложение потенциально лучших муниципальных практик</a:t>
            </a: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719670" y="5959134"/>
            <a:ext cx="5048186" cy="6837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tx1"/>
                </a:solidFill>
              </a:rPr>
              <a:t>Наличие ежегодного отчета о реализации </a:t>
            </a:r>
            <a:endParaRPr lang="ru-RU" sz="1600" dirty="0" smtClean="0">
              <a:solidFill>
                <a:schemeClr val="tx1"/>
              </a:solidFill>
            </a:endParaRPr>
          </a:p>
          <a:p>
            <a:r>
              <a:rPr lang="ru-RU" sz="1600" dirty="0" smtClean="0">
                <a:solidFill>
                  <a:schemeClr val="tx1"/>
                </a:solidFill>
              </a:rPr>
              <a:t>«</a:t>
            </a:r>
            <a:r>
              <a:rPr lang="ru-RU" sz="1600" dirty="0">
                <a:solidFill>
                  <a:schemeClr val="tx1"/>
                </a:solidFill>
              </a:rPr>
              <a:t>Дорожной карты</a:t>
            </a:r>
            <a:r>
              <a:rPr lang="ru-RU" sz="1600" dirty="0" smtClean="0">
                <a:solidFill>
                  <a:schemeClr val="tx1"/>
                </a:solidFill>
              </a:rPr>
              <a:t>» (срок, выполнение мероприятий)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8356777" y="4294815"/>
            <a:ext cx="3599866" cy="596321"/>
          </a:xfrm>
          <a:prstGeom prst="roundRect">
            <a:avLst/>
          </a:prstGeom>
          <a:solidFill>
            <a:srgbClr val="CBE7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</a:rPr>
              <a:t>Своевременная актуализация плана мероприятий </a:t>
            </a:r>
            <a:r>
              <a:rPr lang="ru-RU" sz="1600" dirty="0" smtClean="0">
                <a:solidFill>
                  <a:schemeClr val="tx1"/>
                </a:solidFill>
              </a:rPr>
              <a:t> («</a:t>
            </a:r>
            <a:r>
              <a:rPr lang="ru-RU" sz="1600" dirty="0">
                <a:solidFill>
                  <a:schemeClr val="tx1"/>
                </a:solidFill>
              </a:rPr>
              <a:t>дорожной карты»)</a:t>
            </a: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6082034" y="5959134"/>
            <a:ext cx="5048186" cy="6837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tx1"/>
                </a:solidFill>
              </a:rPr>
              <a:t>Наличие на официальном </a:t>
            </a:r>
            <a:r>
              <a:rPr lang="ru-RU" sz="1600" dirty="0" smtClean="0">
                <a:solidFill>
                  <a:schemeClr val="tx1"/>
                </a:solidFill>
              </a:rPr>
              <a:t>сайте раздела «Развитие конкуренции»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3243763" y="1343779"/>
            <a:ext cx="6905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ключевые показатели 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содействия развитию конкуренции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4230139" y="4955620"/>
            <a:ext cx="3195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муниципальные практики</a:t>
            </a:r>
            <a:endParaRPr lang="ru-RU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752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27" y="344263"/>
            <a:ext cx="995029" cy="869900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TextBox 41"/>
          <p:cNvSpPr txBox="1"/>
          <p:nvPr/>
        </p:nvSpPr>
        <p:spPr>
          <a:xfrm>
            <a:off x="1173756" y="344263"/>
            <a:ext cx="36357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Администрация Томской области</a:t>
            </a:r>
          </a:p>
          <a:p>
            <a:r>
              <a:rPr lang="ru-RU" dirty="0"/>
              <a:t>Департамент экономики</a:t>
            </a:r>
          </a:p>
          <a:p>
            <a:r>
              <a:rPr lang="ru-RU" dirty="0"/>
              <a:t>Комитет регуляторной политики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1543792" y="2519981"/>
            <a:ext cx="3835730" cy="1069831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r>
              <a:rPr lang="ru-RU" sz="2800" b="1" dirty="0">
                <a:solidFill>
                  <a:srgbClr val="A5A5A5">
                    <a:lumMod val="50000"/>
                  </a:srgbClr>
                </a:solidFill>
                <a:latin typeface="Arial Bold"/>
              </a:rPr>
              <a:t>Развитие </a:t>
            </a:r>
          </a:p>
          <a:p>
            <a:pPr algn="ctr"/>
            <a:r>
              <a:rPr lang="ru-RU" sz="2800" b="1" dirty="0">
                <a:solidFill>
                  <a:srgbClr val="A5A5A5">
                    <a:lumMod val="50000"/>
                  </a:srgbClr>
                </a:solidFill>
                <a:latin typeface="Arial Bold"/>
              </a:rPr>
              <a:t>конкуренции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6762351" y="2534228"/>
            <a:ext cx="3627834" cy="1069831"/>
          </a:xfrm>
          <a:prstGeom prst="rect">
            <a:avLst/>
          </a:prstGeom>
          <a:gradFill flip="none" rotWithShape="1">
            <a:gsLst>
              <a:gs pos="0">
                <a:srgbClr val="AC75D5"/>
              </a:gs>
              <a:gs pos="35000">
                <a:srgbClr val="AC75D5"/>
              </a:gs>
              <a:gs pos="10000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r>
              <a:rPr lang="ru-RU" sz="2800" b="1" dirty="0">
                <a:solidFill>
                  <a:srgbClr val="A5A5A5">
                    <a:lumMod val="50000"/>
                  </a:srgbClr>
                </a:solidFill>
                <a:latin typeface="Arial Bold"/>
              </a:rPr>
              <a:t>Антимонопольный</a:t>
            </a:r>
          </a:p>
          <a:p>
            <a:pPr algn="ctr"/>
            <a:r>
              <a:rPr lang="ru-RU" sz="2800" b="1" dirty="0">
                <a:solidFill>
                  <a:srgbClr val="A5A5A5">
                    <a:lumMod val="50000"/>
                  </a:srgbClr>
                </a:solidFill>
                <a:latin typeface="Arial Bold"/>
              </a:rPr>
              <a:t>комплаенс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A83F4579-89C0-452F-879B-37C2DC4F530D}"/>
              </a:ext>
            </a:extLst>
          </p:cNvPr>
          <p:cNvCxnSpPr/>
          <p:nvPr/>
        </p:nvCxnSpPr>
        <p:spPr>
          <a:xfrm flipH="1">
            <a:off x="9532233" y="758193"/>
            <a:ext cx="237141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379522" y="200995"/>
            <a:ext cx="6393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Контакты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116900" y="3853110"/>
            <a:ext cx="3514070" cy="2102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Широкова</a:t>
            </a:r>
          </a:p>
          <a:p>
            <a:pPr lvl="0">
              <a:spcAft>
                <a:spcPts val="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Мария Фёдоровна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+7 (3822) 518-112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2000" u="sng" dirty="0">
              <a:hlinkClick r:id="rId5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en-US" sz="2000" u="sng" dirty="0">
                <a:hlinkClick r:id="rId5"/>
              </a:rPr>
              <a:t>shirokovamf@tomsk.gov.ru</a:t>
            </a:r>
            <a:endParaRPr lang="ru-RU" sz="2000" dirty="0">
              <a:solidFill>
                <a:srgbClr val="660066"/>
              </a:solidFill>
              <a:ea typeface="Calibri"/>
              <a:cs typeface="Times New Roman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203869" y="3869664"/>
            <a:ext cx="3514070" cy="2102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ru-RU" sz="2000" b="1" dirty="0">
                <a:solidFill>
                  <a:srgbClr val="660066"/>
                </a:solidFill>
              </a:rPr>
              <a:t>Огурцова</a:t>
            </a:r>
            <a:r>
              <a:rPr lang="ru-RU" sz="2000" dirty="0">
                <a:solidFill>
                  <a:srgbClr val="660066"/>
                </a:solidFill>
              </a:rPr>
              <a:t> </a:t>
            </a:r>
          </a:p>
          <a:p>
            <a:pPr lvl="0">
              <a:spcAft>
                <a:spcPts val="0"/>
              </a:spcAft>
            </a:pPr>
            <a:r>
              <a:rPr lang="ru-RU" sz="2000" dirty="0">
                <a:solidFill>
                  <a:srgbClr val="660066"/>
                </a:solidFill>
              </a:rPr>
              <a:t>Анастасия Сергеевна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2000" dirty="0">
              <a:solidFill>
                <a:srgbClr val="660066"/>
              </a:solidFill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660066"/>
                </a:solidFill>
                <a:cs typeface="Times New Roman"/>
              </a:rPr>
              <a:t>+7(3822) 511-349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2000" dirty="0">
              <a:hlinkClick r:id="rId6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hlinkClick r:id="rId6"/>
              </a:rPr>
              <a:t>ogurtsovaas@tomsk.gov.ru</a:t>
            </a:r>
            <a:endParaRPr lang="ru-RU" sz="2000" dirty="0">
              <a:solidFill>
                <a:srgbClr val="660066"/>
              </a:solidFill>
              <a:ea typeface="Calibri"/>
              <a:cs typeface="Times New Roman"/>
            </a:endParaRPr>
          </a:p>
        </p:txBody>
      </p:sp>
      <p:pic>
        <p:nvPicPr>
          <p:cNvPr id="14" name="Picture 4" descr="https://e7.pngegg.com/pngimages/545/355/png-clipart-black-telephone-telephone-computer-icons-mobile-phones-the-woodsmyth-phone-icon-miscellaneous-telephone-call.png">
            <a:extLst>
              <a:ext uri="{FF2B5EF4-FFF2-40B4-BE49-F238E27FC236}">
                <a16:creationId xmlns="" xmlns:a16="http://schemas.microsoft.com/office/drawing/2014/main" id="{201AD2AF-7D60-42E5-BB67-6C2843CC8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5778" y1="34163" x2="28333" y2="134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464" y="4811448"/>
            <a:ext cx="402372" cy="323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e7.pngegg.com/pngimages/913/680/png-clipart-gmail-logo-illustration-email-computer-icons-message-envelope-mail-miscellaneous-angle.png">
            <a:extLst>
              <a:ext uri="{FF2B5EF4-FFF2-40B4-BE49-F238E27FC236}">
                <a16:creationId xmlns="" xmlns:a16="http://schemas.microsoft.com/office/drawing/2014/main" id="{A3DB9D0A-6B1C-4396-A8EB-9EFC902ED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89" b="99111" l="0" r="99556">
                        <a14:foregroundMark x1="45111" y1="50889" x2="52111" y2="51111"/>
                        <a14:foregroundMark x1="81333" y1="36556" x2="81556" y2="22556"/>
                        <a14:foregroundMark x1="84222" y1="63111" x2="93222" y2="74778"/>
                        <a14:foregroundMark x1="14222" y1="60778" x2="10889" y2="71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464" y="5556310"/>
            <a:ext cx="382255" cy="38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s://e7.pngegg.com/pngimages/545/355/png-clipart-black-telephone-telephone-computer-icons-mobile-phones-the-woodsmyth-phone-icon-miscellaneous-telephone-call.png">
            <a:extLst>
              <a:ext uri="{FF2B5EF4-FFF2-40B4-BE49-F238E27FC236}">
                <a16:creationId xmlns="" xmlns:a16="http://schemas.microsoft.com/office/drawing/2014/main" id="{2AF44224-AB05-4ABC-8351-E8140B63B2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5778" y1="34163" x2="28333" y2="134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351" y="4926783"/>
            <a:ext cx="402372" cy="323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e7.pngegg.com/pngimages/913/680/png-clipart-gmail-logo-illustration-email-computer-icons-message-envelope-mail-miscellaneous-angle.png">
            <a:extLst>
              <a:ext uri="{FF2B5EF4-FFF2-40B4-BE49-F238E27FC236}">
                <a16:creationId xmlns="" xmlns:a16="http://schemas.microsoft.com/office/drawing/2014/main" id="{DAED6227-68EC-4B6E-A46E-415476AC12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89" b="99111" l="0" r="99556">
                        <a14:foregroundMark x1="45111" y1="50889" x2="52111" y2="51111"/>
                        <a14:foregroundMark x1="81333" y1="36556" x2="81556" y2="22556"/>
                        <a14:foregroundMark x1="84222" y1="63111" x2="93222" y2="74778"/>
                        <a14:foregroundMark x1="14222" y1="60778" x2="10889" y2="71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177" y="5556309"/>
            <a:ext cx="382255" cy="38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F61B9A7B-8770-40B5-BA07-2CBBDF251871}"/>
              </a:ext>
            </a:extLst>
          </p:cNvPr>
          <p:cNvSpPr/>
          <p:nvPr/>
        </p:nvSpPr>
        <p:spPr>
          <a:xfrm>
            <a:off x="399194" y="1559726"/>
            <a:ext cx="109472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ru-RU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Панова </a:t>
            </a:r>
          </a:p>
          <a:p>
            <a:pPr lvl="0">
              <a:spcAft>
                <a:spcPts val="0"/>
              </a:spcAft>
            </a:pPr>
            <a:r>
              <a:rPr lang="ru-RU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Татьяна Владимировна                  +7(3822) 512-599,     +7913 801 70 60              </a:t>
            </a:r>
            <a:r>
              <a:rPr 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panovatv</a:t>
            </a:r>
            <a:r>
              <a:rPr lang="en-US" sz="2000" u="sng" dirty="0">
                <a:solidFill>
                  <a:schemeClr val="tx1">
                    <a:lumMod val="50000"/>
                    <a:lumOff val="50000"/>
                  </a:schemeClr>
                </a:solidFill>
                <a:hlinkClick r:id="rId11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@tomsk.gov.ru</a:t>
            </a:r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Times New Roman"/>
            </a:endParaRPr>
          </a:p>
        </p:txBody>
      </p:sp>
      <p:pic>
        <p:nvPicPr>
          <p:cNvPr id="19" name="Picture 4" descr="https://e7.pngegg.com/pngimages/545/355/png-clipart-black-telephone-telephone-computer-icons-mobile-phones-the-woodsmyth-phone-icon-miscellaneous-telephone-call.png">
            <a:extLst>
              <a:ext uri="{FF2B5EF4-FFF2-40B4-BE49-F238E27FC236}">
                <a16:creationId xmlns="" xmlns:a16="http://schemas.microsoft.com/office/drawing/2014/main" id="{0446E5FA-B623-42ED-9E03-0557CFB45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5778" y1="34163" x2="28333" y2="134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919" y="1893882"/>
            <a:ext cx="402372" cy="323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s://e7.pngegg.com/pngimages/913/680/png-clipart-gmail-logo-illustration-email-computer-icons-message-envelope-mail-miscellaneous-angle.png">
            <a:extLst>
              <a:ext uri="{FF2B5EF4-FFF2-40B4-BE49-F238E27FC236}">
                <a16:creationId xmlns="" xmlns:a16="http://schemas.microsoft.com/office/drawing/2014/main" id="{ED428FE3-ADED-4510-A2C0-99BCD47FB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89" b="99111" l="0" r="99556">
                        <a14:foregroundMark x1="45111" y1="50889" x2="52111" y2="51111"/>
                        <a14:foregroundMark x1="81333" y1="36556" x2="81556" y2="22556"/>
                        <a14:foregroundMark x1="84222" y1="63111" x2="93222" y2="74778"/>
                        <a14:foregroundMark x1="14222" y1="60778" x2="10889" y2="71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954" y="1855927"/>
            <a:ext cx="382255" cy="38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e7.pngegg.com/pngimages/136/704/png-clipart-smartphone-computer-icons-telephone-touchscreen-phone-call-electronics-gadget.png">
            <a:extLst>
              <a:ext uri="{FF2B5EF4-FFF2-40B4-BE49-F238E27FC236}">
                <a16:creationId xmlns="" xmlns:a16="http://schemas.microsoft.com/office/drawing/2014/main" id="{262B3032-91F2-443D-B55F-52E17B6BD9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>
                        <a14:foregroundMark x1="43556" y1="44111" x2="42778" y2="45222"/>
                        <a14:foregroundMark x1="51000" y1="47556" x2="51444" y2="47889"/>
                        <a14:foregroundMark x1="54000" y1="43444" x2="55111" y2="45000"/>
                        <a14:foregroundMark x1="56111" y1="40889" x2="57556" y2="43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519" y="1778655"/>
            <a:ext cx="461665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86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8440C89A-5A38-4231-81ED-374ABBE647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35" y="243762"/>
            <a:ext cx="1976338" cy="84018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707842" y="2934120"/>
            <a:ext cx="59787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22007485"/>
      </p:ext>
    </p:extLst>
  </p:cSld>
  <p:clrMapOvr>
    <a:masterClrMapping/>
  </p:clrMapOvr>
</p:sld>
</file>

<file path=ppt/theme/theme1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14380</TotalTime>
  <Words>1269</Words>
  <Application>Microsoft Office PowerPoint</Application>
  <PresentationFormat>Произвольный</PresentationFormat>
  <Paragraphs>438</Paragraphs>
  <Slides>19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Fritur</dc:creator>
  <cp:lastModifiedBy>Мария Фёдоровна Широкова </cp:lastModifiedBy>
  <cp:revision>557</cp:revision>
  <cp:lastPrinted>2022-07-26T08:49:29Z</cp:lastPrinted>
  <dcterms:created xsi:type="dcterms:W3CDTF">2020-10-19T20:36:23Z</dcterms:created>
  <dcterms:modified xsi:type="dcterms:W3CDTF">2022-07-27T10:08:44Z</dcterms:modified>
</cp:coreProperties>
</file>