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  <p:sldMasterId id="2147483661" r:id="rId2"/>
  </p:sldMasterIdLst>
  <p:notesMasterIdLst>
    <p:notesMasterId r:id="rId14"/>
  </p:notesMasterIdLst>
  <p:sldIdLst>
    <p:sldId id="374" r:id="rId3"/>
    <p:sldId id="416" r:id="rId4"/>
    <p:sldId id="410" r:id="rId5"/>
    <p:sldId id="420" r:id="rId6"/>
    <p:sldId id="419" r:id="rId7"/>
    <p:sldId id="423" r:id="rId8"/>
    <p:sldId id="418" r:id="rId9"/>
    <p:sldId id="421" r:id="rId10"/>
    <p:sldId id="417" r:id="rId11"/>
    <p:sldId id="422" r:id="rId12"/>
    <p:sldId id="339" r:id="rId13"/>
  </p:sldIdLst>
  <p:sldSz cx="12192000" cy="6858000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узьмина Елена Анатольевна" initials="КЕА" lastIdx="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8583"/>
    <a:srgbClr val="F2F2EA"/>
    <a:srgbClr val="F1F1E7"/>
    <a:srgbClr val="E3E3CF"/>
    <a:srgbClr val="F6FCFA"/>
    <a:srgbClr val="9E7800"/>
    <a:srgbClr val="E7F5F5"/>
    <a:srgbClr val="E7E7D5"/>
    <a:srgbClr val="E4F4F4"/>
    <a:srgbClr val="D3ED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52" autoAdjust="0"/>
    <p:restoredTop sz="94660"/>
  </p:normalViewPr>
  <p:slideViewPr>
    <p:cSldViewPr snapToGrid="0">
      <p:cViewPr>
        <p:scale>
          <a:sx n="71" d="100"/>
          <a:sy n="71" d="100"/>
        </p:scale>
        <p:origin x="-2022" y="-8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C909D-3177-477D-8707-0D12C336C512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F58457-15B0-4209-8B70-40598D4CDA6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764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C02883-929D-4786-8851-8253565D4D93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268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3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4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5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6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7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8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7275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9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10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58457-15B0-4209-8B70-40598D4CDA65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945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9C783B-75F1-4BA2-AEDA-A239E72381BE}" type="datetime1">
              <a:rPr lang="ru-RU" smtClean="0"/>
              <a:t>16.12.2021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318240" y="6085840"/>
            <a:ext cx="690960" cy="635635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0281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F2572D8-3155-4012-BE4F-C57C97C0C46D}" type="datetime1">
              <a:rPr lang="ru-RU" smtClean="0"/>
              <a:t>16.12.2021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9324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EF5F6-AE9D-4797-8736-F0B4E5AF751E}" type="datetime1">
              <a:rPr lang="ru-RU" smtClean="0"/>
              <a:t>16.12.2021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2406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63440B-3D48-4989-9355-A53DFE5D78CE}" type="datetime1">
              <a:rPr lang="ru-RU" smtClean="0"/>
              <a:t>16.12.2021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8396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45B148-1EF0-4B68-ACE2-3A3CE51ABD4A}" type="datetime1">
              <a:rPr lang="ru-RU" smtClean="0"/>
              <a:t>16.12.2021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84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07D3580-A57D-4E86-B368-9A4AD42FA389}" type="datetime1">
              <a:rPr lang="ru-RU" smtClean="0"/>
              <a:t>16.12.2021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3219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B7E23B-4FDC-450D-9388-020C45AEDC5A}" type="datetime1">
              <a:rPr lang="ru-RU" smtClean="0"/>
              <a:t>16.12.2021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7841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99AA4A8-EFBD-4A63-B983-71D22D1A3A94}" type="datetime1">
              <a:rPr lang="ru-RU" smtClean="0"/>
              <a:t>16.12.2021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2785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EC56-B979-4117-B0E5-07CE4305A98E}" type="datetime1">
              <a:rPr lang="ru-RU" smtClean="0"/>
              <a:t>16.12.2021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6327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87E359-8AA8-4327-82C6-B6C5E797ADAC}" type="datetime1">
              <a:rPr lang="ru-RU" smtClean="0"/>
              <a:t>16.12.2021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773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FB0EA3-AE99-462D-81C2-5FB15A01D2B6}" type="datetime1">
              <a:rPr lang="ru-RU" smtClean="0"/>
              <a:t>16.12.2021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4066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333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l">
              <a:defRPr sz="3200">
                <a:solidFill>
                  <a:srgbClr val="1F5FA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РАЗДЕЛ 1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04422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7642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9747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1210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97557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5504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72066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47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78426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9398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48622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2478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520000" y="6311900"/>
            <a:ext cx="360000" cy="360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8980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alphaModFix amt="30000"/>
            <a:grayscl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71" y="5143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516D3-5036-4387-AF37-AAB2BABC6E60}" type="datetimeFigureOut">
              <a:rPr lang="ru-RU" smtClean="0"/>
              <a:t>16.12.2021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Половина рамки 6"/>
          <p:cNvSpPr/>
          <p:nvPr userDrawn="1"/>
        </p:nvSpPr>
        <p:spPr>
          <a:xfrm>
            <a:off x="277907" y="32272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оловина рамки 7"/>
          <p:cNvSpPr/>
          <p:nvPr userDrawn="1"/>
        </p:nvSpPr>
        <p:spPr>
          <a:xfrm rot="10800000">
            <a:off x="11627223" y="46496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70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F5FA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40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40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102" Type="http://schemas.openxmlformats.org/officeDocument/2006/relationships/image" Target="../media/image10.png"/><Relationship Id="rId15" Type="http://schemas.openxmlformats.org/officeDocument/2006/relationships/image" Target="../media/image582.svg"/><Relationship Id="rId101" Type="http://schemas.openxmlformats.org/officeDocument/2006/relationships/image" Target="../media/image668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55" Type="http://schemas.openxmlformats.org/officeDocument/2006/relationships/image" Target="../media/image622.svg"/><Relationship Id="rId2" Type="http://schemas.openxmlformats.org/officeDocument/2006/relationships/notesSlide" Target="../notesSlides/notesSlide6.xml"/><Relationship Id="rId70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9" Type="http://schemas.openxmlformats.org/officeDocument/2006/relationships/image" Target="../media/image458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7" Type="http://schemas.openxmlformats.org/officeDocument/2006/relationships/image" Target="../media/image450.sv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59" Type="http://schemas.openxmlformats.org/officeDocument/2006/relationships/image" Target="../media/image17.png"/><Relationship Id="rId25" Type="http://schemas.openxmlformats.org/officeDocument/2006/relationships/image" Target="../media/image592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8" Type="http://schemas.openxmlformats.org/officeDocument/2006/relationships/image" Target="../media/image16.png"/><Relationship Id="rId45" Type="http://schemas.openxmlformats.org/officeDocument/2006/relationships/image" Target="../media/image440.svg"/><Relationship Id="rId57" Type="http://schemas.openxmlformats.org/officeDocument/2006/relationships/image" Target="../media/image450.svg"/><Relationship Id="rId60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1973432"/>
            <a:ext cx="12192000" cy="294657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78998" y="1170096"/>
            <a:ext cx="9034005" cy="674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Администрация </a:t>
            </a:r>
            <a:r>
              <a:rPr lang="ru-RU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</p:txBody>
      </p:sp>
      <p:pic>
        <p:nvPicPr>
          <p:cNvPr id="7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908" y="338386"/>
            <a:ext cx="1096188" cy="95833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876664" y="6340565"/>
            <a:ext cx="243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3B716C"/>
                </a:solidFill>
                <a:latin typeface="Calibri"/>
              </a:rPr>
              <a:t>17.12.2021</a:t>
            </a:r>
            <a:endParaRPr lang="ru-RU" b="1" dirty="0">
              <a:solidFill>
                <a:srgbClr val="3B716C"/>
              </a:solidFill>
              <a:latin typeface="Calibri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3D52CF18-A042-4461-A32A-9A8D464B782E}"/>
              </a:ext>
            </a:extLst>
          </p:cNvPr>
          <p:cNvSpPr/>
          <p:nvPr/>
        </p:nvSpPr>
        <p:spPr>
          <a:xfrm>
            <a:off x="1523999" y="2852936"/>
            <a:ext cx="9144001" cy="1707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СЕМИНАР – СОВЕЩАНИЕ</a:t>
            </a:r>
          </a:p>
          <a:p>
            <a:pPr algn="ctr">
              <a:defRPr/>
            </a:pP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органами местного самоуправления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муниципальных образований 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  <a:p>
            <a:pPr algn="ctr">
              <a:defRPr/>
            </a:pPr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503712" y="5500335"/>
            <a:ext cx="518457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Панова Татьяна Владимировна</a:t>
            </a:r>
            <a:endParaRPr lang="ru-RU" b="1" dirty="0">
              <a:solidFill>
                <a:srgbClr val="3B71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комитета регуляторной политики Департамента по экономики </a:t>
            </a:r>
          </a:p>
          <a:p>
            <a:pPr algn="ctr">
              <a:lnSpc>
                <a:spcPct val="90000"/>
              </a:lnSpc>
            </a:pPr>
            <a:r>
              <a:rPr lang="ru-RU" sz="1400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Администрации Томской области</a:t>
            </a:r>
            <a:endParaRPr lang="ru-RU" sz="1400" dirty="0">
              <a:solidFill>
                <a:srgbClr val="3B71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82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1" y="4197062"/>
            <a:ext cx="12191999" cy="2682556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9458" y="4409785"/>
            <a:ext cx="9298112" cy="2448215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2C6E6E"/>
                </a:solidFill>
                <a:latin typeface="+mn-lt"/>
              </a:rPr>
              <a:t/>
            </a:r>
            <a:br>
              <a:rPr lang="ru-RU" sz="2000" b="1" dirty="0" smtClean="0">
                <a:solidFill>
                  <a:srgbClr val="2C6E6E"/>
                </a:solidFill>
                <a:latin typeface="+mn-lt"/>
              </a:rPr>
            </a:br>
            <a:r>
              <a:rPr lang="ru-RU" sz="2000" b="1" dirty="0">
                <a:solidFill>
                  <a:srgbClr val="2C6E6E"/>
                </a:solidFill>
                <a:latin typeface="+mn-lt"/>
              </a:rPr>
              <a:t/>
            </a:r>
            <a:br>
              <a:rPr lang="ru-RU" sz="2000" b="1" dirty="0">
                <a:solidFill>
                  <a:srgbClr val="2C6E6E"/>
                </a:solidFill>
                <a:latin typeface="+mn-lt"/>
              </a:rPr>
            </a:b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ПРОЕКТ распоряжения Губернатора Томской области</a:t>
            </a:r>
            <a:b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</a:b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/>
            </a:r>
            <a:b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</a:br>
            <a:r>
              <a:rPr lang="ru-RU" sz="1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Перечень товарных рынков </a:t>
            </a:r>
            <a:br>
              <a:rPr lang="ru-RU" sz="1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</a:br>
            <a:r>
              <a:rPr lang="ru-RU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для содействия развитию конкуренции</a:t>
            </a:r>
            <a:br>
              <a:rPr lang="ru-RU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</a:br>
            <a:r>
              <a:rPr lang="ru-RU" sz="5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/>
            </a:r>
            <a:br>
              <a:rPr lang="ru-RU" sz="5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</a:br>
            <a:r>
              <a:rPr lang="ru-RU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/>
            </a:r>
            <a:br>
              <a:rPr lang="ru-RU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</a:br>
            <a:r>
              <a:rPr lang="ru-RU" sz="5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</a:t>
            </a:r>
            <a:r>
              <a:rPr lang="ru-RU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/>
            </a:r>
            <a:br>
              <a:rPr lang="ru-RU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</a:br>
            <a:r>
              <a:rPr lang="ru-RU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План мероприятий («дорожная карта») </a:t>
            </a:r>
            <a:r>
              <a:rPr lang="ru-RU" sz="1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/>
            </a:r>
            <a:br>
              <a:rPr lang="ru-RU" sz="1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</a:br>
            <a:r>
              <a:rPr lang="ru-RU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по </a:t>
            </a:r>
            <a:r>
              <a:rPr lang="ru-RU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содействию развитию конкуренции на территории Томской области </a:t>
            </a:r>
            <a:r>
              <a:rPr lang="ru-RU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/>
            </a:r>
            <a:br>
              <a:rPr lang="ru-RU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</a:br>
            <a:r>
              <a:rPr lang="ru-RU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на </a:t>
            </a:r>
            <a:r>
              <a:rPr lang="ru-RU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2022 – 2025 годы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>
              <a:latin typeface="+mn-lt"/>
            </a:endParaRPr>
          </a:p>
        </p:txBody>
      </p:sp>
      <p:sp>
        <p:nvSpPr>
          <p:cNvPr id="13" name="Вертикальный свиток 12"/>
          <p:cNvSpPr/>
          <p:nvPr/>
        </p:nvSpPr>
        <p:spPr>
          <a:xfrm>
            <a:off x="351973" y="4410635"/>
            <a:ext cx="1960921" cy="2138083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4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066" y="4904528"/>
            <a:ext cx="278777" cy="268949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19816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2755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1" y="4197062"/>
            <a:ext cx="12192000" cy="31296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3961269" y="689113"/>
            <a:ext cx="2412632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Распоряжение Правительства РФ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от 17.04.2019 № 768-р </a:t>
            </a:r>
          </a:p>
          <a:p>
            <a:pPr lvl="0"/>
            <a:endParaRPr lang="ru-RU" sz="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«Об утверждении стандарта развития конкуренции  </a:t>
            </a:r>
            <a:r>
              <a:rPr lang="ru-RU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 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субъектах  </a:t>
            </a:r>
            <a:r>
              <a:rPr lang="ru-RU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Российской  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Федерации»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973161" y="702684"/>
            <a:ext cx="2387082" cy="210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Распоряжение Правительства РФ </a:t>
            </a:r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от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02.09.2021 № 2424-р </a:t>
            </a:r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ru-RU" sz="5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«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Об утверждении Национального плана ("дорожной карты") </a:t>
            </a:r>
            <a:endParaRPr lang="ru-RU" sz="14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развития 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конкуренции в Российской Федерации </a:t>
            </a:r>
            <a:endParaRPr lang="ru-RU" sz="14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на 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2021 - 2025 годы»</a:t>
            </a: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41" t="15556" r="21250" b="12941"/>
          <a:stretch/>
        </p:blipFill>
        <p:spPr bwMode="auto">
          <a:xfrm flipH="1">
            <a:off x="6373901" y="702685"/>
            <a:ext cx="1008734" cy="695810"/>
          </a:xfrm>
          <a:prstGeom prst="rect">
            <a:avLst/>
          </a:prstGeom>
          <a:noFill/>
          <a:ln w="3175">
            <a:solidFill>
              <a:schemeClr val="bg1">
                <a:lumMod val="85000"/>
                <a:alpha val="68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61" t="12092" r="26070" b="5685"/>
          <a:stretch/>
        </p:blipFill>
        <p:spPr bwMode="auto">
          <a:xfrm>
            <a:off x="351973" y="702685"/>
            <a:ext cx="601246" cy="843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56" t="12286" r="26250" b="5099"/>
          <a:stretch/>
        </p:blipFill>
        <p:spPr bwMode="auto">
          <a:xfrm>
            <a:off x="3360243" y="702621"/>
            <a:ext cx="601868" cy="852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7382635" y="674606"/>
            <a:ext cx="1901283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«Белая книга»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endParaRPr lang="ru-RU" sz="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</a:t>
            </a:r>
            <a:r>
              <a:rPr lang="ru-RU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роконкурентных региональных практик – 2021, сформированная ФАС России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88" t="15491" r="34086" b="4719"/>
          <a:stretch/>
        </p:blipFill>
        <p:spPr bwMode="auto">
          <a:xfrm>
            <a:off x="9329290" y="702686"/>
            <a:ext cx="605891" cy="838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10019608" y="702686"/>
            <a:ext cx="1901283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Письмо ФАС России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endParaRPr lang="ru-RU" sz="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r>
              <a:rPr lang="ru-RU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«Об утверждении «дорожных карт» по содействию развитию конкуренции в субъектах Российской Федерации на 2022-2025 годы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Правая фигурная скобка 10"/>
          <p:cNvSpPr/>
          <p:nvPr/>
        </p:nvSpPr>
        <p:spPr>
          <a:xfrm rot="5400000">
            <a:off x="5683915" y="-2428395"/>
            <a:ext cx="936230" cy="11819965"/>
          </a:xfrm>
          <a:prstGeom prst="rightBrace">
            <a:avLst/>
          </a:prstGeom>
          <a:ln>
            <a:solidFill>
              <a:srgbClr val="358583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360243" y="702686"/>
            <a:ext cx="0" cy="2323713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H="1">
            <a:off x="2698376" y="3026399"/>
            <a:ext cx="661867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6231614" y="674606"/>
            <a:ext cx="0" cy="2338864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H="1">
            <a:off x="5569747" y="3026399"/>
            <a:ext cx="661867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9083532" y="674606"/>
            <a:ext cx="0" cy="2351793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H="1">
            <a:off x="8411558" y="3026399"/>
            <a:ext cx="661867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11905247" y="674606"/>
            <a:ext cx="0" cy="239672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H="1">
            <a:off x="11243380" y="3071326"/>
            <a:ext cx="661867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980875" y="5479676"/>
            <a:ext cx="9151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980875" y="5792994"/>
            <a:ext cx="9151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977663" y="5972287"/>
            <a:ext cx="9183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980875" y="6138135"/>
            <a:ext cx="9151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973161" y="5652193"/>
            <a:ext cx="92287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49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3720912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Проект Распоряжения Губернатора Томской области</a:t>
            </a:r>
          </a:p>
          <a:p>
            <a:pPr algn="ctr"/>
            <a:endParaRPr lang="ru-RU" sz="500" dirty="0" smtClean="0"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«Об </a:t>
            </a:r>
            <a:r>
              <a:rPr lang="ru-RU" dirty="0">
                <a:solidFill>
                  <a:schemeClr val="tx1"/>
                </a:solidFill>
              </a:rPr>
              <a:t>утверждении Перечня товарных рынков для содействия развитию конкуренции и Плана мероприятий («дорожной карты») по содействию развитию конкуренции на территории Томской области на 2022 – 2025 </a:t>
            </a:r>
            <a:r>
              <a:rPr lang="ru-RU" dirty="0" smtClean="0">
                <a:solidFill>
                  <a:schemeClr val="tx1"/>
                </a:solidFill>
              </a:rPr>
              <a:t>годы»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5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sz="500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738282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298420" y="1011015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0" name="Рисунок 29" descr="Документ">
            <a:extLst>
              <a:ext uri="{FF2B5EF4-FFF2-40B4-BE49-F238E27FC236}">
                <a16:creationId xmlns:a16="http://schemas.microsoft.com/office/drawing/2014/main" xmlns="" id="{8B23C7E5-F49E-4C76-B552-2DAD803306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304313" y="1257236"/>
            <a:ext cx="914297" cy="914297"/>
          </a:xfrm>
          <a:prstGeom prst="rect">
            <a:avLst/>
          </a:prstGeom>
        </p:spPr>
      </p:pic>
      <p:sp>
        <p:nvSpPr>
          <p:cNvPr id="6" name="Блок-схема: документ 5"/>
          <p:cNvSpPr/>
          <p:nvPr/>
        </p:nvSpPr>
        <p:spPr>
          <a:xfrm>
            <a:off x="6096000" y="581117"/>
            <a:ext cx="2965076" cy="859796"/>
          </a:xfrm>
          <a:prstGeom prst="flowChartDocument">
            <a:avLst/>
          </a:prstGeom>
          <a:solidFill>
            <a:srgbClr val="F2F2EA"/>
          </a:solidFill>
          <a:ln>
            <a:solidFill>
              <a:srgbClr val="3585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Распорядительная часть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0" name="Блок-схема: документ 39"/>
          <p:cNvSpPr/>
          <p:nvPr/>
        </p:nvSpPr>
        <p:spPr>
          <a:xfrm>
            <a:off x="5570806" y="3556989"/>
            <a:ext cx="4466742" cy="1068799"/>
          </a:xfrm>
          <a:prstGeom prst="flowChartDocument">
            <a:avLst/>
          </a:prstGeom>
          <a:solidFill>
            <a:srgbClr val="F2F2EA"/>
          </a:solidFill>
          <a:ln>
            <a:solidFill>
              <a:srgbClr val="3585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Форма отчета </a:t>
            </a:r>
          </a:p>
          <a:p>
            <a:pPr algn="ctr"/>
            <a:r>
              <a:rPr lang="ru-RU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 </a:t>
            </a:r>
            <a:r>
              <a:rPr lang="ru-RU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реализации мероприятий («дорожной карты</a:t>
            </a:r>
            <a:r>
              <a:rPr lang="ru-RU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»)</a:t>
            </a:r>
            <a:endParaRPr lang="ru-RU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Блок-схема: несколько документов 6"/>
          <p:cNvSpPr/>
          <p:nvPr/>
        </p:nvSpPr>
        <p:spPr>
          <a:xfrm>
            <a:off x="3907304" y="1815354"/>
            <a:ext cx="3723221" cy="1200270"/>
          </a:xfrm>
          <a:prstGeom prst="flowChartMultidocument">
            <a:avLst/>
          </a:prstGeom>
          <a:solidFill>
            <a:srgbClr val="F2F2EA"/>
          </a:solidFill>
          <a:ln>
            <a:solidFill>
              <a:srgbClr val="3585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План мероприятий («дорожная карта</a:t>
            </a:r>
            <a:r>
              <a:rPr lang="ru-RU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»)</a:t>
            </a:r>
            <a:endParaRPr lang="ru-RU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1" name="Блок-схема: несколько документов 40"/>
          <p:cNvSpPr/>
          <p:nvPr/>
        </p:nvSpPr>
        <p:spPr>
          <a:xfrm>
            <a:off x="8175938" y="1815354"/>
            <a:ext cx="3723221" cy="1200270"/>
          </a:xfrm>
          <a:prstGeom prst="flowChartMultidocument">
            <a:avLst/>
          </a:prstGeom>
          <a:solidFill>
            <a:srgbClr val="F2F2EA"/>
          </a:solidFill>
          <a:ln>
            <a:solidFill>
              <a:srgbClr val="3585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Перечень </a:t>
            </a:r>
            <a:endParaRPr lang="ru-RU" spc="-5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товарных </a:t>
            </a:r>
            <a:r>
              <a:rPr lang="ru-RU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рынков</a:t>
            </a:r>
          </a:p>
        </p:txBody>
      </p:sp>
      <p:sp>
        <p:nvSpPr>
          <p:cNvPr id="42" name="Блок-схема: документ 41"/>
          <p:cNvSpPr/>
          <p:nvPr/>
        </p:nvSpPr>
        <p:spPr>
          <a:xfrm>
            <a:off x="4948518" y="4973412"/>
            <a:ext cx="5741894" cy="1068799"/>
          </a:xfrm>
          <a:prstGeom prst="flowChartDocument">
            <a:avLst/>
          </a:prstGeom>
          <a:solidFill>
            <a:srgbClr val="F2F2EA"/>
          </a:solidFill>
          <a:ln>
            <a:solidFill>
              <a:srgbClr val="3585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Форма </a:t>
            </a:r>
            <a:r>
              <a:rPr lang="ru-RU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информации о </a:t>
            </a:r>
            <a:r>
              <a:rPr lang="ru-RU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достижении ключевых показателей развития конкуренции, установленных планом мероприятий («дорожной картой») </a:t>
            </a:r>
          </a:p>
        </p:txBody>
      </p:sp>
    </p:spTree>
    <p:extLst>
      <p:ext uri="{BB962C8B-B14F-4D97-AF65-F5344CB8AC3E}">
        <p14:creationId xmlns:p14="http://schemas.microsoft.com/office/powerpoint/2010/main" val="203833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3720912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Проект Распоряжения Губернатора Томской области</a:t>
            </a:r>
          </a:p>
          <a:p>
            <a:pPr algn="ctr"/>
            <a:endParaRPr lang="ru-RU" sz="500" dirty="0" smtClean="0"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«Об </a:t>
            </a:r>
            <a:r>
              <a:rPr lang="ru-RU" dirty="0">
                <a:solidFill>
                  <a:schemeClr val="tx1"/>
                </a:solidFill>
              </a:rPr>
              <a:t>утверждении Перечня товарных рынков для содействия развитию конкуренции и Плана мероприятий («дорожной карты») по содействию развитию конкуренции на территории Томской области на 2022 – 2025 </a:t>
            </a:r>
            <a:r>
              <a:rPr lang="ru-RU" dirty="0" smtClean="0">
                <a:solidFill>
                  <a:schemeClr val="tx1"/>
                </a:solidFill>
              </a:rPr>
              <a:t>годы»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5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sz="500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738282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298420" y="1011015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0" name="Рисунок 29" descr="Документ">
            <a:extLst>
              <a:ext uri="{FF2B5EF4-FFF2-40B4-BE49-F238E27FC236}">
                <a16:creationId xmlns:a16="http://schemas.microsoft.com/office/drawing/2014/main" xmlns="" id="{8B23C7E5-F49E-4C76-B552-2DAD803306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304313" y="1257236"/>
            <a:ext cx="914297" cy="91429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141694" y="1473224"/>
            <a:ext cx="779929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4. Рекомендовать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органам местного самоуправления муниципальных районов и городских округов Томской области ежегодно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</a:t>
            </a:r>
          </a:p>
          <a:p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342900" indent="-342900">
              <a:buAutoNum type="arabicParenR"/>
            </a:pP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актуализировать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планы мероприятий («дорожные карты») по содействию развитию конкуренции в муниципальных районах, городских округах Томской области (далее - муниципальные планы («дорожные карты») по содействию развитию конкуренции) и представлять их в Департамент экономики Администрации Томской области </a:t>
            </a:r>
            <a:r>
              <a:rPr lang="ru-RU" sz="1600" dirty="0">
                <a:solidFill>
                  <a:srgbClr val="C00000"/>
                </a:solidFill>
              </a:rPr>
              <a:t>до 1 апреля года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следующего за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отчетным;</a:t>
            </a:r>
          </a:p>
          <a:p>
            <a:pPr marL="342900" indent="-342900">
              <a:buAutoNum type="arabicParenR"/>
            </a:pPr>
            <a:endParaRPr lang="ru-RU" sz="5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342900" indent="-342900">
              <a:buAutoNum type="arabicParenR"/>
            </a:pPr>
            <a:r>
              <a:rPr lang="ru-RU" sz="1600" dirty="0" smtClean="0">
                <a:solidFill>
                  <a:srgbClr val="C00000"/>
                </a:solidFill>
              </a:rPr>
              <a:t>до </a:t>
            </a:r>
            <a:r>
              <a:rPr lang="ru-RU" sz="1600" dirty="0">
                <a:solidFill>
                  <a:srgbClr val="C00000"/>
                </a:solidFill>
              </a:rPr>
              <a:t>1 февраля года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следующего за отчетным, направлять в Департамент экономики Администрации Томской области отчеты об исполнении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</a:t>
            </a:r>
          </a:p>
          <a:p>
            <a:endParaRPr lang="ru-RU" sz="5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363538" indent="-363538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а)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муниципальных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планов («дорожных карт») по содействию развитию конкуренции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;</a:t>
            </a:r>
          </a:p>
          <a:p>
            <a:pPr marL="363538" indent="-363538"/>
            <a:endParaRPr lang="ru-RU" sz="5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363538" indent="-363538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б)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мероприятий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«дорожной карты», по которым органы местного самоуправления муниципальных районов и городских округов Томской области являются ответственными исполнителями (соисполнителями).</a:t>
            </a:r>
          </a:p>
        </p:txBody>
      </p:sp>
      <p:sp>
        <p:nvSpPr>
          <p:cNvPr id="17" name="Блок-схема: документ 16"/>
          <p:cNvSpPr/>
          <p:nvPr/>
        </p:nvSpPr>
        <p:spPr>
          <a:xfrm>
            <a:off x="3348318" y="556708"/>
            <a:ext cx="2512358" cy="653036"/>
          </a:xfrm>
          <a:prstGeom prst="flowChartDocument">
            <a:avLst/>
          </a:prstGeom>
          <a:solidFill>
            <a:srgbClr val="F2F2EA"/>
          </a:solidFill>
          <a:ln>
            <a:solidFill>
              <a:srgbClr val="3585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Распорядительная часть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30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Блок-схема: несколько документов 24"/>
          <p:cNvSpPr/>
          <p:nvPr/>
        </p:nvSpPr>
        <p:spPr>
          <a:xfrm>
            <a:off x="8295789" y="1900164"/>
            <a:ext cx="3245381" cy="1438835"/>
          </a:xfrm>
          <a:prstGeom prst="flowChartMultidocument">
            <a:avLst/>
          </a:prstGeom>
          <a:solidFill>
            <a:srgbClr val="F2F2EA"/>
          </a:solidFill>
          <a:ln>
            <a:solidFill>
              <a:srgbClr val="3585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spc="-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370" y="403645"/>
            <a:ext cx="3720912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Перечень </a:t>
            </a:r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товарных рынков </a:t>
            </a:r>
            <a:b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для содействия развитию конкуренции</a:t>
            </a:r>
            <a:b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ru-RU" sz="5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sz="500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738282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 descr="Тележка для покупок">
            <a:extLst>
              <a:ext uri="{FF2B5EF4-FFF2-40B4-BE49-F238E27FC236}">
                <a16:creationId xmlns:a16="http://schemas.microsoft.com/office/drawing/2014/main" xmlns="" id="{06498FFF-4525-49CA-A342-6E48E85A19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1"/>
              </a:ext>
            </a:extLst>
          </a:blip>
          <a:stretch>
            <a:fillRect/>
          </a:stretch>
        </p:blipFill>
        <p:spPr>
          <a:xfrm>
            <a:off x="1193938" y="1672486"/>
            <a:ext cx="1112282" cy="111228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4298420" y="1011015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985738" y="1057181"/>
            <a:ext cx="36807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spc="-50" dirty="0" smtClean="0">
                <a:solidFill>
                  <a:schemeClr val="bg1">
                    <a:lumMod val="65000"/>
                  </a:schemeClr>
                </a:solidFill>
              </a:rPr>
              <a:t>«Дорожная карта» 2019 - 2021</a:t>
            </a:r>
            <a:endParaRPr lang="ru-RU" sz="2000" spc="-5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078123" y="1034098"/>
            <a:ext cx="36807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«Дорожная карта» 2022 - 2025</a:t>
            </a:r>
            <a:endParaRPr lang="ru-RU" sz="20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8404369" y="2419526"/>
            <a:ext cx="25898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37</a:t>
            </a:r>
            <a:r>
              <a:rPr lang="ru-RU" sz="20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товарных </a:t>
            </a:r>
            <a:r>
              <a:rPr lang="ru-RU" sz="20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рынков</a:t>
            </a:r>
            <a:endParaRPr lang="ru-RU" sz="20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Блок-схема: несколько документов 2"/>
          <p:cNvSpPr/>
          <p:nvPr/>
        </p:nvSpPr>
        <p:spPr>
          <a:xfrm>
            <a:off x="4203401" y="1900165"/>
            <a:ext cx="3245381" cy="1438835"/>
          </a:xfrm>
          <a:prstGeom prst="flowChartMultidocument">
            <a:avLst/>
          </a:prstGeom>
          <a:solidFill>
            <a:srgbClr val="F2F2EA"/>
          </a:solidFill>
          <a:ln>
            <a:solidFill>
              <a:srgbClr val="3585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spc="-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342275" y="2419527"/>
            <a:ext cx="25898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pc="-50" dirty="0" smtClean="0">
                <a:solidFill>
                  <a:schemeClr val="bg1">
                    <a:lumMod val="65000"/>
                  </a:schemeClr>
                </a:solidFill>
              </a:rPr>
              <a:t>33</a:t>
            </a:r>
            <a:r>
              <a:rPr lang="ru-RU" sz="2000" spc="-50" dirty="0" smtClean="0">
                <a:solidFill>
                  <a:schemeClr val="bg1">
                    <a:lumMod val="65000"/>
                  </a:schemeClr>
                </a:solidFill>
              </a:rPr>
              <a:t> товарных рынка</a:t>
            </a:r>
            <a:endParaRPr lang="ru-RU" sz="2000" spc="-5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887470" y="3933329"/>
            <a:ext cx="7653247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/>
              <a:t>Рынок услуг общего </a:t>
            </a:r>
            <a:r>
              <a:rPr lang="ru-RU" dirty="0" smtClean="0"/>
              <a:t>образования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ru-RU" sz="5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/>
              <a:t>Рынок ритуальных </a:t>
            </a:r>
            <a:r>
              <a:rPr lang="ru-RU" dirty="0" smtClean="0"/>
              <a:t>услуг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ru-RU" sz="5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/>
              <a:t>Рынок розничной </a:t>
            </a:r>
            <a:r>
              <a:rPr lang="ru-RU" dirty="0" smtClean="0"/>
              <a:t>торговли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ru-RU" sz="5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Рынок лабораторных исследований для выдачи ветеринарных сопроводительных документов</a:t>
            </a:r>
          </a:p>
        </p:txBody>
      </p:sp>
      <p:pic>
        <p:nvPicPr>
          <p:cNvPr id="27" name="Рисунок 26" descr="Увеличить">
            <a:extLst>
              <a:ext uri="{FF2B5EF4-FFF2-40B4-BE49-F238E27FC236}">
                <a16:creationId xmlns:a16="http://schemas.microsoft.com/office/drawing/2014/main" xmlns="" id="{B2D1C4DA-DC20-4C40-A65E-10ABFDD9F995}"/>
              </a:ext>
            </a:extLst>
          </p:cNvPr>
          <p:cNvPicPr>
            <a:picLocks noChangeAspect="1"/>
          </p:cNvPicPr>
          <p:nvPr/>
        </p:nvPicPr>
        <p:blipFill>
          <a:blip r:embed="rId10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4121527" y="4024306"/>
            <a:ext cx="459105" cy="459105"/>
          </a:xfrm>
          <a:prstGeom prst="rect">
            <a:avLst/>
          </a:prstGeom>
        </p:spPr>
      </p:pic>
      <p:sp>
        <p:nvSpPr>
          <p:cNvPr id="5" name="Правая фигурная скобка 4"/>
          <p:cNvSpPr/>
          <p:nvPr/>
        </p:nvSpPr>
        <p:spPr>
          <a:xfrm>
            <a:off x="8919005" y="3933328"/>
            <a:ext cx="188659" cy="1015509"/>
          </a:xfrm>
          <a:prstGeom prst="rightBrac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9176989" y="4201023"/>
            <a:ext cx="18172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pc="-50" dirty="0">
                <a:solidFill>
                  <a:srgbClr val="C00000"/>
                </a:solidFill>
              </a:rPr>
              <a:t>с</a:t>
            </a:r>
            <a:r>
              <a:rPr lang="ru-RU" spc="-50" dirty="0" smtClean="0">
                <a:solidFill>
                  <a:srgbClr val="C00000"/>
                </a:solidFill>
              </a:rPr>
              <a:t> участием МО</a:t>
            </a:r>
            <a:endParaRPr lang="ru-RU" spc="-5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11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352351"/>
            <a:ext cx="1217463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98420" y="1011015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8368" y="579358"/>
            <a:ext cx="1129805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ПРАВИТЕЛЬСТВО РОССИЙСКОЙ ФЕДЕРАЦИИ</a:t>
            </a:r>
          </a:p>
          <a:p>
            <a:r>
              <a:rPr lang="ru-RU" sz="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 </a:t>
            </a:r>
            <a:endParaRPr lang="ru-RU" sz="5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РАСПОРЯЖЕНИЕ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от 2 сентября 2021 г. N 2424-р</a:t>
            </a:r>
          </a:p>
          <a:p>
            <a:r>
              <a:rPr lang="ru-RU" sz="5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 </a:t>
            </a:r>
            <a:endParaRPr lang="ru-RU" sz="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 Утвердить прилагаемый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Национальный план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("дорожную карту") развития конкуренции в Российской Федерации на 2021 - 2025 годы (далее - Национальный план).</a:t>
            </a:r>
          </a:p>
          <a:p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…….</a:t>
            </a:r>
          </a:p>
          <a:p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5. Рекомендовать органам государственной власти субъектов Российской Федерации:</a:t>
            </a:r>
          </a:p>
          <a:p>
            <a:endParaRPr lang="ru-RU" sz="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u="sng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с </a:t>
            </a:r>
            <a:r>
              <a:rPr lang="ru-RU" sz="1600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участием органов местного самоуправления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обеспечить организацию инвентаризации кладбищ и мест захоронений на них, создание в субъектах Российской Федерации по результатам такой инвентаризации и ведение реестров кладбищ и мест захоронений с размещением указанных реестров на региональных порталах государственных и муниципальных услуг.</a:t>
            </a:r>
          </a:p>
          <a:p>
            <a:endParaRPr lang="ru-RU" sz="5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6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 </a:t>
            </a:r>
            <a:r>
              <a:rPr lang="ru-RU" sz="1600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Рекомендовать органам местного самоуправления:</a:t>
            </a:r>
          </a:p>
          <a:p>
            <a:endParaRPr lang="ru-RU" sz="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срок до 31 декабря 2024 г. обеспечить реализацию мероприятий, направленных на увеличение количества нестационарных и мобильных торговых объектов и торговых мест под них;</a:t>
            </a:r>
          </a:p>
          <a:p>
            <a:endParaRPr lang="ru-RU" sz="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срок до 1 января 2024 г. определить состав муниципального имущества, не соответствующего требованиям отнесения к категории имущества, предназначенного для реализации функций и полномочий органов местного самоуправления;</a:t>
            </a:r>
          </a:p>
          <a:p>
            <a:endParaRPr lang="ru-RU" sz="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срок до 31 декабря 2025 г. обеспечить приватизацию либо перепрофилирование (изменение целевого назначения имущества) муниципального имущества, не соответствующего требованиям отнесения к категории имущества, предназначенного для реализации функций и полномочий органов местного самоуправления.</a:t>
            </a:r>
          </a:p>
          <a:p>
            <a:r>
              <a:rPr lang="ru-RU" sz="500" dirty="0"/>
              <a:t> </a:t>
            </a:r>
            <a:endParaRPr lang="ru-RU" sz="500" dirty="0" smtClean="0"/>
          </a:p>
          <a:p>
            <a:pPr algn="r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Председатель Правительства Российской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Федерации</a:t>
            </a:r>
          </a:p>
          <a:p>
            <a:pPr algn="r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М.МИШУСТИН</a:t>
            </a:r>
            <a:endParaRPr lang="ru-RU" dirty="0"/>
          </a:p>
        </p:txBody>
      </p:sp>
      <p:pic>
        <p:nvPicPr>
          <p:cNvPr id="22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6071" y="501508"/>
            <a:ext cx="720356" cy="732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0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3720912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План мероприятий </a:t>
            </a:r>
          </a:p>
          <a:p>
            <a:pPr algn="ctr"/>
            <a:r>
              <a: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(«дорожная карта») </a:t>
            </a:r>
            <a:endParaRPr lang="ru-RU" sz="20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содействию развитию конкуренции на территории Томской области </a:t>
            </a:r>
          </a:p>
          <a:p>
            <a:pPr algn="ctr"/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на 2022 – 2025 годы»</a:t>
            </a: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738282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298420" y="723636"/>
            <a:ext cx="7755036" cy="6109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algn="just" defTabSz="457200">
              <a:defRPr/>
            </a:pPr>
            <a:r>
              <a:rPr lang="en-US" b="1" dirty="0" smtClean="0">
                <a:solidFill>
                  <a:srgbClr val="358583"/>
                </a:solidFill>
                <a:latin typeface="Arial"/>
              </a:rPr>
              <a:t>I </a:t>
            </a:r>
            <a:r>
              <a:rPr lang="ru-RU" b="1" dirty="0" smtClean="0">
                <a:solidFill>
                  <a:srgbClr val="358583"/>
                </a:solidFill>
                <a:latin typeface="Arial"/>
              </a:rPr>
              <a:t>раздел   </a:t>
            </a:r>
            <a:r>
              <a:rPr lang="ru-RU" dirty="0" smtClean="0"/>
              <a:t>Общие положения</a:t>
            </a:r>
          </a:p>
          <a:p>
            <a:pPr algn="just" defTabSz="457200">
              <a:defRPr/>
            </a:pPr>
            <a:endParaRPr lang="ru-RU" dirty="0">
              <a:solidFill>
                <a:srgbClr val="358583"/>
              </a:solidFill>
            </a:endParaRPr>
          </a:p>
          <a:p>
            <a:pPr lvl="0" algn="just" defTabSz="457200">
              <a:defRPr/>
            </a:pPr>
            <a:r>
              <a:rPr lang="en-US" b="1" dirty="0" smtClean="0">
                <a:solidFill>
                  <a:srgbClr val="358583"/>
                </a:solidFill>
              </a:rPr>
              <a:t>II</a:t>
            </a:r>
            <a:r>
              <a:rPr lang="ru-RU" b="1" dirty="0" smtClean="0">
                <a:solidFill>
                  <a:srgbClr val="358583"/>
                </a:solidFill>
              </a:rPr>
              <a:t> раздел   </a:t>
            </a:r>
            <a:r>
              <a:rPr lang="ru-RU" dirty="0" smtClean="0"/>
              <a:t>Мероприятия </a:t>
            </a:r>
            <a:r>
              <a:rPr lang="ru-RU" dirty="0"/>
              <a:t>по содействию развитию конкуренции на </a:t>
            </a:r>
            <a:r>
              <a:rPr lang="ru-RU" dirty="0" smtClean="0"/>
              <a:t> </a:t>
            </a:r>
          </a:p>
          <a:p>
            <a:r>
              <a:rPr lang="ru-RU" dirty="0" smtClean="0"/>
              <a:t>                   товарных </a:t>
            </a:r>
            <a:r>
              <a:rPr lang="ru-RU" dirty="0"/>
              <a:t>рынках Томской </a:t>
            </a:r>
            <a:r>
              <a:rPr lang="ru-RU" dirty="0" smtClean="0"/>
              <a:t>области</a:t>
            </a:r>
          </a:p>
          <a:p>
            <a:endParaRPr lang="ru-RU" sz="500" dirty="0" smtClean="0"/>
          </a:p>
          <a:p>
            <a:pPr marL="1163638" indent="274638">
              <a:buFont typeface="Wingdings" panose="05000000000000000000" pitchFamily="2" charset="2"/>
              <a:buChar char="Ø"/>
            </a:pPr>
            <a:r>
              <a:rPr lang="ru-RU" sz="16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оценка </a:t>
            </a:r>
            <a:r>
              <a:rPr lang="ru-RU" sz="16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текущего </a:t>
            </a:r>
            <a:r>
              <a:rPr lang="ru-RU" sz="16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состояния</a:t>
            </a:r>
          </a:p>
          <a:p>
            <a:pPr marL="1163638" indent="274638">
              <a:buFont typeface="Wingdings" panose="05000000000000000000" pitchFamily="2" charset="2"/>
              <a:buChar char="Ø"/>
            </a:pPr>
            <a:endParaRPr lang="ru-RU" sz="5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163638" indent="274638">
              <a:buFont typeface="Wingdings" panose="05000000000000000000" pitchFamily="2" charset="2"/>
              <a:buChar char="Ø"/>
            </a:pPr>
            <a:r>
              <a:rPr lang="ru-RU" sz="16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ключевые </a:t>
            </a:r>
            <a:r>
              <a:rPr lang="ru-RU" sz="16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показатели</a:t>
            </a:r>
          </a:p>
          <a:p>
            <a:pPr marL="1163638" indent="274638">
              <a:buFont typeface="Wingdings" panose="05000000000000000000" pitchFamily="2" charset="2"/>
              <a:buChar char="Ø"/>
            </a:pPr>
            <a:endParaRPr lang="ru-RU" sz="5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163638" lvl="1" indent="274638">
              <a:buFont typeface="Wingdings" panose="05000000000000000000" pitchFamily="2" charset="2"/>
              <a:buChar char="Ø"/>
            </a:pPr>
            <a:r>
              <a:rPr lang="ru-RU" sz="16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мероприятия по достижению ключевых показателей </a:t>
            </a:r>
            <a:endParaRPr lang="ru-RU" sz="1600" spc="-5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163638" lvl="1"/>
            <a:r>
              <a:rPr lang="ru-RU" sz="16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развития </a:t>
            </a:r>
            <a:r>
              <a:rPr lang="ru-RU" sz="16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конкуренции на рынке</a:t>
            </a:r>
          </a:p>
          <a:p>
            <a:pPr lvl="0" algn="just" defTabSz="457200">
              <a:defRPr/>
            </a:pPr>
            <a:endParaRPr lang="ru-RU" dirty="0">
              <a:solidFill>
                <a:srgbClr val="358583"/>
              </a:solidFill>
            </a:endParaRPr>
          </a:p>
          <a:p>
            <a:pPr marL="268288" indent="-268288" algn="just" defTabSz="457200">
              <a:defRPr/>
            </a:pPr>
            <a:r>
              <a:rPr lang="en-US" b="1" dirty="0" smtClean="0">
                <a:solidFill>
                  <a:srgbClr val="358583"/>
                </a:solidFill>
              </a:rPr>
              <a:t>III </a:t>
            </a:r>
            <a:r>
              <a:rPr lang="ru-RU" b="1" dirty="0" smtClean="0">
                <a:solidFill>
                  <a:srgbClr val="358583"/>
                </a:solidFill>
              </a:rPr>
              <a:t>раздел</a:t>
            </a:r>
            <a:r>
              <a:rPr lang="en-US" b="1" dirty="0" smtClean="0">
                <a:solidFill>
                  <a:srgbClr val="358583"/>
                </a:solidFill>
              </a:rPr>
              <a:t> </a:t>
            </a:r>
            <a:r>
              <a:rPr lang="ru-RU" dirty="0" smtClean="0"/>
              <a:t>Системные </a:t>
            </a:r>
            <a:r>
              <a:rPr lang="ru-RU" dirty="0"/>
              <a:t>мероприятия, направленные на развитие </a:t>
            </a:r>
            <a:r>
              <a:rPr lang="en-US" dirty="0" smtClean="0"/>
              <a:t> </a:t>
            </a:r>
          </a:p>
          <a:p>
            <a:pPr marL="268288" indent="-268288" algn="just" defTabSz="457200">
              <a:defRPr/>
            </a:pPr>
            <a:r>
              <a:rPr lang="en-US" dirty="0"/>
              <a:t> </a:t>
            </a:r>
            <a:r>
              <a:rPr lang="en-US" dirty="0" smtClean="0"/>
              <a:t>                 </a:t>
            </a:r>
            <a:r>
              <a:rPr lang="ru-RU" dirty="0" smtClean="0"/>
              <a:t>конкуренции </a:t>
            </a:r>
            <a:r>
              <a:rPr lang="ru-RU" dirty="0"/>
              <a:t>в Томской </a:t>
            </a:r>
            <a:r>
              <a:rPr lang="ru-RU" dirty="0" smtClean="0"/>
              <a:t>области</a:t>
            </a:r>
          </a:p>
          <a:p>
            <a:pPr marL="268288" indent="-268288" algn="just" defTabSz="457200">
              <a:defRPr/>
            </a:pPr>
            <a:endParaRPr lang="ru-RU" sz="500" dirty="0"/>
          </a:p>
          <a:p>
            <a:pPr marL="1444625" indent="-274638">
              <a:buFont typeface="Wingdings" panose="05000000000000000000" pitchFamily="2" charset="2"/>
              <a:buChar char="Ø"/>
            </a:pPr>
            <a:r>
              <a:rPr lang="ru-RU" sz="16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системные в соответствии со Стандартом (п.30</a:t>
            </a:r>
            <a:r>
              <a:rPr lang="ru-RU" sz="16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 marL="1444625" indent="-274638">
              <a:buFont typeface="Wingdings" panose="05000000000000000000" pitchFamily="2" charset="2"/>
              <a:buChar char="Ø"/>
            </a:pPr>
            <a:endParaRPr lang="ru-RU" sz="5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444625" indent="-274638">
              <a:buFont typeface="Wingdings" panose="05000000000000000000" pitchFamily="2" charset="2"/>
              <a:buChar char="Ø"/>
            </a:pPr>
            <a:r>
              <a:rPr lang="ru-RU" sz="16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системные мероприятия, направленные на создание и реализацию механизмов общественного контроля за деятельностью субъектов естественных </a:t>
            </a:r>
            <a:r>
              <a:rPr lang="ru-RU" sz="16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монополий</a:t>
            </a:r>
          </a:p>
          <a:p>
            <a:pPr marL="1444625" indent="-274638">
              <a:buFont typeface="Wingdings" panose="05000000000000000000" pitchFamily="2" charset="2"/>
              <a:buChar char="Ø"/>
            </a:pPr>
            <a:endParaRPr lang="ru-RU" sz="5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444625" indent="-274638">
              <a:buFont typeface="Wingdings" panose="05000000000000000000" pitchFamily="2" charset="2"/>
              <a:buChar char="Ø"/>
            </a:pPr>
            <a:r>
              <a:rPr lang="ru-RU" sz="16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мероприятия по реализации Национального плана 2022-2025 </a:t>
            </a:r>
            <a:endParaRPr lang="ru-RU" sz="1600" spc="-5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444625" indent="-274638">
              <a:buFont typeface="Wingdings" panose="05000000000000000000" pitchFamily="2" charset="2"/>
              <a:buChar char="Ø"/>
            </a:pPr>
            <a:endParaRPr lang="ru-RU" sz="5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444625" indent="-274638">
              <a:buFont typeface="Wingdings" panose="05000000000000000000" pitchFamily="2" charset="2"/>
              <a:buChar char="Ø"/>
            </a:pPr>
            <a:r>
              <a:rPr lang="ru-RU" sz="16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мероприятия </a:t>
            </a:r>
            <a:r>
              <a:rPr lang="ru-RU" sz="16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по реализации лучших практик реализации </a:t>
            </a:r>
            <a:r>
              <a:rPr lang="ru-RU" sz="16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Стандарта </a:t>
            </a:r>
            <a:r>
              <a:rPr lang="ru-RU" sz="16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(«Белая книга» проконкурентных региональных практик – 2021)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>
              <a:solidFill>
                <a:schemeClr val="tx1">
                  <a:lumMod val="50000"/>
                  <a:lumOff val="50000"/>
                </a:schemeClr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28" name="Рисунок 27" descr="Список">
            <a:extLst>
              <a:ext uri="{FF2B5EF4-FFF2-40B4-BE49-F238E27FC236}">
                <a16:creationId xmlns:a16="http://schemas.microsoft.com/office/drawing/2014/main" xmlns="" id="{9A73355B-662C-46D1-80D6-9C5391E119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9"/>
              </a:ext>
            </a:extLst>
          </a:blip>
          <a:stretch>
            <a:fillRect/>
          </a:stretch>
        </p:blipFill>
        <p:spPr>
          <a:xfrm>
            <a:off x="1249859" y="1457291"/>
            <a:ext cx="1065046" cy="1065046"/>
          </a:xfrm>
          <a:prstGeom prst="rect">
            <a:avLst/>
          </a:prstGeom>
        </p:spPr>
      </p:pic>
      <p:sp>
        <p:nvSpPr>
          <p:cNvPr id="25" name="Блок-схема: несколько документов 24"/>
          <p:cNvSpPr/>
          <p:nvPr/>
        </p:nvSpPr>
        <p:spPr>
          <a:xfrm>
            <a:off x="3048000" y="1989813"/>
            <a:ext cx="2057339" cy="502321"/>
          </a:xfrm>
          <a:prstGeom prst="flowChartMultidocument">
            <a:avLst/>
          </a:prstGeom>
          <a:solidFill>
            <a:srgbClr val="F2F2EA"/>
          </a:solidFill>
          <a:ln>
            <a:solidFill>
              <a:srgbClr val="3585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spc="-5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sz="14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37 товарных рынков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38282" y="5072004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 </a:t>
            </a:r>
          </a:p>
        </p:txBody>
      </p:sp>
      <p:sp>
        <p:nvSpPr>
          <p:cNvPr id="36" name="Блок-схема: несколько документов 35"/>
          <p:cNvSpPr/>
          <p:nvPr/>
        </p:nvSpPr>
        <p:spPr>
          <a:xfrm>
            <a:off x="3048000" y="4441660"/>
            <a:ext cx="2057339" cy="502321"/>
          </a:xfrm>
          <a:prstGeom prst="flowChartMultidocument">
            <a:avLst/>
          </a:prstGeom>
          <a:solidFill>
            <a:srgbClr val="F2F2EA"/>
          </a:solidFill>
          <a:ln>
            <a:solidFill>
              <a:srgbClr val="3585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spc="-5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sz="14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78 мероприятий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8" name="Рисунок 37" descr="Добавление">
            <a:extLst>
              <a:ext uri="{FF2B5EF4-FFF2-40B4-BE49-F238E27FC236}">
                <a16:creationId xmlns:a16="http://schemas.microsoft.com/office/drawing/2014/main" xmlns="" id="{56C291E3-CF0F-42DC-A4F3-628DEF4909AC}"/>
              </a:ext>
            </a:extLst>
          </p:cNvPr>
          <p:cNvPicPr>
            <a:picLocks noChangeAspect="1"/>
          </p:cNvPicPr>
          <p:nvPr/>
        </p:nvPicPr>
        <p:blipFill>
          <a:blip r:embed="rId70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5"/>
              </a:ext>
            </a:extLst>
          </a:blip>
          <a:stretch>
            <a:fillRect/>
          </a:stretch>
        </p:blipFill>
        <p:spPr>
          <a:xfrm>
            <a:off x="4633233" y="5441336"/>
            <a:ext cx="459105" cy="459105"/>
          </a:xfrm>
          <a:prstGeom prst="rect">
            <a:avLst/>
          </a:prstGeom>
        </p:spPr>
      </p:pic>
      <p:sp>
        <p:nvSpPr>
          <p:cNvPr id="8" name="Левая фигурная скобка 7"/>
          <p:cNvSpPr/>
          <p:nvPr/>
        </p:nvSpPr>
        <p:spPr>
          <a:xfrm>
            <a:off x="5311588" y="5211783"/>
            <a:ext cx="147918" cy="893182"/>
          </a:xfrm>
          <a:prstGeom prst="leftBrac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16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17666" y="299310"/>
            <a:ext cx="5204523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ru-RU" sz="2000" b="1" dirty="0" smtClean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 smtClean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 smtClean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Актуализация </a:t>
            </a:r>
            <a:r>
              <a: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муниципальных 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«дорожных карт</a:t>
            </a:r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»</a:t>
            </a: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C00000"/>
                </a:solidFill>
              </a:rPr>
              <a:t>д</a:t>
            </a:r>
            <a:r>
              <a:rPr lang="ru-RU" sz="2000" b="1" dirty="0" smtClean="0">
                <a:solidFill>
                  <a:srgbClr val="C00000"/>
                </a:solidFill>
              </a:rPr>
              <a:t>о 01.04.2022 года</a:t>
            </a: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5186857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xmlns="" id="{242528F4-D1F9-488C-935E-EE0E28A78F18}"/>
              </a:ext>
            </a:extLst>
          </p:cNvPr>
          <p:cNvSpPr/>
          <p:nvPr/>
        </p:nvSpPr>
        <p:spPr>
          <a:xfrm>
            <a:off x="7121928" y="1668450"/>
            <a:ext cx="3057832" cy="244682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ДОРОЖНАЯ КАРТА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xmlns="" id="{601741D7-6938-43A3-90B8-FE8F06C02F14}"/>
              </a:ext>
            </a:extLst>
          </p:cNvPr>
          <p:cNvSpPr/>
          <p:nvPr/>
        </p:nvSpPr>
        <p:spPr>
          <a:xfrm>
            <a:off x="5443055" y="2400410"/>
            <a:ext cx="1944005" cy="981609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Ответственные лица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xmlns="" id="{0C116D08-95D5-4949-9FA8-971BA5EC2E6B}"/>
              </a:ext>
            </a:extLst>
          </p:cNvPr>
          <p:cNvSpPr/>
          <p:nvPr/>
        </p:nvSpPr>
        <p:spPr>
          <a:xfrm>
            <a:off x="9207757" y="908409"/>
            <a:ext cx="1944006" cy="98160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Перечень рынков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xmlns="" id="{F5A16702-9AD3-4DC1-8A43-703B34ECB7EB}"/>
              </a:ext>
            </a:extLst>
          </p:cNvPr>
          <p:cNvSpPr/>
          <p:nvPr/>
        </p:nvSpPr>
        <p:spPr>
          <a:xfrm>
            <a:off x="9353347" y="3855165"/>
            <a:ext cx="1944005" cy="98160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Мероприятия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xmlns="" id="{82573381-DD64-4937-8760-E4A7FC61C5C8}"/>
              </a:ext>
            </a:extLst>
          </p:cNvPr>
          <p:cNvSpPr/>
          <p:nvPr/>
        </p:nvSpPr>
        <p:spPr>
          <a:xfrm>
            <a:off x="9991794" y="2400411"/>
            <a:ext cx="1944006" cy="98160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Целевые показатели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xmlns="" id="{5AFC981D-03A2-4471-800A-1806CD18E39B}"/>
              </a:ext>
            </a:extLst>
          </p:cNvPr>
          <p:cNvSpPr/>
          <p:nvPr/>
        </p:nvSpPr>
        <p:spPr>
          <a:xfrm>
            <a:off x="6149925" y="908409"/>
            <a:ext cx="1944006" cy="100189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Системные мероприятия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xmlns="" id="{54FB35A1-9E4D-48C7-86CA-22D9943E542A}"/>
              </a:ext>
            </a:extLst>
          </p:cNvPr>
          <p:cNvSpPr/>
          <p:nvPr/>
        </p:nvSpPr>
        <p:spPr>
          <a:xfrm>
            <a:off x="6130277" y="3859581"/>
            <a:ext cx="1944005" cy="981609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Сроки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6ECD4BF3-F24C-42C5-833B-A56DDE24C4A7}"/>
              </a:ext>
            </a:extLst>
          </p:cNvPr>
          <p:cNvSpPr/>
          <p:nvPr/>
        </p:nvSpPr>
        <p:spPr>
          <a:xfrm>
            <a:off x="5791890" y="5347167"/>
            <a:ext cx="683173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33333"/>
                </a:solidFill>
                <a:latin typeface="Arial" panose="020B0604020202020204" pitchFamily="34" charset="0"/>
              </a:rPr>
              <a:t>МЕТОДИЧЕСКИЕ РЕКОМЕНДАЦИИ </a:t>
            </a:r>
          </a:p>
          <a:p>
            <a:r>
              <a:rPr lang="ru-RU" sz="1600" dirty="0">
                <a:solidFill>
                  <a:srgbClr val="333333"/>
                </a:solidFill>
                <a:latin typeface="Arial" panose="020B0604020202020204" pitchFamily="34" charset="0"/>
              </a:rPr>
              <a:t>по разработке муниципальных планов («дорожных карт») </a:t>
            </a:r>
          </a:p>
          <a:p>
            <a:r>
              <a:rPr lang="ru-RU" sz="1600" dirty="0">
                <a:solidFill>
                  <a:srgbClr val="333333"/>
                </a:solidFill>
                <a:latin typeface="Arial" panose="020B0604020202020204" pitchFamily="34" charset="0"/>
              </a:rPr>
              <a:t>по содействию развитию конкуренции </a:t>
            </a:r>
          </a:p>
          <a:p>
            <a:r>
              <a:rPr lang="ru-RU" sz="1600" dirty="0">
                <a:solidFill>
                  <a:srgbClr val="333333"/>
                </a:solidFill>
                <a:latin typeface="Arial" panose="020B0604020202020204" pitchFamily="34" charset="0"/>
              </a:rPr>
              <a:t>в муниципальных образованиях Томской области от 14.10.2019</a:t>
            </a:r>
            <a:endParaRPr lang="ru-RU" sz="1600" dirty="0"/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xmlns="" id="{5B90A429-1F6B-465C-A2A1-D418B587081C}"/>
              </a:ext>
            </a:extLst>
          </p:cNvPr>
          <p:cNvCxnSpPr>
            <a:cxnSpLocks/>
          </p:cNvCxnSpPr>
          <p:nvPr/>
        </p:nvCxnSpPr>
        <p:spPr>
          <a:xfrm>
            <a:off x="5583205" y="5347167"/>
            <a:ext cx="0" cy="11079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467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386883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ru-RU" sz="5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sz="5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886200" y="430602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298418" y="1168056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495224" y="1791718"/>
            <a:ext cx="353266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pc="-50" dirty="0" smtClean="0">
                <a:solidFill>
                  <a:schemeClr val="bg1">
                    <a:lumMod val="50000"/>
                  </a:schemeClr>
                </a:solidFill>
              </a:rPr>
              <a:t>Информация о </a:t>
            </a:r>
            <a:r>
              <a:rPr lang="ru-RU" spc="-50" dirty="0">
                <a:solidFill>
                  <a:schemeClr val="bg1">
                    <a:lumMod val="50000"/>
                  </a:schemeClr>
                </a:solidFill>
              </a:rPr>
              <a:t>достижении целевых показателей муниципальных «дорожных карт» по содействию развитию конкуренции</a:t>
            </a:r>
          </a:p>
        </p:txBody>
      </p:sp>
      <p:pic>
        <p:nvPicPr>
          <p:cNvPr id="23" name="Picture 2" descr="C:\Users\panova\Desktop\лого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0" y="1528115"/>
            <a:ext cx="3868830" cy="118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" y="3111426"/>
            <a:ext cx="38862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Соглашения </a:t>
            </a:r>
          </a:p>
          <a:p>
            <a:pPr lvl="0" algn="ctr"/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внедрении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Стандарта развития конкуренции на территории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Томской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области</a:t>
            </a:r>
          </a:p>
        </p:txBody>
      </p:sp>
      <p:pic>
        <p:nvPicPr>
          <p:cNvPr id="24" name="Рисунок 23" descr="Ежедневник">
            <a:extLst>
              <a:ext uri="{FF2B5EF4-FFF2-40B4-BE49-F238E27FC236}">
                <a16:creationId xmlns:a16="http://schemas.microsoft.com/office/drawing/2014/main" xmlns="" id="{977A6D5C-87D2-4225-9C16-9B52C067E1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7"/>
              </a:ext>
            </a:extLst>
          </a:blip>
          <a:stretch>
            <a:fillRect/>
          </a:stretch>
        </p:blipFill>
        <p:spPr>
          <a:xfrm>
            <a:off x="10955384" y="430602"/>
            <a:ext cx="977046" cy="977046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4495225" y="4356507"/>
            <a:ext cx="35326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pc="-50" dirty="0" smtClean="0">
                <a:solidFill>
                  <a:schemeClr val="bg1">
                    <a:lumMod val="50000"/>
                  </a:schemeClr>
                </a:solidFill>
              </a:rPr>
              <a:t>Информация </a:t>
            </a:r>
            <a:r>
              <a:rPr lang="ru-RU" spc="-50" dirty="0">
                <a:solidFill>
                  <a:schemeClr val="bg1">
                    <a:lumMod val="50000"/>
                  </a:schemeClr>
                </a:solidFill>
              </a:rPr>
              <a:t>о  реализации мероприятий муниципальных «дорожных карт»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9856694" y="4279563"/>
            <a:ext cx="19498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spc="-50" dirty="0" smtClean="0">
                <a:solidFill>
                  <a:schemeClr val="bg1">
                    <a:lumMod val="50000"/>
                  </a:schemeClr>
                </a:solidFill>
              </a:rPr>
              <a:t>в Департамент экономики Администрации Томской области</a:t>
            </a:r>
            <a:endParaRPr lang="ru-RU" sz="1600" spc="-5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8167950" y="2840494"/>
            <a:ext cx="133125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8183922" y="5053834"/>
            <a:ext cx="133125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8199894" y="2486550"/>
            <a:ext cx="13152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spc="-50" dirty="0">
                <a:solidFill>
                  <a:srgbClr val="C00000"/>
                </a:solidFill>
              </a:rPr>
              <a:t>д</a:t>
            </a:r>
            <a:r>
              <a:rPr lang="ru-RU" sz="1400" b="1" spc="-50" dirty="0" smtClean="0">
                <a:solidFill>
                  <a:srgbClr val="C00000"/>
                </a:solidFill>
              </a:rPr>
              <a:t>о 01.02.2022</a:t>
            </a:r>
            <a:endParaRPr lang="ru-RU" sz="1400" b="1" spc="-50" dirty="0">
              <a:solidFill>
                <a:srgbClr val="C00000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8199894" y="4664284"/>
            <a:ext cx="13152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spc="-50" dirty="0">
                <a:solidFill>
                  <a:srgbClr val="C00000"/>
                </a:solidFill>
              </a:rPr>
              <a:t>д</a:t>
            </a:r>
            <a:r>
              <a:rPr lang="ru-RU" sz="1400" b="1" spc="-50" dirty="0" smtClean="0">
                <a:solidFill>
                  <a:srgbClr val="C00000"/>
                </a:solidFill>
              </a:rPr>
              <a:t>о 01.02.2022</a:t>
            </a:r>
            <a:endParaRPr lang="ru-RU" sz="1400" b="1" spc="-50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-4267200" y="4721662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 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9856694" y="1945606"/>
            <a:ext cx="19498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spc="-50" dirty="0" smtClean="0">
                <a:solidFill>
                  <a:schemeClr val="bg1">
                    <a:lumMod val="50000"/>
                  </a:schemeClr>
                </a:solidFill>
              </a:rPr>
              <a:t>в Департамент экономики Администрации Томской области</a:t>
            </a:r>
            <a:endParaRPr lang="ru-RU" sz="1600" spc="-5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58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386883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ru-RU" sz="5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sz="5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886200" y="430602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298418" y="1168056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495224" y="2161049"/>
            <a:ext cx="35326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pc="-50" dirty="0" smtClean="0">
                <a:solidFill>
                  <a:schemeClr val="bg1">
                    <a:lumMod val="50000"/>
                  </a:schemeClr>
                </a:solidFill>
              </a:rPr>
              <a:t>Потенциально лучшие п</a:t>
            </a:r>
            <a:r>
              <a:rPr lang="x-none" spc="-50" smtClean="0">
                <a:solidFill>
                  <a:schemeClr val="bg1">
                    <a:lumMod val="50000"/>
                  </a:schemeClr>
                </a:solidFill>
              </a:rPr>
              <a:t>рактики</a:t>
            </a:r>
            <a:endParaRPr lang="ru-RU" spc="-5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4" name="Рисунок 23" descr="Ежедневник">
            <a:extLst>
              <a:ext uri="{FF2B5EF4-FFF2-40B4-BE49-F238E27FC236}">
                <a16:creationId xmlns:a16="http://schemas.microsoft.com/office/drawing/2014/main" xmlns="" id="{977A6D5C-87D2-4225-9C16-9B52C067E1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7"/>
              </a:ext>
            </a:extLst>
          </a:blip>
          <a:stretch>
            <a:fillRect/>
          </a:stretch>
        </p:blipFill>
        <p:spPr>
          <a:xfrm>
            <a:off x="10955384" y="430602"/>
            <a:ext cx="977046" cy="977046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4495225" y="4356507"/>
            <a:ext cx="35326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pc="-50" dirty="0" smtClean="0">
                <a:solidFill>
                  <a:schemeClr val="bg1">
                    <a:lumMod val="50000"/>
                  </a:schemeClr>
                </a:solidFill>
              </a:rPr>
              <a:t>В</a:t>
            </a:r>
            <a:r>
              <a:rPr lang="x-none" spc="-50" smtClean="0">
                <a:solidFill>
                  <a:schemeClr val="bg1">
                    <a:lumMod val="50000"/>
                  </a:schemeClr>
                </a:solidFill>
              </a:rPr>
              <a:t>недрение </a:t>
            </a:r>
            <a:r>
              <a:rPr lang="x-none" spc="-50">
                <a:solidFill>
                  <a:schemeClr val="bg1">
                    <a:lumMod val="50000"/>
                  </a:schemeClr>
                </a:solidFill>
              </a:rPr>
              <a:t>«лучших практик», </a:t>
            </a:r>
            <a:r>
              <a:rPr lang="ru-RU" spc="-50" dirty="0" smtClean="0">
                <a:solidFill>
                  <a:schemeClr val="bg1">
                    <a:lumMod val="50000"/>
                  </a:schemeClr>
                </a:solidFill>
              </a:rPr>
              <a:t>предложенных </a:t>
            </a:r>
            <a:r>
              <a:rPr lang="x-none" spc="-50" smtClean="0">
                <a:solidFill>
                  <a:schemeClr val="bg1">
                    <a:lumMod val="50000"/>
                  </a:schemeClr>
                </a:solidFill>
              </a:rPr>
              <a:t>Минэкономразвития</a:t>
            </a:r>
            <a:r>
              <a:rPr lang="ru-RU" spc="-50" dirty="0" smtClean="0">
                <a:solidFill>
                  <a:schemeClr val="bg1">
                    <a:lumMod val="50000"/>
                  </a:schemeClr>
                </a:solidFill>
              </a:rPr>
              <a:t> России</a:t>
            </a:r>
            <a:endParaRPr lang="ru-RU" spc="-5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9856694" y="4279563"/>
            <a:ext cx="19498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spc="-50" dirty="0" smtClean="0">
                <a:solidFill>
                  <a:schemeClr val="bg1">
                    <a:lumMod val="50000"/>
                  </a:schemeClr>
                </a:solidFill>
              </a:rPr>
              <a:t>в Департамент экономики Администрации Томской области</a:t>
            </a:r>
            <a:endParaRPr lang="ru-RU" sz="1600" spc="-5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8167950" y="2840494"/>
            <a:ext cx="133125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8183922" y="5053834"/>
            <a:ext cx="133125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8199894" y="2486550"/>
            <a:ext cx="13152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spc="-50" dirty="0">
                <a:solidFill>
                  <a:srgbClr val="C00000"/>
                </a:solidFill>
              </a:rPr>
              <a:t>д</a:t>
            </a:r>
            <a:r>
              <a:rPr lang="ru-RU" sz="1400" b="1" spc="-50" dirty="0" smtClean="0">
                <a:solidFill>
                  <a:srgbClr val="C00000"/>
                </a:solidFill>
              </a:rPr>
              <a:t>о 01.02.2022</a:t>
            </a:r>
            <a:endParaRPr lang="ru-RU" sz="1400" b="1" spc="-50" dirty="0">
              <a:solidFill>
                <a:srgbClr val="C00000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8199894" y="4664284"/>
            <a:ext cx="13152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spc="-50" dirty="0">
                <a:solidFill>
                  <a:srgbClr val="C00000"/>
                </a:solidFill>
              </a:rPr>
              <a:t>д</a:t>
            </a:r>
            <a:r>
              <a:rPr lang="ru-RU" sz="1400" b="1" spc="-50" dirty="0" smtClean="0">
                <a:solidFill>
                  <a:srgbClr val="C00000"/>
                </a:solidFill>
              </a:rPr>
              <a:t>о 01.02.2022</a:t>
            </a:r>
            <a:endParaRPr lang="ru-RU" sz="1400" b="1" spc="-50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-4267200" y="4721662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 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9856694" y="1945606"/>
            <a:ext cx="19498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spc="-50" dirty="0" smtClean="0">
                <a:solidFill>
                  <a:schemeClr val="bg1">
                    <a:lumMod val="50000"/>
                  </a:schemeClr>
                </a:solidFill>
              </a:rPr>
              <a:t>в Департамент экономики Администрации Томской области</a:t>
            </a:r>
            <a:endParaRPr lang="ru-RU" sz="1600" spc="-5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41" t="15556" r="21250" b="12941"/>
          <a:stretch/>
        </p:blipFill>
        <p:spPr bwMode="auto">
          <a:xfrm>
            <a:off x="970306" y="1306218"/>
            <a:ext cx="1716987" cy="1184353"/>
          </a:xfrm>
          <a:prstGeom prst="rect">
            <a:avLst/>
          </a:prstGeom>
          <a:noFill/>
          <a:ln w="9525">
            <a:solidFill>
              <a:srgbClr val="358583">
                <a:alpha val="68000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13647" y="2312894"/>
            <a:ext cx="497541" cy="672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" y="3111426"/>
            <a:ext cx="3886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Лучшие практики </a:t>
            </a:r>
          </a:p>
          <a:p>
            <a:pPr lvl="0" algn="ctr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 развитию конкуренции</a:t>
            </a:r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3" name="Рисунок 22" descr="Громкость">
            <a:extLst>
              <a:ext uri="{FF2B5EF4-FFF2-40B4-BE49-F238E27FC236}">
                <a16:creationId xmlns="" xmlns:a16="http://schemas.microsoft.com/office/drawing/2014/main" id="{E8D151B7-CE46-46F0-BEFC-613D1BDB9540}"/>
              </a:ext>
            </a:extLst>
          </p:cNvPr>
          <p:cNvPicPr>
            <a:picLocks noChangeAspect="1"/>
          </p:cNvPicPr>
          <p:nvPr/>
        </p:nvPicPr>
        <p:blipFill>
          <a:blip r:embed="rId59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4495225" y="1250643"/>
            <a:ext cx="722234" cy="722234"/>
          </a:xfrm>
          <a:prstGeom prst="rect">
            <a:avLst/>
          </a:prstGeom>
        </p:spPr>
      </p:pic>
      <p:pic>
        <p:nvPicPr>
          <p:cNvPr id="28" name="Рисунок 27" descr="Рукопожатие">
            <a:extLst>
              <a:ext uri="{FF2B5EF4-FFF2-40B4-BE49-F238E27FC236}">
                <a16:creationId xmlns="" xmlns:a16="http://schemas.microsoft.com/office/drawing/2014/main" id="{224EA6F8-B8D3-4DE1-9296-F868B8E6A722}"/>
              </a:ext>
            </a:extLst>
          </p:cNvPr>
          <p:cNvPicPr>
            <a:picLocks noChangeAspect="1"/>
          </p:cNvPicPr>
          <p:nvPr/>
        </p:nvPicPr>
        <p:blipFill>
          <a:blip r:embed="rId60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4495225" y="3440692"/>
            <a:ext cx="820638" cy="820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84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rossaprimavera.ru/static/files/824b5c666ff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889">
                        <a14:foregroundMark x1="17778" y1="22091" x2="17778" y2="22091"/>
                        <a14:foregroundMark x1="35444" y1="18738" x2="11778" y2="19132"/>
                        <a14:foregroundMark x1="14444" y1="8876" x2="4000" y2="72387"/>
                        <a14:foregroundMark x1="15444" y1="44181" x2="49667" y2="55227"/>
                        <a14:foregroundMark x1="31667" y1="44970" x2="65889" y2="64892"/>
                        <a14:foregroundMark x1="64667" y1="69822" x2="29889" y2="46746"/>
                        <a14:foregroundMark x1="50111" y1="16174" x2="83889" y2="18935"/>
                        <a14:foregroundMark x1="97444" y1="37475" x2="85778" y2="1578"/>
                        <a14:foregroundMark x1="5556" y1="71006" x2="58444" y2="96647"/>
                        <a14:foregroundMark x1="29333" y1="88560" x2="23333" y2="99606"/>
                        <a14:foregroundMark x1="13000" y1="76134" x2="7778" y2="99606"/>
                        <a14:foregroundMark x1="6444" y1="10059" x2="4333" y2="40434"/>
                        <a14:foregroundMark x1="50889" y1="99014" x2="1556" y2="87574"/>
                        <a14:foregroundMark x1="8667" y1="85996" x2="111" y2="81854"/>
                        <a14:foregroundMark x1="9222" y1="96252" x2="333" y2="96647"/>
                        <a14:foregroundMark x1="44222" y1="80473" x2="51667" y2="67850"/>
                        <a14:backgroundMark x1="90000" y1="98225" x2="90000" y2="98225"/>
                        <a14:backgroundMark x1="89000" y1="98619" x2="89000" y2="986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308759" y="1757621"/>
            <a:ext cx="0" cy="2695626"/>
          </a:xfrm>
          <a:prstGeom prst="line">
            <a:avLst/>
          </a:prstGeom>
          <a:ln w="38100" cmpd="sng"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Заголовок 1"/>
          <p:cNvSpPr txBox="1">
            <a:spLocks/>
          </p:cNvSpPr>
          <p:nvPr/>
        </p:nvSpPr>
        <p:spPr>
          <a:xfrm>
            <a:off x="7119991" y="936601"/>
            <a:ext cx="4674742" cy="136481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rgbClr val="1F5FA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>
                <a:solidFill>
                  <a:sysClr val="window" lastClr="FFFFFF"/>
                </a:solidFill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БЛАГОДАРЮ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ЗА ВНИМАНИЕ!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371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37">
      <a:dk1>
        <a:sysClr val="windowText" lastClr="000000"/>
      </a:dk1>
      <a:lt1>
        <a:sysClr val="window" lastClr="FFFFFF"/>
      </a:lt1>
      <a:dk2>
        <a:srgbClr val="7030A0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2467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Другая 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19740</TotalTime>
  <Words>644</Words>
  <Application>Microsoft Office PowerPoint</Application>
  <PresentationFormat>Произвольный</PresentationFormat>
  <Paragraphs>189</Paragraphs>
  <Slides>11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Тема Office</vt:lpstr>
      <vt:lpstr>1_Тема Office</vt:lpstr>
      <vt:lpstr>Презентация PowerPoint</vt:lpstr>
      <vt:lpstr>  ПРОЕКТ распоряжения Губернатора Томской области  Перечень товарных рынков  для содействия развитию конкуренции     План мероприятий («дорожная карта»)  по содействию развитию конкуренции на территории Томской области  на 2022 – 2025 годы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PNO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</dc:title>
  <dc:creator>Кузьмина Елена Анатольевна</dc:creator>
  <cp:lastModifiedBy>Томская область</cp:lastModifiedBy>
  <cp:revision>502</cp:revision>
  <cp:lastPrinted>2021-12-16T05:55:57Z</cp:lastPrinted>
  <dcterms:created xsi:type="dcterms:W3CDTF">2019-02-13T10:16:57Z</dcterms:created>
  <dcterms:modified xsi:type="dcterms:W3CDTF">2021-12-17T04:21:40Z</dcterms:modified>
</cp:coreProperties>
</file>