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48" r:id="rId3"/>
  </p:sldMasterIdLst>
  <p:notesMasterIdLst>
    <p:notesMasterId r:id="rId11"/>
  </p:notesMasterIdLst>
  <p:handoutMasterIdLst>
    <p:handoutMasterId r:id="rId12"/>
  </p:handoutMasterIdLst>
  <p:sldIdLst>
    <p:sldId id="374" r:id="rId4"/>
    <p:sldId id="376" r:id="rId5"/>
    <p:sldId id="377" r:id="rId6"/>
    <p:sldId id="373" r:id="rId7"/>
    <p:sldId id="363" r:id="rId8"/>
    <p:sldId id="378" r:id="rId9"/>
    <p:sldId id="375" r:id="rId10"/>
  </p:sldIdLst>
  <p:sldSz cx="9144000" cy="6858000" type="screen4x3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Татьяна Владимировна Панова" initials="ТВП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504F"/>
    <a:srgbClr val="DAD7C0"/>
    <a:srgbClr val="E4E2D2"/>
    <a:srgbClr val="B4AC7A"/>
    <a:srgbClr val="358583"/>
    <a:srgbClr val="35555D"/>
    <a:srgbClr val="E2ECEE"/>
    <a:srgbClr val="D2E2E6"/>
    <a:srgbClr val="C7DBDF"/>
    <a:srgbClr val="B1CD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26" autoAdjust="0"/>
    <p:restoredTop sz="81808" autoAdjust="0"/>
  </p:normalViewPr>
  <p:slideViewPr>
    <p:cSldViewPr>
      <p:cViewPr>
        <p:scale>
          <a:sx n="89" d="100"/>
          <a:sy n="89" d="100"/>
        </p:scale>
        <p:origin x="-2346" y="-6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/>
          <a:lstStyle>
            <a:lvl1pPr algn="r">
              <a:defRPr sz="1200"/>
            </a:lvl1pPr>
          </a:lstStyle>
          <a:p>
            <a:fld id="{C91E8DD9-A431-47FE-8AD0-692973CA1183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7318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4" y="9377318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 anchor="b"/>
          <a:lstStyle>
            <a:lvl1pPr algn="r">
              <a:defRPr sz="1200"/>
            </a:lvl1pPr>
          </a:lstStyle>
          <a:p>
            <a:fld id="{F94FBDC6-8DAF-4249-978E-F2DA40B2C4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7358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/>
          <a:lstStyle>
            <a:lvl1pPr algn="r">
              <a:defRPr sz="1200"/>
            </a:lvl1pPr>
          </a:lstStyle>
          <a:p>
            <a:fld id="{E4A10357-BAD6-4B40-B00D-3EAE2328C7E9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0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25" tIns="45562" rIns="91125" bIns="4556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6"/>
            <a:ext cx="5438140" cy="4442698"/>
          </a:xfrm>
          <a:prstGeom prst="rect">
            <a:avLst/>
          </a:prstGeom>
        </p:spPr>
        <p:txBody>
          <a:bodyPr vert="horz" lIns="91125" tIns="45562" rIns="91125" bIns="45562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7318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7318"/>
            <a:ext cx="2945659" cy="493633"/>
          </a:xfrm>
          <a:prstGeom prst="rect">
            <a:avLst/>
          </a:prstGeom>
        </p:spPr>
        <p:txBody>
          <a:bodyPr vert="horz" lIns="91125" tIns="45562" rIns="91125" bIns="45562" rtlCol="0" anchor="b"/>
          <a:lstStyle>
            <a:lvl1pPr algn="r">
              <a:defRPr sz="1200"/>
            </a:lvl1pPr>
          </a:lstStyle>
          <a:p>
            <a:fld id="{7B37CC52-081F-4558-A81B-A2A665635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502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02883-929D-4786-8851-8253565D4D9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68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77925" y="1233488"/>
            <a:ext cx="4441825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02883-929D-4786-8851-8253565D4D9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68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5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6</a:t>
            </a:fld>
            <a:endParaRPr lang="ru-RU" altLang="ru-RU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943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912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426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640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964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949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973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751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498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07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5326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76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24816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776817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FontTx/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445405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2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2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 marL="1143000" indent="-228600">
              <a:spcBef>
                <a:spcPts val="300"/>
              </a:spcBef>
              <a:buFont typeface="Arial" pitchFamily="34" charset="0"/>
              <a:buChar char="•"/>
              <a:defRPr sz="1000"/>
            </a:lvl3pPr>
            <a:lvl4pPr marL="1600200" indent="-228600">
              <a:buFont typeface="Arial" pitchFamily="34" charset="0"/>
              <a:buChar char="•"/>
              <a:defRPr sz="8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31720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2" y="1340768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53912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20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None/>
              <a:defRPr sz="1400" b="0"/>
            </a:lvl1pPr>
            <a:lvl2pPr marL="628650" indent="-171450">
              <a:spcBef>
                <a:spcPts val="300"/>
              </a:spcBef>
              <a:buFont typeface="Arial" pitchFamily="34" charset="0"/>
              <a:buChar char="•"/>
              <a:defRPr sz="1200"/>
            </a:lvl2pPr>
            <a:lvl3pPr>
              <a:spcBef>
                <a:spcPts val="300"/>
              </a:spcBef>
              <a:defRPr sz="1000"/>
            </a:lvl3pPr>
            <a:lvl4pPr>
              <a:defRPr sz="1400"/>
            </a:lvl4pPr>
            <a:lvl5pPr marL="1828800" indent="0">
              <a:buNone/>
              <a:defRPr sz="12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61425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4" y="3029135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54874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4E2532-61EB-4D1F-BD53-4C6058E8E334}" type="datetime1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6249D1-5EEE-4007-90FD-17810FA1FFE4}" type="slidenum">
              <a:rPr lang="ru-RU"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957178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29398B-79E8-4E3A-AC91-D253A75815E6}" type="datetime1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01.06.2021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CF7D6B-4116-40D2-A3E3-2824AD739CA2}" type="slidenum">
              <a:rPr lang="ru-RU"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ea typeface="ＭＳ Ｐゴシック" panose="020B0600070205080204" pitchFamily="34" charset="-128"/>
            </a:endParaRPr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006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25058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3EBC1694-44BB-4A06-A41E-2147E62BC4EC}" type="datetimeFigureOut">
              <a:rPr lang="ru-RU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01.06.2021</a:t>
            </a:fld>
            <a:endParaRPr lang="ru-RU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D9E87004-C5B4-4585-956F-82CFA0ED07CC}" type="slidenum">
              <a:rPr lang="ru-RU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402549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800" y="115200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3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>
              <a:spcBef>
                <a:spcPts val="225"/>
              </a:spcBef>
              <a:defRPr sz="750"/>
            </a:lvl3pPr>
            <a:lvl4pPr>
              <a:defRPr sz="1050"/>
            </a:lvl4pPr>
            <a:lvl5pPr marL="1371600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6892754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екстовая страниц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3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>
              <a:spcBef>
                <a:spcPts val="225"/>
              </a:spcBef>
              <a:defRPr sz="750"/>
            </a:lvl3pPr>
            <a:lvl4pPr>
              <a:defRPr sz="1050"/>
            </a:lvl4pPr>
            <a:lvl5pPr marL="1371600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3431782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3" y="1340768"/>
            <a:ext cx="381642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 marL="857250" indent="-171450">
              <a:spcBef>
                <a:spcPts val="225"/>
              </a:spcBef>
              <a:buFont typeface="Arial" pitchFamily="34" charset="0"/>
              <a:buChar char="•"/>
              <a:defRPr sz="750"/>
            </a:lvl3pPr>
            <a:lvl4pPr marL="1200150" indent="-171450">
              <a:buFont typeface="Arial" pitchFamily="34" charset="0"/>
              <a:buChar char="•"/>
              <a:defRPr sz="6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12" name="Объект 2"/>
          <p:cNvSpPr>
            <a:spLocks noGrp="1"/>
          </p:cNvSpPr>
          <p:nvPr>
            <p:ph idx="13"/>
          </p:nvPr>
        </p:nvSpPr>
        <p:spPr>
          <a:xfrm>
            <a:off x="4499992" y="1340768"/>
            <a:ext cx="417646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FontTx/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>
              <a:spcBef>
                <a:spcPts val="225"/>
              </a:spcBef>
              <a:defRPr sz="750"/>
            </a:lvl3pPr>
            <a:lvl4pPr>
              <a:defRPr sz="105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0448123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овая страница 2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539553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 marL="857250" indent="-171450">
              <a:spcBef>
                <a:spcPts val="225"/>
              </a:spcBef>
              <a:buFont typeface="Arial" pitchFamily="34" charset="0"/>
              <a:buChar char="•"/>
              <a:defRPr sz="750"/>
            </a:lvl3pPr>
            <a:lvl4pPr marL="1200150" indent="-171450">
              <a:buFont typeface="Arial" pitchFamily="34" charset="0"/>
              <a:buChar char="•"/>
              <a:defRPr sz="6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" name="Объект 2"/>
          <p:cNvSpPr>
            <a:spLocks noGrp="1"/>
          </p:cNvSpPr>
          <p:nvPr>
            <p:ph idx="14"/>
          </p:nvPr>
        </p:nvSpPr>
        <p:spPr>
          <a:xfrm>
            <a:off x="539553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 marL="857250" indent="-171450">
              <a:spcBef>
                <a:spcPts val="225"/>
              </a:spcBef>
              <a:buFont typeface="Arial" pitchFamily="34" charset="0"/>
              <a:buChar char="•"/>
              <a:defRPr sz="750"/>
            </a:lvl3pPr>
            <a:lvl4pPr marL="1200150" indent="-171450">
              <a:buFont typeface="Arial" pitchFamily="34" charset="0"/>
              <a:buChar char="•"/>
              <a:defRPr sz="6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7" name="Объект 2"/>
          <p:cNvSpPr>
            <a:spLocks noGrp="1"/>
          </p:cNvSpPr>
          <p:nvPr>
            <p:ph idx="15"/>
          </p:nvPr>
        </p:nvSpPr>
        <p:spPr>
          <a:xfrm>
            <a:off x="4788024" y="1322480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 marL="857250" indent="-171450">
              <a:spcBef>
                <a:spcPts val="225"/>
              </a:spcBef>
              <a:buFont typeface="Arial" pitchFamily="34" charset="0"/>
              <a:buChar char="•"/>
              <a:defRPr sz="750"/>
            </a:lvl3pPr>
            <a:lvl4pPr marL="1200150" indent="-171450">
              <a:buFont typeface="Arial" pitchFamily="34" charset="0"/>
              <a:buChar char="•"/>
              <a:defRPr sz="6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8" name="Объект 2"/>
          <p:cNvSpPr>
            <a:spLocks noGrp="1"/>
          </p:cNvSpPr>
          <p:nvPr>
            <p:ph idx="16"/>
          </p:nvPr>
        </p:nvSpPr>
        <p:spPr>
          <a:xfrm>
            <a:off x="4788024" y="3645024"/>
            <a:ext cx="3816424" cy="208823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 marL="857250" indent="-171450">
              <a:spcBef>
                <a:spcPts val="225"/>
              </a:spcBef>
              <a:buFont typeface="Arial" pitchFamily="34" charset="0"/>
              <a:buChar char="•"/>
              <a:defRPr sz="750"/>
            </a:lvl3pPr>
            <a:lvl4pPr marL="1200150" indent="-171450">
              <a:buFont typeface="Arial" pitchFamily="34" charset="0"/>
              <a:buChar char="•"/>
              <a:defRPr sz="6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79276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539553" y="1340770"/>
            <a:ext cx="8145661" cy="498224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</a:lstStyle>
          <a:p>
            <a:pPr lvl="0"/>
            <a:r>
              <a:rPr lang="ru-RU" noProof="0"/>
              <a:t>Вставка диаграммы</a:t>
            </a:r>
            <a:endParaRPr lang="ru-RU" noProof="0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33179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8136904" cy="864096"/>
          </a:xfrm>
          <a:prstGeom prst="rect">
            <a:avLst/>
          </a:prstGeom>
        </p:spPr>
        <p:txBody>
          <a:bodyPr/>
          <a:lstStyle>
            <a:lvl1pPr>
              <a:defRPr sz="1500" baseline="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3" y="1340768"/>
            <a:ext cx="8136904" cy="482453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225"/>
              </a:spcBef>
              <a:buNone/>
              <a:defRPr sz="1050" b="0"/>
            </a:lvl1pPr>
            <a:lvl2pPr marL="471488" indent="-128588">
              <a:spcBef>
                <a:spcPts val="225"/>
              </a:spcBef>
              <a:buFont typeface="Arial" pitchFamily="34" charset="0"/>
              <a:buChar char="•"/>
              <a:defRPr sz="900"/>
            </a:lvl2pPr>
            <a:lvl3pPr>
              <a:spcBef>
                <a:spcPts val="225"/>
              </a:spcBef>
              <a:defRPr sz="750"/>
            </a:lvl3pPr>
            <a:lvl4pPr>
              <a:defRPr sz="1050"/>
            </a:lvl4pPr>
            <a:lvl5pPr marL="1371600" indent="0">
              <a:buNone/>
              <a:defRPr sz="900"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1395458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Шмуц-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9855" y="3029137"/>
            <a:ext cx="7027933" cy="440677"/>
          </a:xfrm>
          <a:prstGeom prst="rect">
            <a:avLst/>
          </a:prstGeom>
        </p:spPr>
        <p:txBody>
          <a:bodyPr/>
          <a:lstStyle>
            <a:lvl1pPr algn="l">
              <a:defRPr sz="21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42822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  <a:prstGeom prst="rect">
            <a:avLst/>
          </a:prstGeom>
        </p:spPr>
        <p:txBody>
          <a:bodyPr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F6E6AA-E049-47B6-AD72-F915B2ED1782}" type="datetime1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F1A538-6B67-4B9F-97BC-A37F20469EDD}" type="slidenum">
              <a:rPr lang="ru-RU" altLang="ru-RU"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379406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  <a:prstGeom prst="rect">
            <a:avLst/>
          </a:prstGeom>
        </p:spPr>
        <p:txBody>
          <a:bodyPr/>
          <a:lstStyle>
            <a:lvl1pPr>
              <a:defRPr sz="3000" b="0" i="0" cap="none" baseline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prstGeom prst="rect">
            <a:avLst/>
          </a:prstGeo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  <a:prstGeom prst="rect">
            <a:avLst/>
          </a:prstGeo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  <a:prstGeom prst="rect">
            <a:avLst/>
          </a:prstGeo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B00C4C-EEC0-4E18-BCAC-9608A0583B97}" type="datetime1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01.06.2021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262DDE-29A5-442C-85F3-CF6E4E4E7665}" type="slidenum">
              <a:rPr lang="ru-RU" altLang="ru-RU"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ea typeface="ＭＳ Ｐゴシック" pitchFamily="34" charset="-128"/>
            </a:endParaRPr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rtlCol="0"/>
          <a:lstStyle>
            <a:lvl1pPr eaLnBrk="1" hangingPunct="1">
              <a:defRPr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7534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Титульная стран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547664" y="2996952"/>
            <a:ext cx="7272808" cy="936104"/>
          </a:xfrm>
          <a:prstGeom prst="rect">
            <a:avLst/>
          </a:prstGeom>
        </p:spPr>
        <p:txBody>
          <a:bodyPr/>
          <a:lstStyle>
            <a:lvl1pPr algn="l">
              <a:defRPr sz="2400" b="1" i="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0"/>
          </p:nvPr>
        </p:nvSpPr>
        <p:spPr>
          <a:xfrm>
            <a:off x="1547665" y="6309320"/>
            <a:ext cx="3240087" cy="2159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750" b="1">
                <a:solidFill>
                  <a:schemeClr val="bg1"/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431105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13C00E-91BF-48E4-81B9-6761659C1650}" type="datetime1">
              <a:rPr lang="ru-RU">
                <a:solidFill>
                  <a:srgbClr val="000000"/>
                </a:solidFill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01.06.2021</a:t>
            </a:fld>
            <a:endParaRPr lang="ru-RU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latin typeface="Arial" panose="020B0604020202020204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FACA49FC-2A1E-4E70-AC58-54C151ACCFBB}" type="slidenum">
              <a:rPr lang="ru-RU" altLang="ru-RU">
                <a:solidFill>
                  <a:srgbClr val="000000"/>
                </a:solidFill>
                <a:ea typeface="ＭＳ Ｐゴシック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37395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560-7062-469E-B84D-D60067CAD655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45DC3-6A68-4FFF-9172-5CBBAF521C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8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6A35C446-DD4D-4C30-B15F-4A5F54D59A0A}" type="slidenum">
              <a:rPr lang="ru-RU" altLang="ru-RU" sz="1200" smtClean="0">
                <a:solidFill>
                  <a:srgbClr val="7F7F7F"/>
                </a:solidFill>
                <a:cs typeface="Arial" panose="020B0604020202020204" pitchFamily="34" charset="0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 sz="1200">
              <a:solidFill>
                <a:srgbClr val="7F7F7F"/>
              </a:solidFill>
              <a:cs typeface="Arial" panose="020B0604020202020204" pitchFamily="34" charset="0"/>
            </a:endParaRPr>
          </a:p>
        </p:txBody>
      </p:sp>
      <p:pic>
        <p:nvPicPr>
          <p:cNvPr id="10243" name="Рисунок 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68313" y="919163"/>
            <a:ext cx="8424862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5" name="Picture 3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1648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Box 11"/>
          <p:cNvSpPr txBox="1">
            <a:spLocks noChangeArrowheads="1"/>
          </p:cNvSpPr>
          <p:nvPr/>
        </p:nvSpPr>
        <p:spPr bwMode="auto">
          <a:xfrm>
            <a:off x="8305800" y="6381750"/>
            <a:ext cx="442913" cy="12700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0140954E-7692-47C1-A037-31A05088F35A}" type="slidenum">
              <a:rPr lang="ru-RU" altLang="ru-RU" sz="900">
                <a:solidFill>
                  <a:srgbClr val="7F7F7F"/>
                </a:solidFill>
                <a:ea typeface="ＭＳ Ｐゴシック" pitchFamily="34" charset="-128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z="900">
              <a:solidFill>
                <a:srgbClr val="7F7F7F"/>
              </a:solidFill>
              <a:ea typeface="ＭＳ Ｐゴシック" pitchFamily="34" charset="-128"/>
            </a:endParaRPr>
          </a:p>
        </p:txBody>
      </p:sp>
      <p:pic>
        <p:nvPicPr>
          <p:cNvPr id="2" name="Рисунок 4"/>
          <p:cNvPicPr>
            <a:picLocks noChangeAspect="1"/>
          </p:cNvPicPr>
          <p:nvPr/>
        </p:nvPicPr>
        <p:blipFill>
          <a:blip r:embed="rId14" cstate="print"/>
          <a:srcRect l="21626" t="59528" r="18913" b="3267"/>
          <a:stretch>
            <a:fillRect/>
          </a:stretch>
        </p:blipFill>
        <p:spPr bwMode="auto">
          <a:xfrm>
            <a:off x="395288" y="6308725"/>
            <a:ext cx="2217737" cy="25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473075" y="917575"/>
            <a:ext cx="8423275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32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435975" y="0"/>
            <a:ext cx="708025" cy="91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0174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6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  <a:ea typeface="ＭＳ Ｐゴシック" charset="0"/>
          <a:cs typeface="ＭＳ Ｐゴシック" charset="0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7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0.png"/><Relationship Id="rId10" Type="http://schemas.microsoft.com/office/2007/relationships/hdphoto" Target="../media/hdphoto7.wdp"/><Relationship Id="rId4" Type="http://schemas.microsoft.com/office/2007/relationships/hdphoto" Target="../media/hdphoto4.wdp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4.png"/><Relationship Id="rId4" Type="http://schemas.microsoft.com/office/2007/relationships/hdphoto" Target="../media/hdphoto8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-1" y="1973432"/>
            <a:ext cx="9144000" cy="294657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4997" y="1170095"/>
            <a:ext cx="9034005" cy="674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Администрации </a:t>
            </a:r>
            <a:r>
              <a:rPr lang="ru-RU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</a:t>
            </a:r>
            <a:r>
              <a:rPr lang="ru-RU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  <a:endParaRPr lang="ru-RU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908" y="338386"/>
            <a:ext cx="1096188" cy="95833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3352664" y="6340565"/>
            <a:ext cx="243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B716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27.05.2021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3B716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3D52CF18-A042-4461-A32A-9A8D464B782E}"/>
              </a:ext>
            </a:extLst>
          </p:cNvPr>
          <p:cNvSpPr/>
          <p:nvPr/>
        </p:nvSpPr>
        <p:spPr>
          <a:xfrm>
            <a:off x="-2" y="2852936"/>
            <a:ext cx="9144001" cy="1707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СЕМИНАР – СОВЕЩАНИЕ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8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органами местного самоуправления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муниципальных образований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  <a:endParaRPr kumimoji="0" lang="ru-RU" sz="280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1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2051720" y="5500335"/>
            <a:ext cx="5184576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Дубровина Елена Сергеевна</a:t>
            </a:r>
            <a:endParaRPr lang="ru-RU" b="1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аместитель начальника Департамента по экономики Администрации Томской области</a:t>
            </a:r>
            <a:endParaRPr lang="ru-RU" sz="1400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82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2990930" y="153393"/>
            <a:ext cx="6153071" cy="2411510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9144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9144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9144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5730"/>
            <a:ext cx="9144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-1" y="6804561"/>
            <a:ext cx="9144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223814" y="383226"/>
            <a:ext cx="5816277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 smtClean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223814" y="606364"/>
            <a:ext cx="6153069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solidFill>
                  <a:srgbClr val="35555D"/>
                </a:solidFill>
              </a:rPr>
              <a:t>между Администрацией Томской области и </a:t>
            </a:r>
            <a:r>
              <a:rPr lang="ru-RU" sz="2000" dirty="0">
                <a:solidFill>
                  <a:srgbClr val="35555D"/>
                </a:solidFill>
              </a:rPr>
              <a:t>администрациями муниципальных районов и </a:t>
            </a:r>
            <a:endParaRPr lang="ru-RU" sz="2000" dirty="0" smtClean="0">
              <a:solidFill>
                <a:srgbClr val="35555D"/>
              </a:solidFill>
            </a:endParaRPr>
          </a:p>
          <a:p>
            <a:pPr lvl="0"/>
            <a:r>
              <a:rPr lang="ru-RU" sz="2000" dirty="0" smtClean="0">
                <a:solidFill>
                  <a:srgbClr val="35555D"/>
                </a:solidFill>
              </a:rPr>
              <a:t>городских </a:t>
            </a:r>
            <a:r>
              <a:rPr lang="ru-RU" sz="2000" dirty="0">
                <a:solidFill>
                  <a:srgbClr val="35555D"/>
                </a:solidFill>
              </a:rPr>
              <a:t>округов </a:t>
            </a:r>
            <a:r>
              <a:rPr lang="ru-RU" sz="2000" dirty="0" smtClean="0">
                <a:solidFill>
                  <a:srgbClr val="35555D"/>
                </a:solidFill>
              </a:rPr>
              <a:t>Томской </a:t>
            </a:r>
            <a:r>
              <a:rPr lang="ru-RU" sz="2000" dirty="0">
                <a:solidFill>
                  <a:srgbClr val="35555D"/>
                </a:solidFill>
              </a:rPr>
              <a:t>области </a:t>
            </a:r>
            <a:endParaRPr lang="ru-RU" sz="2000" dirty="0" smtClean="0">
              <a:solidFill>
                <a:srgbClr val="35555D"/>
              </a:solidFill>
            </a:endParaRPr>
          </a:p>
          <a:p>
            <a:pPr lvl="0"/>
            <a:r>
              <a:rPr lang="ru-RU" sz="2000" dirty="0" smtClean="0">
                <a:solidFill>
                  <a:srgbClr val="35555D"/>
                </a:solidFill>
              </a:rPr>
              <a:t>о </a:t>
            </a:r>
            <a:r>
              <a:rPr lang="ru-RU" sz="2000" dirty="0">
                <a:solidFill>
                  <a:srgbClr val="35555D"/>
                </a:solidFill>
              </a:rPr>
              <a:t>внедрении Стандарта развития конкуренции </a:t>
            </a:r>
            <a:r>
              <a:rPr lang="ru-RU" sz="2000" dirty="0" smtClean="0">
                <a:solidFill>
                  <a:srgbClr val="35555D"/>
                </a:solidFill>
              </a:rPr>
              <a:t>на территории Томской области</a:t>
            </a:r>
            <a:endParaRPr lang="ru-RU" sz="2000" dirty="0">
              <a:solidFill>
                <a:srgbClr val="35555D"/>
              </a:solidFill>
            </a:endParaRPr>
          </a:p>
          <a:p>
            <a:pPr lvl="0" algn="ctr"/>
            <a:endParaRPr lang="ru-RU" b="1" dirty="0"/>
          </a:p>
        </p:txBody>
      </p:sp>
      <p:pic>
        <p:nvPicPr>
          <p:cNvPr id="8194" name="Picture 2" descr="C:\Users\panova\Desktop\лого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140968"/>
            <a:ext cx="9144000" cy="279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Прямоугольник 38"/>
          <p:cNvSpPr/>
          <p:nvPr/>
        </p:nvSpPr>
        <p:spPr>
          <a:xfrm>
            <a:off x="0" y="403644"/>
            <a:ext cx="2990930" cy="2161259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b="1" dirty="0" smtClean="0">
              <a:solidFill>
                <a:srgbClr val="2C6E6E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2C6E6E"/>
                </a:solidFill>
              </a:rPr>
              <a:t>20 соглашений</a:t>
            </a:r>
          </a:p>
          <a:p>
            <a:pPr algn="ctr"/>
            <a:endParaRPr lang="ru-RU" sz="3200" b="1" dirty="0">
              <a:solidFill>
                <a:srgbClr val="2C6E6E"/>
              </a:solidFill>
            </a:endParaRPr>
          </a:p>
          <a:p>
            <a:pPr algn="ctr"/>
            <a:endParaRPr lang="ru-RU" sz="3200" b="1" dirty="0">
              <a:solidFill>
                <a:srgbClr val="2C6E6E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6804561"/>
            <a:ext cx="9144000" cy="0"/>
          </a:xfrm>
          <a:prstGeom prst="line">
            <a:avLst/>
          </a:prstGeom>
          <a:ln>
            <a:solidFill>
              <a:srgbClr val="9A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1" y="2564904"/>
            <a:ext cx="9143999" cy="0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087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-1" y="1"/>
            <a:ext cx="4043547" cy="6857998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rgbClr val="2C6E6E"/>
              </a:solidFill>
            </a:endParaRPr>
          </a:p>
          <a:p>
            <a:pPr algn="ctr"/>
            <a:endParaRPr lang="ru-RU" sz="3200" b="1" dirty="0">
              <a:solidFill>
                <a:srgbClr val="2C6E6E"/>
              </a:solidFill>
            </a:endParaRPr>
          </a:p>
        </p:txBody>
      </p:sp>
      <p:pic>
        <p:nvPicPr>
          <p:cNvPr id="1030" name="Picture 6" descr="Картинки по запросу &quot;анкетирование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026" y="0"/>
            <a:ext cx="5859864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357768" y="764704"/>
            <a:ext cx="459860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ДЛЯ НАС</a:t>
            </a:r>
          </a:p>
          <a:p>
            <a:pPr algn="ctr"/>
            <a:r>
              <a:rPr lang="ru-RU" sz="8800" b="1" dirty="0" smtClean="0">
                <a:solidFill>
                  <a:srgbClr val="C00000"/>
                </a:solidFill>
              </a:rPr>
              <a:t>ВАЖНО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ВАШЕ МНЕНИЕ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477196"/>
            <a:ext cx="4572000" cy="318574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b="1" u="sng" dirty="0">
                <a:solidFill>
                  <a:srgbClr val="32605C"/>
                </a:solidFill>
              </a:rPr>
              <a:t>Проведение опросов </a:t>
            </a:r>
            <a:endParaRPr lang="ru-RU" sz="2400" b="1" u="sng" dirty="0" smtClean="0">
              <a:solidFill>
                <a:srgbClr val="32605C"/>
              </a:solidFill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endParaRPr lang="ru-RU" sz="900" b="1" dirty="0">
              <a:solidFill>
                <a:srgbClr val="32605C"/>
              </a:solidFill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386</a:t>
            </a:r>
            <a:r>
              <a:rPr lang="ru-RU" sz="2400" dirty="0" smtClean="0">
                <a:solidFill>
                  <a:srgbClr val="C00000"/>
                </a:solidFill>
              </a:rPr>
              <a:t> </a:t>
            </a:r>
            <a:r>
              <a:rPr lang="ru-RU" sz="2400" dirty="0" smtClean="0">
                <a:solidFill>
                  <a:srgbClr val="32605C"/>
                </a:solidFill>
              </a:rPr>
              <a:t>субъектов предпринимательской деятельности</a:t>
            </a: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endParaRPr lang="ru-RU" sz="2400" dirty="0">
              <a:solidFill>
                <a:srgbClr val="32605C"/>
              </a:solidFill>
            </a:endParaRPr>
          </a:p>
          <a:p>
            <a:pPr>
              <a:buClr>
                <a:srgbClr val="969696"/>
              </a:buClr>
              <a:defRPr/>
            </a:pPr>
            <a:r>
              <a:rPr lang="ru-RU" sz="2400" dirty="0" smtClean="0">
                <a:solidFill>
                  <a:srgbClr val="32605C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3851</a:t>
            </a:r>
            <a:r>
              <a:rPr lang="ru-RU" sz="2400" dirty="0" smtClean="0">
                <a:solidFill>
                  <a:srgbClr val="32605C"/>
                </a:solidFill>
              </a:rPr>
              <a:t> </a:t>
            </a:r>
            <a:r>
              <a:rPr lang="ru-RU" sz="2400" dirty="0">
                <a:solidFill>
                  <a:srgbClr val="32605C"/>
                </a:solidFill>
              </a:rPr>
              <a:t>потребителей – </a:t>
            </a:r>
            <a:endParaRPr lang="ru-RU" sz="2400" dirty="0" smtClean="0">
              <a:solidFill>
                <a:srgbClr val="32605C"/>
              </a:solidFill>
            </a:endParaRPr>
          </a:p>
          <a:p>
            <a:pPr algn="just"/>
            <a:r>
              <a:rPr lang="ru-RU" sz="2400" dirty="0" smtClean="0">
                <a:solidFill>
                  <a:srgbClr val="32605C"/>
                </a:solidFill>
              </a:rPr>
              <a:t>физических </a:t>
            </a:r>
            <a:r>
              <a:rPr lang="ru-RU" sz="2400" dirty="0">
                <a:solidFill>
                  <a:srgbClr val="32605C"/>
                </a:solidFill>
              </a:rPr>
              <a:t>лиц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0949" y="4632758"/>
            <a:ext cx="4572000" cy="140140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Clr>
                <a:srgbClr val="969696"/>
              </a:buClr>
              <a:defRPr/>
            </a:pPr>
            <a:r>
              <a:rPr lang="ru-RU" sz="2400" b="1" u="sng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Метод проведения </a:t>
            </a:r>
          </a:p>
          <a:p>
            <a:pPr>
              <a:buClr>
                <a:srgbClr val="969696"/>
              </a:buClr>
              <a:defRPr/>
            </a:pPr>
            <a:r>
              <a:rPr lang="ru-RU" sz="2400" b="1" u="sng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опросов </a:t>
            </a:r>
            <a:endParaRPr lang="ru-RU" sz="2400" b="1" u="sng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endParaRPr lang="ru-RU" sz="800" dirty="0" smtClean="0">
              <a:solidFill>
                <a:srgbClr val="C00000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defRPr/>
            </a:pPr>
            <a:r>
              <a:rPr lang="ru-RU" sz="2400" dirty="0" smtClean="0">
                <a:solidFill>
                  <a:srgbClr val="C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онлайн </a:t>
            </a:r>
            <a:r>
              <a:rPr lang="ru-RU" sz="2400" dirty="0">
                <a:solidFill>
                  <a:srgbClr val="C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- анкетирование</a:t>
            </a:r>
          </a:p>
        </p:txBody>
      </p:sp>
    </p:spTree>
    <p:extLst>
      <p:ext uri="{BB962C8B-B14F-4D97-AF65-F5344CB8AC3E}">
        <p14:creationId xmlns:p14="http://schemas.microsoft.com/office/powerpoint/2010/main" val="289279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216024"/>
            <a:ext cx="4067944" cy="66419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0"/>
            <a:ext cx="9144000" cy="216024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>
              <a:lnSpc>
                <a:spcPct val="90000"/>
              </a:lnSpc>
            </a:pPr>
            <a:r>
              <a:rPr lang="ru-RU" sz="2800" dirty="0">
                <a:solidFill>
                  <a:schemeClr val="bg1"/>
                </a:solidFill>
                <a:cs typeface="Arial" panose="020B0604020202020204" pitchFamily="34" charset="0"/>
              </a:rPr>
              <a:t>  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-99015" y="1311994"/>
            <a:ext cx="40324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800" b="1" dirty="0" smtClean="0">
              <a:solidFill>
                <a:srgbClr val="35555D"/>
              </a:solidFill>
            </a:endParaRPr>
          </a:p>
          <a:p>
            <a:pPr lvl="0" algn="ctr"/>
            <a:r>
              <a:rPr lang="ru-RU" dirty="0" smtClean="0">
                <a:solidFill>
                  <a:srgbClr val="35555D"/>
                </a:solidFill>
              </a:rPr>
              <a:t>Томская область</a:t>
            </a:r>
          </a:p>
          <a:p>
            <a:pPr lvl="0" algn="ctr"/>
            <a:r>
              <a:rPr lang="ru-RU" b="1" dirty="0" smtClean="0">
                <a:solidFill>
                  <a:srgbClr val="35555D"/>
                </a:solidFill>
              </a:rPr>
              <a:t>Органы местного самоуправления</a:t>
            </a:r>
            <a:endParaRPr lang="ru-RU" b="1" dirty="0">
              <a:solidFill>
                <a:srgbClr val="35555D"/>
              </a:solidFill>
            </a:endParaRPr>
          </a:p>
        </p:txBody>
      </p:sp>
      <p:sp>
        <p:nvSpPr>
          <p:cNvPr id="5" name="Вертикальный свиток 4"/>
          <p:cNvSpPr/>
          <p:nvPr/>
        </p:nvSpPr>
        <p:spPr>
          <a:xfrm>
            <a:off x="788128" y="2226387"/>
            <a:ext cx="2258161" cy="2195155"/>
          </a:xfrm>
          <a:prstGeom prst="verticalScroll">
            <a:avLst/>
          </a:prstGeom>
          <a:solidFill>
            <a:schemeClr val="bg1"/>
          </a:solidFill>
          <a:ln>
            <a:solidFill>
              <a:srgbClr val="E4E2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585061" y="2565884"/>
            <a:ext cx="2664296" cy="1942255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algn="ctr"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endParaRPr lang="ru-RU" i="1" dirty="0">
              <a:solidFill>
                <a:schemeClr val="bg1"/>
              </a:solidFill>
            </a:endParaRPr>
          </a:p>
          <a:p>
            <a:endParaRPr lang="ru-RU" i="1" dirty="0">
              <a:solidFill>
                <a:schemeClr val="bg1"/>
              </a:solidFill>
            </a:endParaRPr>
          </a:p>
          <a:p>
            <a:endParaRPr lang="ru-RU" i="1" dirty="0">
              <a:solidFill>
                <a:schemeClr val="bg1"/>
              </a:solidFill>
            </a:endParaRP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СТАНДАРТ </a:t>
            </a:r>
          </a:p>
          <a:p>
            <a:r>
              <a:rPr lang="ru-RU" dirty="0" smtClean="0"/>
              <a:t>РАЗВИТИЯ КОНКУРЕНЦИИ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i="1" dirty="0" smtClean="0">
              <a:solidFill>
                <a:srgbClr val="358583"/>
              </a:solidFill>
            </a:endParaRPr>
          </a:p>
          <a:p>
            <a:pPr algn="l"/>
            <a:endParaRPr lang="ru-RU" sz="1000" i="1" dirty="0">
              <a:solidFill>
                <a:schemeClr val="bg1"/>
              </a:solidFill>
            </a:endParaRPr>
          </a:p>
          <a:p>
            <a:endParaRPr lang="ru-RU" i="1" dirty="0">
              <a:solidFill>
                <a:schemeClr val="bg1"/>
              </a:solidFill>
            </a:endParaRPr>
          </a:p>
          <a:p>
            <a:r>
              <a:rPr lang="ru-RU" i="1" dirty="0">
                <a:solidFill>
                  <a:schemeClr val="bg1"/>
                </a:solidFill>
              </a:rPr>
              <a:t>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773091" y="6356321"/>
            <a:ext cx="264009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pic>
        <p:nvPicPr>
          <p:cNvPr id="18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49" y="371080"/>
            <a:ext cx="1096188" cy="958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453" y="2650121"/>
            <a:ext cx="341013" cy="34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237886" y="4611231"/>
            <a:ext cx="352839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Распоряжение Губернатора ТО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06.02.2015 № 23-р «О внедрении на территории Томской области стандарта развития конкуренции в субъектах Российской Федерации»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Соглашения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68288"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Администрацией ТО и муниципальными образованиями ТО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753020" y="4843014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400" dirty="0" smtClean="0">
                <a:solidFill>
                  <a:srgbClr val="35555D"/>
                </a:solidFill>
              </a:rPr>
              <a:t>предложены лучшие муниципальные практики</a:t>
            </a:r>
            <a:endParaRPr lang="ru-RU" sz="2400" dirty="0">
              <a:solidFill>
                <a:srgbClr val="35555D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722113" y="3056481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400" dirty="0" smtClean="0">
                <a:solidFill>
                  <a:srgbClr val="35555D"/>
                </a:solidFill>
              </a:rPr>
              <a:t>участие </a:t>
            </a:r>
            <a:r>
              <a:rPr lang="ru-RU" sz="2400" dirty="0">
                <a:solidFill>
                  <a:srgbClr val="35555D"/>
                </a:solidFill>
              </a:rPr>
              <a:t>в достижении ключевых показателей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722113" y="1137252"/>
            <a:ext cx="42484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sz="2400" dirty="0" smtClean="0">
                <a:solidFill>
                  <a:srgbClr val="35555D"/>
                </a:solidFill>
              </a:rPr>
              <a:t>разработаны дорожные карты в </a:t>
            </a:r>
            <a:r>
              <a:rPr lang="ru-RU" sz="2400" dirty="0">
                <a:solidFill>
                  <a:srgbClr val="35555D"/>
                </a:solidFill>
              </a:rPr>
              <a:t>отношении </a:t>
            </a:r>
            <a:r>
              <a:rPr lang="ru-RU" sz="2400" dirty="0" smtClean="0">
                <a:solidFill>
                  <a:srgbClr val="35555D"/>
                </a:solidFill>
              </a:rPr>
              <a:t/>
            </a:r>
            <a:br>
              <a:rPr lang="ru-RU" sz="2400" dirty="0" smtClean="0">
                <a:solidFill>
                  <a:srgbClr val="35555D"/>
                </a:solidFill>
              </a:rPr>
            </a:br>
            <a:r>
              <a:rPr lang="ru-RU" sz="2400" b="1" dirty="0" smtClean="0">
                <a:solidFill>
                  <a:srgbClr val="901D0A"/>
                </a:solidFill>
              </a:rPr>
              <a:t>29 </a:t>
            </a:r>
            <a:r>
              <a:rPr lang="ru-RU" sz="2400" dirty="0">
                <a:solidFill>
                  <a:srgbClr val="901D0A"/>
                </a:solidFill>
              </a:rPr>
              <a:t>рынков </a:t>
            </a:r>
            <a:endParaRPr lang="ru-RU" sz="2400" dirty="0">
              <a:solidFill>
                <a:srgbClr val="35555D"/>
              </a:solidFill>
            </a:endParaRPr>
          </a:p>
        </p:txBody>
      </p:sp>
      <p:pic>
        <p:nvPicPr>
          <p:cNvPr id="22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093" y="3259752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093" y="1310191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s://img2.freepng.ru/20180329/ike/kisspng-computer-icons-vecteur-clip-art-graphic-5abcbad3366479.2911354915223180352228.jp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28333" y1="43108" x2="28333" y2="43108"/>
                        <a14:foregroundMark x1="57778" y1="64595" x2="57778" y2="645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093" y="4977580"/>
            <a:ext cx="360040" cy="29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992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5759"/>
            <a:ext cx="9144000" cy="1062841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ru-RU" sz="2800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РЕЙТИНГ</a:t>
            </a:r>
            <a:r>
              <a:rPr lang="ru-RU" sz="2800" dirty="0" smtClean="0">
                <a:solidFill>
                  <a:schemeClr val="bg2"/>
                </a:solidFill>
                <a:cs typeface="Arial" panose="020B0604020202020204" pitchFamily="34" charset="0"/>
              </a:rPr>
              <a:t> муниципальных образований </a:t>
            </a:r>
          </a:p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bg2"/>
                </a:solidFill>
                <a:cs typeface="Arial" panose="020B0604020202020204" pitchFamily="34" charset="0"/>
              </a:rPr>
              <a:t>по итогам </a:t>
            </a:r>
            <a:r>
              <a:rPr lang="ru-RU" sz="28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2020 года</a:t>
            </a:r>
            <a:endParaRPr lang="ru-RU" sz="2800" b="1" dirty="0">
              <a:solidFill>
                <a:schemeClr val="bg2"/>
              </a:solidFill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dirty="0">
              <a:solidFill>
                <a:srgbClr val="DAD7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4499" y="234176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5220072" y="1731115"/>
            <a:ext cx="3556748" cy="1193830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 ЗАТО Северск</a:t>
            </a:r>
            <a:endParaRPr lang="ru-RU" sz="2800" b="1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0" name="Рисунок 19" descr="C:\Users\panova\Desktop\первый-второй-и-третий-пакет-трофея-места-36035595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16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82224"/>
            <a:ext cx="1720979" cy="1542474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5205670" y="3254251"/>
            <a:ext cx="3556748" cy="1296143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 Парабельский    </a:t>
            </a:r>
          </a:p>
          <a:p>
            <a:pPr algn="ctr"/>
            <a:r>
              <a:rPr lang="ru-RU" sz="2800" b="1" dirty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район</a:t>
            </a:r>
            <a:endParaRPr lang="ru-RU" sz="2800" b="1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5" name="Рисунок 24" descr="C:\Users\panova\Desktop\первый-второй-и-третий-пакет-трофея-места-36035595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572" l="47783" r="100000">
                        <a14:foregroundMark x1="79250" y1="18715" x2="79250" y2="18715"/>
                        <a14:foregroundMark x1="90625" y1="6564" x2="90625" y2="6564"/>
                        <a14:foregroundMark x1="96125" y1="5307" x2="96125" y2="5307"/>
                        <a14:foregroundMark x1="68750" y1="2654" x2="68750" y2="2654"/>
                        <a14:backgroundMark x1="44875" y1="44972" x2="44875" y2="44972"/>
                        <a14:backgroundMark x1="57000" y1="41061" x2="57000" y2="41061"/>
                        <a14:backgroundMark x1="54250" y1="55447" x2="54250" y2="55447"/>
                        <a14:backgroundMark x1="48000" y1="71229" x2="48000" y2="71229"/>
                        <a14:backgroundMark x1="50375" y1="80307" x2="50375" y2="80307"/>
                        <a14:backgroundMark x1="19500" y1="13966" x2="19500" y2="13966"/>
                        <a14:backgroundMark x1="29750" y1="11732" x2="29750" y2="11732"/>
                        <a14:backgroundMark x1="30500" y1="11732" x2="30500" y2="11732"/>
                        <a14:backgroundMark x1="93750" y1="13966" x2="93750" y2="139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290" y="3332507"/>
            <a:ext cx="1688759" cy="1556801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5220072" y="4802668"/>
            <a:ext cx="3556748" cy="1296143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 Колпашевский</a:t>
            </a:r>
          </a:p>
          <a:p>
            <a:pPr algn="ctr"/>
            <a:r>
              <a:rPr lang="ru-RU" sz="2800" b="1" dirty="0" smtClean="0">
                <a:solidFill>
                  <a:srgbClr val="3B716C"/>
                </a:solidFill>
                <a:latin typeface="+mj-lt"/>
                <a:cs typeface="Arial" panose="020B0604020202020204" pitchFamily="34" charset="0"/>
              </a:rPr>
              <a:t>         район</a:t>
            </a:r>
            <a:endParaRPr lang="ru-RU" sz="2800" b="1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31" name="Рисунок 30" descr="C:\Users\panova\Desktop\первый-второй-и-третий-пакет-трофея-места-36035595.jp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9804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023" y="4882328"/>
            <a:ext cx="1693906" cy="1582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Изображение 32">
            <a:extLst>
              <a:ext uri="{FF2B5EF4-FFF2-40B4-BE49-F238E27FC236}">
                <a16:creationId xmlns="" xmlns:a16="http://schemas.microsoft.com/office/drawing/2014/main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193" y="1412776"/>
            <a:ext cx="732843" cy="640685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Прямоугольник 32"/>
          <p:cNvSpPr/>
          <p:nvPr/>
        </p:nvSpPr>
        <p:spPr>
          <a:xfrm>
            <a:off x="63689" y="2276872"/>
            <a:ext cx="42484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 algn="ctr">
              <a:tabLst>
                <a:tab pos="903288" algn="l"/>
              </a:tabLst>
            </a:pPr>
            <a:r>
              <a:rPr lang="ru-RU" sz="2000" b="1" i="1" dirty="0" smtClean="0">
                <a:solidFill>
                  <a:srgbClr val="35555D"/>
                </a:solidFill>
              </a:rPr>
              <a:t>БЛАГОДАРСТВЕННОЕ ПИСЬМО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-136911" y="2950316"/>
            <a:ext cx="46524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 algn="ctr">
              <a:tabLst>
                <a:tab pos="903288" algn="l"/>
              </a:tabLst>
            </a:pPr>
            <a:r>
              <a:rPr lang="ru-RU" sz="2000" i="1" dirty="0" smtClean="0">
                <a:solidFill>
                  <a:srgbClr val="35555D"/>
                </a:solidFill>
              </a:rPr>
              <a:t>Коллективу Администрации</a:t>
            </a:r>
          </a:p>
          <a:p>
            <a:pPr marL="627063" lvl="0" algn="ctr">
              <a:tabLst>
                <a:tab pos="903288" algn="l"/>
              </a:tabLst>
            </a:pPr>
            <a:endParaRPr lang="ru-RU" sz="2000" i="1" dirty="0" smtClean="0">
              <a:solidFill>
                <a:srgbClr val="35555D"/>
              </a:solidFill>
            </a:endParaRPr>
          </a:p>
          <a:p>
            <a:pPr marL="627063" lvl="0" algn="ctr">
              <a:tabLst>
                <a:tab pos="903288" algn="l"/>
              </a:tabLst>
            </a:pPr>
            <a:r>
              <a:rPr lang="ru-RU" sz="2000" i="1" dirty="0" smtClean="0">
                <a:solidFill>
                  <a:srgbClr val="35555D"/>
                </a:solidFill>
              </a:rPr>
              <a:t>Благодарю Вас за значительный вклад в работу по внедрению стандарта развития конкуренции в Томской области</a:t>
            </a:r>
            <a:endParaRPr lang="ru-RU" sz="2000" i="1" dirty="0">
              <a:solidFill>
                <a:srgbClr val="35555D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259840" y="5450739"/>
            <a:ext cx="51198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7063" lvl="0">
              <a:tabLst>
                <a:tab pos="903288" algn="l"/>
              </a:tabLst>
            </a:pPr>
            <a:r>
              <a:rPr lang="ru-RU" i="1" dirty="0" smtClean="0">
                <a:solidFill>
                  <a:srgbClr val="35555D"/>
                </a:solidFill>
              </a:rPr>
              <a:t>Заместитель </a:t>
            </a:r>
            <a:r>
              <a:rPr lang="ru-RU" i="1" dirty="0">
                <a:solidFill>
                  <a:srgbClr val="35555D"/>
                </a:solidFill>
              </a:rPr>
              <a:t>Губернатора </a:t>
            </a:r>
            <a:endParaRPr lang="ru-RU" i="1" dirty="0" smtClean="0">
              <a:solidFill>
                <a:srgbClr val="35555D"/>
              </a:solidFill>
            </a:endParaRPr>
          </a:p>
          <a:p>
            <a:pPr marL="627063" lvl="0">
              <a:tabLst>
                <a:tab pos="903288" algn="l"/>
              </a:tabLst>
            </a:pPr>
            <a:r>
              <a:rPr lang="ru-RU" i="1" dirty="0" smtClean="0">
                <a:solidFill>
                  <a:srgbClr val="35555D"/>
                </a:solidFill>
              </a:rPr>
              <a:t>Томской </a:t>
            </a:r>
            <a:r>
              <a:rPr lang="ru-RU" i="1" dirty="0">
                <a:solidFill>
                  <a:srgbClr val="35555D"/>
                </a:solidFill>
              </a:rPr>
              <a:t>области по </a:t>
            </a:r>
            <a:r>
              <a:rPr lang="ru-RU" i="1" dirty="0" smtClean="0">
                <a:solidFill>
                  <a:srgbClr val="35555D"/>
                </a:solidFill>
              </a:rPr>
              <a:t>экономике</a:t>
            </a:r>
          </a:p>
          <a:p>
            <a:pPr marL="627063" lvl="0" algn="r">
              <a:tabLst>
                <a:tab pos="903288" algn="l"/>
              </a:tabLst>
            </a:pPr>
            <a:r>
              <a:rPr lang="ru-RU" i="1" dirty="0" err="1" smtClean="0">
                <a:solidFill>
                  <a:srgbClr val="35555D"/>
                </a:solidFill>
              </a:rPr>
              <a:t>А.А.Антонов</a:t>
            </a:r>
            <a:endParaRPr lang="ru-RU" i="1" dirty="0">
              <a:solidFill>
                <a:srgbClr val="35555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45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235623"/>
              </p:ext>
            </p:extLst>
          </p:nvPr>
        </p:nvGraphicFramePr>
        <p:xfrm>
          <a:off x="307024" y="1463398"/>
          <a:ext cx="8568953" cy="512834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312648"/>
                <a:gridCol w="2448272"/>
                <a:gridCol w="2448272"/>
                <a:gridCol w="2359761"/>
              </a:tblGrid>
              <a:tr h="1282086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Отчетный</a:t>
                      </a:r>
                    </a:p>
                    <a:p>
                      <a:pPr algn="ctr"/>
                      <a:r>
                        <a:rPr lang="ru-RU" dirty="0" smtClean="0"/>
                        <a:t>период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pPr algn="ctr"/>
                      <a:r>
                        <a:rPr lang="en-US" dirty="0" smtClean="0"/>
                        <a:t>I</a:t>
                      </a:r>
                      <a:r>
                        <a:rPr lang="ru-RU" dirty="0" smtClean="0"/>
                        <a:t> место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II</a:t>
                      </a:r>
                      <a:r>
                        <a:rPr lang="ru-RU" dirty="0" smtClean="0"/>
                        <a:t> место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pPr algn="ctr"/>
                      <a:r>
                        <a:rPr lang="en-US" dirty="0" smtClean="0"/>
                        <a:t>III </a:t>
                      </a:r>
                      <a:r>
                        <a:rPr lang="ru-RU" dirty="0" smtClean="0"/>
                        <a:t>место</a:t>
                      </a:r>
                      <a:endParaRPr lang="ru-RU" dirty="0"/>
                    </a:p>
                  </a:txBody>
                  <a:tcPr/>
                </a:tc>
              </a:tr>
              <a:tr h="1282086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9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Молчановский район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9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Асиновский</a:t>
                      </a:r>
                      <a:r>
                        <a:rPr lang="ru-RU" baseline="0" dirty="0" smtClean="0"/>
                        <a:t> район</a:t>
                      </a:r>
                    </a:p>
                    <a:p>
                      <a:r>
                        <a:rPr lang="ru-RU" baseline="0" dirty="0" smtClean="0"/>
                        <a:t>Колпашевский район</a:t>
                      </a:r>
                    </a:p>
                    <a:p>
                      <a:r>
                        <a:rPr lang="ru-RU" baseline="0" dirty="0" smtClean="0"/>
                        <a:t>Кривошеинский район</a:t>
                      </a:r>
                      <a:endParaRPr lang="ru-RU" dirty="0" smtClean="0"/>
                    </a:p>
                  </a:txBody>
                  <a:tcPr>
                    <a:solidFill>
                      <a:schemeClr val="bg2">
                        <a:lumMod val="9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Первомайский район</a:t>
                      </a:r>
                    </a:p>
                    <a:p>
                      <a:r>
                        <a:rPr lang="ru-RU" dirty="0" smtClean="0"/>
                        <a:t>Чаинский район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90000"/>
                        <a:alpha val="20000"/>
                      </a:schemeClr>
                    </a:solidFill>
                  </a:tcPr>
                </a:tc>
              </a:tr>
              <a:tr h="1282086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Кривошеинский район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Колпашевский район</a:t>
                      </a:r>
                    </a:p>
                    <a:p>
                      <a:r>
                        <a:rPr lang="ru-RU" dirty="0" smtClean="0"/>
                        <a:t>Молчановский район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Бакчарский район</a:t>
                      </a:r>
                      <a:endParaRPr lang="ru-RU" dirty="0"/>
                    </a:p>
                  </a:txBody>
                  <a:tcPr/>
                </a:tc>
              </a:tr>
              <a:tr h="1282086">
                <a:tc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Г. Стрежевой</a:t>
                      </a:r>
                      <a:endParaRPr lang="ru-RU" dirty="0"/>
                    </a:p>
                  </a:txBody>
                  <a:tcPr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smtClean="0"/>
                        <a:t>Бакчарский </a:t>
                      </a:r>
                      <a:r>
                        <a:rPr lang="ru-RU" smtClean="0"/>
                        <a:t>район</a:t>
                      </a:r>
                      <a:endParaRPr lang="ru-RU" dirty="0" smtClean="0"/>
                    </a:p>
                  </a:txBody>
                  <a:tcPr>
                    <a:solidFill>
                      <a:srgbClr val="DAD7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Парабельский район</a:t>
                      </a:r>
                      <a:endParaRPr lang="ru-RU" dirty="0"/>
                    </a:p>
                  </a:txBody>
                  <a:tcPr>
                    <a:solidFill>
                      <a:srgbClr val="DAD7C0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5759"/>
            <a:ext cx="9144000" cy="1062841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endParaRPr lang="ru-RU" sz="2800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РЕЙТИНГ</a:t>
            </a:r>
            <a:r>
              <a:rPr lang="ru-RU" sz="2800" dirty="0" smtClean="0">
                <a:solidFill>
                  <a:schemeClr val="bg2"/>
                </a:solidFill>
                <a:cs typeface="Arial" panose="020B0604020202020204" pitchFamily="34" charset="0"/>
              </a:rPr>
              <a:t> муниципальных образований</a:t>
            </a:r>
          </a:p>
          <a:p>
            <a:pPr algn="ctr">
              <a:lnSpc>
                <a:spcPct val="90000"/>
              </a:lnSpc>
            </a:pPr>
            <a:r>
              <a:rPr lang="ru-RU" sz="2800" dirty="0" smtClean="0">
                <a:solidFill>
                  <a:schemeClr val="bg2"/>
                </a:solidFill>
                <a:cs typeface="Arial" panose="020B0604020202020204" pitchFamily="34" charset="0"/>
              </a:rPr>
              <a:t>по итогам 2017-2019гг.</a:t>
            </a:r>
            <a:endParaRPr lang="ru-RU" sz="2800" dirty="0">
              <a:solidFill>
                <a:schemeClr val="bg2"/>
              </a:solidFill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dirty="0">
              <a:solidFill>
                <a:srgbClr val="DAD7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4499" y="234176"/>
            <a:ext cx="9034005" cy="8344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20" name="Рисунок 19" descr="C:\Users\panova\Desktop\первый-второй-и-третий-пакет-трофея-места-36035595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16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268760"/>
            <a:ext cx="1019301" cy="1016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Рисунок 24" descr="C:\Users\panova\Desktop\первый-второй-и-третий-пакет-трофея-места-36035595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572" l="47783" r="100000">
                        <a14:foregroundMark x1="79250" y1="18715" x2="79250" y2="18715"/>
                        <a14:foregroundMark x1="90625" y1="6564" x2="90625" y2="6564"/>
                        <a14:foregroundMark x1="96125" y1="5307" x2="96125" y2="5307"/>
                        <a14:foregroundMark x1="68750" y1="2654" x2="68750" y2="2654"/>
                        <a14:backgroundMark x1="44875" y1="44972" x2="44875" y2="44972"/>
                        <a14:backgroundMark x1="57000" y1="41061" x2="57000" y2="41061"/>
                        <a14:backgroundMark x1="54250" y1="55447" x2="54250" y2="55447"/>
                        <a14:backgroundMark x1="48000" y1="71229" x2="48000" y2="71229"/>
                        <a14:backgroundMark x1="50375" y1="80307" x2="50375" y2="80307"/>
                        <a14:backgroundMark x1="19500" y1="13966" x2="19500" y2="13966"/>
                        <a14:backgroundMark x1="29750" y1="11732" x2="29750" y2="11732"/>
                        <a14:backgroundMark x1="30500" y1="11732" x2="30500" y2="11732"/>
                        <a14:backgroundMark x1="93750" y1="13966" x2="93750" y2="139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41757"/>
            <a:ext cx="992151" cy="936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Рисунок 30" descr="C:\Users\panova\Desktop\первый-второй-и-третий-пакет-трофея-места-36035595.jp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89804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641757"/>
            <a:ext cx="1045834" cy="9788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600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-1" y="378101"/>
            <a:ext cx="9144001" cy="4563067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20504F"/>
                </a:solidFill>
              </a:rPr>
              <a:t>БЛАГОДАРЮ ЗА ВНИМАНИЕ</a:t>
            </a:r>
            <a:endParaRPr lang="ru-RU" sz="4400" dirty="0">
              <a:solidFill>
                <a:srgbClr val="20504F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9816"/>
            <a:ext cx="9144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275512"/>
            <a:ext cx="9144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2051720" y="5500335"/>
            <a:ext cx="5184576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Дубровина Елена Сергеевна</a:t>
            </a:r>
            <a:endParaRPr lang="ru-RU" b="1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</a:t>
            </a:r>
            <a: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аместитель начальника Департамента по экономики Администрации Томской области</a:t>
            </a:r>
            <a:endParaRPr lang="ru-RU" sz="1400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0"/>
            <a:ext cx="9144000" cy="216024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>
              <a:lnSpc>
                <a:spcPct val="90000"/>
              </a:lnSpc>
            </a:pPr>
            <a:r>
              <a:rPr lang="ru-RU" sz="2800" dirty="0">
                <a:solidFill>
                  <a:schemeClr val="bg1"/>
                </a:solidFill>
                <a:cs typeface="Arial" panose="020B0604020202020204" pitchFamily="34" charset="0"/>
              </a:rPr>
              <a:t>  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4941168"/>
            <a:ext cx="9144000" cy="108012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r>
              <a:rPr lang="ru-RU" dirty="0">
                <a:solidFill>
                  <a:srgbClr val="AFA875"/>
                </a:solidFill>
                <a:latin typeface="+mj-lt"/>
                <a:cs typeface="Arial" charset="0"/>
              </a:rPr>
              <a:t>     </a:t>
            </a:r>
          </a:p>
          <a:p>
            <a:pPr>
              <a:lnSpc>
                <a:spcPct val="90000"/>
              </a:lnSpc>
            </a:pPr>
            <a:r>
              <a:rPr lang="ru-RU" sz="2800" dirty="0">
                <a:solidFill>
                  <a:schemeClr val="bg1"/>
                </a:solidFill>
                <a:cs typeface="Arial" panose="020B0604020202020204" pitchFamily="34" charset="0"/>
              </a:rPr>
              <a:t>  </a:t>
            </a:r>
          </a:p>
          <a:p>
            <a:pPr>
              <a:lnSpc>
                <a:spcPct val="9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373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8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Внутренние страницы 2">
  <a:themeElements>
    <a:clrScheme name="MEDRF">
      <a:dk1>
        <a:srgbClr val="000000"/>
      </a:dk1>
      <a:lt1>
        <a:srgbClr val="FFFFFF"/>
      </a:lt1>
      <a:dk2>
        <a:srgbClr val="0065BD"/>
      </a:dk2>
      <a:lt2>
        <a:srgbClr val="FFFFFF"/>
      </a:lt2>
      <a:accent1>
        <a:srgbClr val="D8D8D8"/>
      </a:accent1>
      <a:accent2>
        <a:srgbClr val="0065BD"/>
      </a:accent2>
      <a:accent3>
        <a:srgbClr val="00A1DE"/>
      </a:accent3>
      <a:accent4>
        <a:srgbClr val="009B48"/>
      </a:accent4>
      <a:accent5>
        <a:srgbClr val="FED100"/>
      </a:accent5>
      <a:accent6>
        <a:srgbClr val="D52B1E"/>
      </a:accent6>
      <a:hlink>
        <a:srgbClr val="0065BD"/>
      </a:hlink>
      <a:folHlink>
        <a:srgbClr val="D52B1E"/>
      </a:folHlink>
    </a:clrScheme>
    <a:fontScheme name="MEDRF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36015</TotalTime>
  <Words>214</Words>
  <Application>Microsoft Office PowerPoint</Application>
  <PresentationFormat>Экран (4:3)</PresentationFormat>
  <Paragraphs>125</Paragraphs>
  <Slides>7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Тема Office</vt:lpstr>
      <vt:lpstr>8_Внутренние страницы 2</vt:lpstr>
      <vt:lpstr>3_Внутренние страницы 2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ожидаем</dc:title>
  <dc:creator>Дёшин Роман Борисович</dc:creator>
  <cp:lastModifiedBy>Татьяна Владимировна Панова</cp:lastModifiedBy>
  <cp:revision>546</cp:revision>
  <cp:lastPrinted>2020-03-05T01:56:14Z</cp:lastPrinted>
  <dcterms:created xsi:type="dcterms:W3CDTF">2015-10-21T12:28:41Z</dcterms:created>
  <dcterms:modified xsi:type="dcterms:W3CDTF">2021-06-01T09:41:27Z</dcterms:modified>
</cp:coreProperties>
</file>