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  <p:sldMasterId id="2147483661" r:id="rId2"/>
  </p:sldMasterIdLst>
  <p:notesMasterIdLst>
    <p:notesMasterId r:id="rId12"/>
  </p:notesMasterIdLst>
  <p:sldIdLst>
    <p:sldId id="374" r:id="rId3"/>
    <p:sldId id="410" r:id="rId4"/>
    <p:sldId id="411" r:id="rId5"/>
    <p:sldId id="412" r:id="rId6"/>
    <p:sldId id="316" r:id="rId7"/>
    <p:sldId id="414" r:id="rId8"/>
    <p:sldId id="413" r:id="rId9"/>
    <p:sldId id="415" r:id="rId10"/>
    <p:sldId id="339" r:id="rId11"/>
  </p:sldIdLst>
  <p:sldSz cx="12192000" cy="6858000"/>
  <p:notesSz cx="6797675" cy="9931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узьмина Елена Анатольевна" initials="КЕА" lastIdx="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7800"/>
    <a:srgbClr val="E7F5F5"/>
    <a:srgbClr val="358583"/>
    <a:srgbClr val="E4F4F4"/>
    <a:srgbClr val="D3EDE6"/>
    <a:srgbClr val="E3E3CF"/>
    <a:srgbClr val="E7E7D5"/>
    <a:srgbClr val="F6FCFA"/>
    <a:srgbClr val="92ACB4"/>
    <a:srgbClr val="85B2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05" autoAdjust="0"/>
    <p:restoredTop sz="94660"/>
  </p:normalViewPr>
  <p:slideViewPr>
    <p:cSldViewPr snapToGrid="0">
      <p:cViewPr>
        <p:scale>
          <a:sx n="71" d="100"/>
          <a:sy n="71" d="100"/>
        </p:scale>
        <p:origin x="-1896" y="-8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commentAuthors" Target="commentAuthor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C909D-3177-477D-8707-0D12C336C512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9486"/>
            <a:ext cx="543814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5659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3107"/>
            <a:ext cx="2945659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F58457-15B0-4209-8B70-40598D4CDA6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764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C02883-929D-4786-8851-8253565D4D93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268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3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4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5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6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7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8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58457-15B0-4209-8B70-40598D4CDA65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945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9C783B-75F1-4BA2-AEDA-A239E72381BE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318240" y="6085840"/>
            <a:ext cx="690960" cy="635635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0281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F2572D8-3155-4012-BE4F-C57C97C0C46D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9324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EF5F6-AE9D-4797-8736-F0B4E5AF751E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2406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63440B-3D48-4989-9355-A53DFE5D78CE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8396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45B148-1EF0-4B68-ACE2-3A3CE51ABD4A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84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07D3580-A57D-4E86-B368-9A4AD42FA389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3219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B7E23B-4FDC-450D-9388-020C45AEDC5A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7841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99AA4A8-EFBD-4A63-B983-71D22D1A3A94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2785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EC56-B979-4117-B0E5-07CE4305A98E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6327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87E359-8AA8-4327-82C6-B6C5E797ADAC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773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FB0EA3-AE99-462D-81C2-5FB15A01D2B6}" type="datetime1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4066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333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l">
              <a:defRPr sz="3200">
                <a:solidFill>
                  <a:srgbClr val="1F5FA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РАЗДЕЛ 1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04422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7642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9747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1210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97557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5504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72066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47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78426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9398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48622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2478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520000" y="6311900"/>
            <a:ext cx="360000" cy="360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8980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alphaModFix amt="30000"/>
            <a:grayscl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71" y="5143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516D3-5036-4387-AF37-AAB2BABC6E60}" type="datetimeFigureOut">
              <a:rPr lang="ru-RU" smtClean="0"/>
              <a:t>17.12.2021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Половина рамки 6"/>
          <p:cNvSpPr/>
          <p:nvPr userDrawn="1"/>
        </p:nvSpPr>
        <p:spPr>
          <a:xfrm>
            <a:off x="277907" y="32272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оловина рамки 7"/>
          <p:cNvSpPr/>
          <p:nvPr userDrawn="1"/>
        </p:nvSpPr>
        <p:spPr>
          <a:xfrm rot="10800000">
            <a:off x="11627223" y="46496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70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F5FA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microsoft.com/office/2007/relationships/hdphoto" Target="../media/hdphoto3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5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1973432"/>
            <a:ext cx="12192000" cy="294657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78998" y="1170096"/>
            <a:ext cx="9034005" cy="674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Администрация </a:t>
            </a:r>
            <a:r>
              <a:rPr lang="ru-RU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</p:txBody>
      </p:sp>
      <p:pic>
        <p:nvPicPr>
          <p:cNvPr id="7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908" y="338386"/>
            <a:ext cx="1096188" cy="95833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876664" y="6340565"/>
            <a:ext cx="243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3B716C"/>
                </a:solidFill>
                <a:latin typeface="Calibri"/>
              </a:rPr>
              <a:t>17.12.2021</a:t>
            </a:r>
            <a:endParaRPr lang="ru-RU" b="1" dirty="0">
              <a:solidFill>
                <a:srgbClr val="3B716C"/>
              </a:solidFill>
              <a:latin typeface="Calibri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3D52CF18-A042-4461-A32A-9A8D464B782E}"/>
              </a:ext>
            </a:extLst>
          </p:cNvPr>
          <p:cNvSpPr/>
          <p:nvPr/>
        </p:nvSpPr>
        <p:spPr>
          <a:xfrm>
            <a:off x="1523999" y="2852936"/>
            <a:ext cx="9144001" cy="1707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СЕМИНАР – СОВЕЩАНИЕ</a:t>
            </a:r>
          </a:p>
          <a:p>
            <a:pPr algn="ctr">
              <a:defRPr/>
            </a:pP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органами местного самоуправления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муниципальных образований 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  <a:p>
            <a:pPr algn="ctr">
              <a:defRPr/>
            </a:pPr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308956D-9779-41DF-977A-14982E118F9F}"/>
              </a:ext>
            </a:extLst>
          </p:cNvPr>
          <p:cNvSpPr txBox="1"/>
          <p:nvPr/>
        </p:nvSpPr>
        <p:spPr>
          <a:xfrm>
            <a:off x="3503712" y="5500335"/>
            <a:ext cx="5184576" cy="72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Дубровина Елена Сергеевна</a:t>
            </a:r>
            <a:endParaRPr lang="ru-RU" b="1" dirty="0">
              <a:solidFill>
                <a:srgbClr val="3B71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r>
              <a:rPr lang="ru-RU" sz="1400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аместитель начальника Департамента по экономики Администрации Томской области</a:t>
            </a:r>
            <a:endParaRPr lang="ru-RU" sz="1400" dirty="0">
              <a:solidFill>
                <a:srgbClr val="3B71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82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402024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9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339" y="1439607"/>
            <a:ext cx="918302" cy="93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Прямоугольник 69"/>
          <p:cNvSpPr/>
          <p:nvPr/>
        </p:nvSpPr>
        <p:spPr>
          <a:xfrm>
            <a:off x="0" y="2807315"/>
            <a:ext cx="421013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 smtClean="0">
                <a:solidFill>
                  <a:srgbClr val="35555D"/>
                </a:solidFill>
              </a:rPr>
              <a:t>Указ </a:t>
            </a:r>
            <a:r>
              <a:rPr lang="ru-RU" sz="1600" dirty="0">
                <a:solidFill>
                  <a:srgbClr val="35555D"/>
                </a:solidFill>
              </a:rPr>
              <a:t>Президента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Российской Федерации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от 21.12.2017 № 618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«Об основных направлениях государственной политики по развитию конкуренции</a:t>
            </a:r>
            <a:r>
              <a:rPr lang="ru-RU" b="1" dirty="0" smtClean="0">
                <a:solidFill>
                  <a:srgbClr val="35555D"/>
                </a:solidFill>
              </a:rPr>
              <a:t>»</a:t>
            </a:r>
          </a:p>
          <a:p>
            <a:pPr lvl="0" algn="ctr"/>
            <a:endParaRPr lang="ru-RU" b="1" dirty="0">
              <a:solidFill>
                <a:srgbClr val="35555D"/>
              </a:solidFill>
            </a:endParaRPr>
          </a:p>
          <a:p>
            <a:pPr algn="ctr"/>
            <a:r>
              <a:rPr lang="ru-RU" sz="1600" dirty="0">
                <a:solidFill>
                  <a:srgbClr val="35555D"/>
                </a:solidFill>
              </a:rPr>
              <a:t>Перечень поручений </a:t>
            </a:r>
            <a:r>
              <a:rPr lang="ru-RU" sz="1600" dirty="0" smtClean="0">
                <a:solidFill>
                  <a:srgbClr val="35555D"/>
                </a:solidFill>
              </a:rPr>
              <a:t/>
            </a:r>
            <a:br>
              <a:rPr lang="ru-RU" sz="1600" dirty="0" smtClean="0">
                <a:solidFill>
                  <a:srgbClr val="35555D"/>
                </a:solidFill>
              </a:rPr>
            </a:br>
            <a:r>
              <a:rPr lang="ru-RU" sz="1600" dirty="0" smtClean="0">
                <a:solidFill>
                  <a:srgbClr val="35555D"/>
                </a:solidFill>
              </a:rPr>
              <a:t>Президента </a:t>
            </a:r>
            <a:r>
              <a:rPr lang="ru-RU" sz="1600" dirty="0">
                <a:solidFill>
                  <a:srgbClr val="35555D"/>
                </a:solidFill>
              </a:rPr>
              <a:t>Российской Федерации </a:t>
            </a:r>
            <a:r>
              <a:rPr lang="ru-RU" sz="1600" dirty="0" smtClean="0">
                <a:solidFill>
                  <a:srgbClr val="35555D"/>
                </a:solidFill>
              </a:rPr>
              <a:t/>
            </a:r>
            <a:br>
              <a:rPr lang="ru-RU" sz="1600" dirty="0" smtClean="0">
                <a:solidFill>
                  <a:srgbClr val="35555D"/>
                </a:solidFill>
              </a:rPr>
            </a:br>
            <a:r>
              <a:rPr lang="ru-RU" sz="1600" dirty="0" smtClean="0">
                <a:solidFill>
                  <a:srgbClr val="35555D"/>
                </a:solidFill>
              </a:rPr>
              <a:t>от </a:t>
            </a:r>
            <a:r>
              <a:rPr lang="ru-RU" sz="1600" dirty="0">
                <a:solidFill>
                  <a:srgbClr val="35555D"/>
                </a:solidFill>
              </a:rPr>
              <a:t>15.05.2018 № Пр-817ГС</a:t>
            </a:r>
          </a:p>
          <a:p>
            <a:pPr lvl="0" algn="ctr"/>
            <a:endParaRPr lang="ru-RU" b="1" dirty="0">
              <a:solidFill>
                <a:srgbClr val="35555D"/>
              </a:solidFill>
            </a:endParaRPr>
          </a:p>
          <a:p>
            <a:pPr lvl="0" algn="ctr"/>
            <a:r>
              <a:rPr lang="ru-RU" b="1" dirty="0" smtClean="0">
                <a:solidFill>
                  <a:srgbClr val="35555D"/>
                </a:solidFill>
              </a:rPr>
              <a:t> </a:t>
            </a:r>
            <a:endParaRPr lang="ru-RU" b="1" dirty="0">
              <a:solidFill>
                <a:srgbClr val="35555D"/>
              </a:solidFill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03761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4840941" y="2067956"/>
            <a:ext cx="683110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>
                <a:solidFill>
                  <a:srgbClr val="92ACB4"/>
                </a:solidFill>
              </a:rPr>
              <a:t>«Активное </a:t>
            </a:r>
            <a:r>
              <a:rPr lang="ru-RU" sz="2400" i="1" dirty="0">
                <a:solidFill>
                  <a:srgbClr val="92ACB4"/>
                </a:solidFill>
              </a:rPr>
              <a:t>содействие развитию конкуренции в Российской Федерации является приоритетным направлением деятельности, в том числе исполнительных органов государственной власти субъектов Российской Федерации, а также органов местного </a:t>
            </a:r>
            <a:r>
              <a:rPr lang="ru-RU" sz="2400" i="1" dirty="0" smtClean="0">
                <a:solidFill>
                  <a:srgbClr val="92ACB4"/>
                </a:solidFill>
              </a:rPr>
              <a:t>самоуправления»</a:t>
            </a:r>
            <a:endParaRPr lang="ru-RU" sz="2400" i="1" dirty="0">
              <a:solidFill>
                <a:srgbClr val="92ACB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33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402024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9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339" y="1439607"/>
            <a:ext cx="918302" cy="93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Прямоугольник 69"/>
          <p:cNvSpPr/>
          <p:nvPr/>
        </p:nvSpPr>
        <p:spPr>
          <a:xfrm>
            <a:off x="0" y="2807315"/>
            <a:ext cx="4210132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 smtClean="0">
                <a:solidFill>
                  <a:srgbClr val="35555D"/>
                </a:solidFill>
              </a:rPr>
              <a:t>Указ </a:t>
            </a:r>
            <a:r>
              <a:rPr lang="ru-RU" sz="1600" dirty="0">
                <a:solidFill>
                  <a:srgbClr val="35555D"/>
                </a:solidFill>
              </a:rPr>
              <a:t>Президента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Российской Федерации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от 21.12.2017 № 618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«Об основных направлениях государственной политики по развитию конкуренции</a:t>
            </a:r>
            <a:r>
              <a:rPr lang="ru-RU" b="1" dirty="0" smtClean="0">
                <a:solidFill>
                  <a:srgbClr val="35555D"/>
                </a:solidFill>
              </a:rPr>
              <a:t>»</a:t>
            </a:r>
          </a:p>
          <a:p>
            <a:pPr lvl="0" algn="ctr"/>
            <a:endParaRPr lang="ru-RU" b="1" dirty="0">
              <a:solidFill>
                <a:srgbClr val="35555D"/>
              </a:solidFill>
            </a:endParaRPr>
          </a:p>
          <a:p>
            <a:pPr lvl="0" algn="ctr"/>
            <a:endParaRPr lang="ru-RU" b="1" dirty="0">
              <a:solidFill>
                <a:srgbClr val="35555D"/>
              </a:solidFill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03761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4424083" y="706262"/>
            <a:ext cx="73162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pc="-50" dirty="0" smtClean="0">
                <a:solidFill>
                  <a:srgbClr val="92ACB4"/>
                </a:solidFill>
              </a:rPr>
              <a:t>Национальный план </a:t>
            </a:r>
          </a:p>
          <a:p>
            <a:pPr algn="ctr"/>
            <a:r>
              <a:rPr lang="ru-RU" sz="2400" b="1" spc="-50" dirty="0" smtClean="0">
                <a:solidFill>
                  <a:srgbClr val="92ACB4"/>
                </a:solidFill>
              </a:rPr>
              <a:t>развития конкуренции Российской Федерации на 2018 – 2020 годы</a:t>
            </a:r>
            <a:endParaRPr lang="ru-RU" sz="4800" b="1" dirty="0">
              <a:solidFill>
                <a:srgbClr val="92ACB4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082231" y="3254306"/>
            <a:ext cx="384045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rgbClr val="9E7800"/>
                </a:solidFill>
              </a:rPr>
              <a:t>Волгоградская область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rgbClr val="9E7800"/>
                </a:solidFill>
              </a:rPr>
              <a:t>Кабардино-Балкарская Республика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rgbClr val="9E7800"/>
                </a:solidFill>
              </a:rPr>
              <a:t>Оренбургская область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rgbClr val="9E7800"/>
                </a:solidFill>
              </a:rPr>
              <a:t>Смоленская область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rgbClr val="C00000"/>
                </a:solidFill>
              </a:rPr>
              <a:t>Томская область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rgbClr val="9E7800"/>
                </a:solidFill>
              </a:rPr>
              <a:t>Орловская область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rgbClr val="9E7800"/>
                </a:solidFill>
              </a:rPr>
              <a:t>Ханты-Мансийский автономный округ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41" t="15556" r="21250" b="12941"/>
          <a:stretch/>
        </p:blipFill>
        <p:spPr bwMode="auto">
          <a:xfrm>
            <a:off x="4264711" y="2198255"/>
            <a:ext cx="3662575" cy="2526392"/>
          </a:xfrm>
          <a:prstGeom prst="rect">
            <a:avLst/>
          </a:prstGeom>
          <a:noFill/>
          <a:ln w="9525">
            <a:solidFill>
              <a:srgbClr val="358583">
                <a:alpha val="68000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5" name="Рисунок 14" descr="C:\Users\panova\Desktop\первый-второй-и-третий-пакет-трофея-места-36035595.jpg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966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1970" y="2373575"/>
            <a:ext cx="860489" cy="77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205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402024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03761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4424083" y="706262"/>
            <a:ext cx="73162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pc="-50" dirty="0" smtClean="0">
                <a:solidFill>
                  <a:srgbClr val="92ACB4"/>
                </a:solidFill>
              </a:rPr>
              <a:t>Томская область</a:t>
            </a:r>
            <a:endParaRPr lang="ru-RU" sz="4800" b="1" dirty="0">
              <a:solidFill>
                <a:srgbClr val="92ACB4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41" t="15556" r="21250" b="12941"/>
          <a:stretch/>
        </p:blipFill>
        <p:spPr bwMode="auto">
          <a:xfrm>
            <a:off x="196202" y="2316332"/>
            <a:ext cx="3662575" cy="2526392"/>
          </a:xfrm>
          <a:prstGeom prst="rect">
            <a:avLst/>
          </a:prstGeom>
          <a:noFill/>
          <a:ln w="9525">
            <a:solidFill>
              <a:srgbClr val="358583">
                <a:alpha val="68000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8052808"/>
              </p:ext>
            </p:extLst>
          </p:nvPr>
        </p:nvGraphicFramePr>
        <p:xfrm>
          <a:off x="4667425" y="1791502"/>
          <a:ext cx="7072955" cy="436724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277905"/>
                <a:gridCol w="1790119"/>
                <a:gridCol w="2004931"/>
              </a:tblGrid>
              <a:tr h="45349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</a:tr>
              <a:tr h="2795536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ru-RU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Количество нарушений антимонопольного законодательства со стороны органов государственной власти и органов местного самоуправления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90 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нарушений </a:t>
                      </a:r>
                      <a:endParaRPr lang="ru-RU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15 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нарушений</a:t>
                      </a:r>
                      <a:endParaRPr lang="ru-RU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118215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ru-RU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Доля закупок, участниками которых являются СМП и СОНКО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27,2%</a:t>
                      </a:r>
                      <a:endParaRPr lang="ru-RU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41,3%</a:t>
                      </a:r>
                      <a:endParaRPr lang="ru-RU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" name="Рисунок 16" descr="C:\Users\panova\Desktop\первый-второй-и-третий-пакет-трофея-места-36035595.jpg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66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7134" y="403645"/>
            <a:ext cx="860489" cy="77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765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402024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-56639" y="2989963"/>
            <a:ext cx="409424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Распоряжение Правительства 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Российской Федерации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от 17.04.2019 № 768-р </a:t>
            </a:r>
          </a:p>
          <a:p>
            <a:pPr lvl="0" algn="ctr"/>
            <a:endParaRPr lang="ru-RU" sz="800" b="1" dirty="0">
              <a:solidFill>
                <a:srgbClr val="35555D"/>
              </a:solidFill>
            </a:endParaRP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«Об утверждении стандарта развития конкуренции 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в субъектах 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Российской  Федерации»</a:t>
            </a:r>
            <a:endParaRPr lang="ru-RU" b="1" dirty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9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871" y="1675758"/>
            <a:ext cx="918302" cy="93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4063651" y="716818"/>
            <a:ext cx="81283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pc="-50" dirty="0">
                <a:solidFill>
                  <a:srgbClr val="92ACB4"/>
                </a:solidFill>
              </a:rPr>
              <a:t>Рейтинг субъектов Российской Федерации </a:t>
            </a:r>
          </a:p>
          <a:p>
            <a:pPr algn="ctr"/>
            <a:r>
              <a:rPr lang="ru-RU" sz="2400" b="1" spc="-50" dirty="0">
                <a:solidFill>
                  <a:srgbClr val="92ACB4"/>
                </a:solidFill>
              </a:rPr>
              <a:t>по уровню содействия конкуренции  </a:t>
            </a:r>
          </a:p>
          <a:p>
            <a:pPr algn="ctr"/>
            <a:r>
              <a:rPr lang="ru-RU" sz="2400" b="1" spc="-50" dirty="0">
                <a:solidFill>
                  <a:srgbClr val="92ACB4"/>
                </a:solidFill>
              </a:rPr>
              <a:t>в 2020 году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03761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947029"/>
              </p:ext>
            </p:extLst>
          </p:nvPr>
        </p:nvGraphicFramePr>
        <p:xfrm>
          <a:off x="5520653" y="2346555"/>
          <a:ext cx="4929667" cy="305916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86670"/>
                <a:gridCol w="3542997"/>
              </a:tblGrid>
              <a:tr h="437023"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 место</a:t>
                      </a:r>
                      <a:endParaRPr lang="ru-RU" b="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Удмуртская Республика</a:t>
                      </a:r>
                      <a:endParaRPr lang="ru-RU" b="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  <a:tr h="43702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 место 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Нижегородская область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  <a:tr h="43702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3 место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Магаданская</a:t>
                      </a:r>
                      <a:r>
                        <a:rPr lang="ru-RU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область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  <a:tr h="437023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4 место</a:t>
                      </a:r>
                      <a:endParaRPr lang="ru-RU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Томская область</a:t>
                      </a:r>
                      <a:endParaRPr lang="ru-RU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  <a:tr h="43702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5 место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Ростовская область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  <a:tr h="43702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….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  <a:tr h="43702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85 место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Чукотский автономный округ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</a:tbl>
          </a:graphicData>
        </a:graphic>
      </p:graphicFrame>
      <p:pic>
        <p:nvPicPr>
          <p:cNvPr id="20" name="Рисунок 19" descr="C:\Users\panova\Desktop\первый-второй-и-третий-пакет-трофея-места-36035595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966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081" y="483022"/>
            <a:ext cx="860489" cy="77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211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402024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9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339" y="1357028"/>
            <a:ext cx="918302" cy="93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4881282" y="706262"/>
            <a:ext cx="74104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pc="-50" dirty="0">
                <a:solidFill>
                  <a:srgbClr val="92ACB4"/>
                </a:solidFill>
              </a:rPr>
              <a:t>Национальный план развития конкуренции в Российской Федерации на 2021 - 2025 годы</a:t>
            </a:r>
          </a:p>
          <a:p>
            <a:pPr algn="ctr"/>
            <a:endParaRPr lang="ru-RU" sz="2400" b="1" spc="-50" dirty="0" smtClean="0">
              <a:solidFill>
                <a:srgbClr val="92ACB4"/>
              </a:solidFill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03761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47918" y="2700964"/>
            <a:ext cx="3773395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35555D"/>
                </a:solidFill>
              </a:rPr>
              <a:t>Распоряжение Правительства РФ </a:t>
            </a:r>
            <a:endParaRPr lang="ru-RU" sz="1600" dirty="0" smtClean="0">
              <a:solidFill>
                <a:srgbClr val="35555D"/>
              </a:solidFill>
            </a:endParaRPr>
          </a:p>
          <a:p>
            <a:pPr algn="ctr"/>
            <a:r>
              <a:rPr lang="ru-RU" sz="1600" dirty="0" smtClean="0">
                <a:solidFill>
                  <a:srgbClr val="35555D"/>
                </a:solidFill>
              </a:rPr>
              <a:t>от </a:t>
            </a:r>
            <a:r>
              <a:rPr lang="ru-RU" sz="1600" dirty="0">
                <a:solidFill>
                  <a:srgbClr val="35555D"/>
                </a:solidFill>
              </a:rPr>
              <a:t>02.09.2021 № 2424-р</a:t>
            </a:r>
            <a:r>
              <a:rPr lang="ru-RU" dirty="0"/>
              <a:t> </a:t>
            </a:r>
            <a:endParaRPr lang="ru-RU" dirty="0" smtClean="0"/>
          </a:p>
          <a:p>
            <a:pPr algn="ctr"/>
            <a:endParaRPr lang="ru-RU" sz="500" b="1" dirty="0" smtClean="0">
              <a:solidFill>
                <a:srgbClr val="35555D"/>
              </a:solidFill>
            </a:endParaRPr>
          </a:p>
          <a:p>
            <a:pPr algn="ctr"/>
            <a:r>
              <a:rPr lang="ru-RU" b="1" dirty="0" smtClean="0">
                <a:solidFill>
                  <a:srgbClr val="35555D"/>
                </a:solidFill>
              </a:rPr>
              <a:t>«</a:t>
            </a:r>
            <a:r>
              <a:rPr lang="ru-RU" b="1" dirty="0">
                <a:solidFill>
                  <a:srgbClr val="35555D"/>
                </a:solidFill>
              </a:rPr>
              <a:t>Об утверждении Национального плана ("дорожной карты") </a:t>
            </a:r>
            <a:endParaRPr lang="ru-RU" b="1" dirty="0" smtClean="0">
              <a:solidFill>
                <a:srgbClr val="35555D"/>
              </a:solidFill>
            </a:endParaRPr>
          </a:p>
          <a:p>
            <a:pPr algn="ctr"/>
            <a:r>
              <a:rPr lang="ru-RU" b="1" dirty="0" smtClean="0">
                <a:solidFill>
                  <a:srgbClr val="35555D"/>
                </a:solidFill>
              </a:rPr>
              <a:t>развития </a:t>
            </a:r>
            <a:r>
              <a:rPr lang="ru-RU" b="1" dirty="0">
                <a:solidFill>
                  <a:srgbClr val="35555D"/>
                </a:solidFill>
              </a:rPr>
              <a:t>конкуренции в Российской Федерации </a:t>
            </a:r>
            <a:endParaRPr lang="ru-RU" b="1" dirty="0" smtClean="0">
              <a:solidFill>
                <a:srgbClr val="35555D"/>
              </a:solidFill>
            </a:endParaRPr>
          </a:p>
          <a:p>
            <a:pPr algn="ctr"/>
            <a:r>
              <a:rPr lang="ru-RU" b="1" u="sng" dirty="0" smtClean="0">
                <a:solidFill>
                  <a:srgbClr val="35555D"/>
                </a:solidFill>
              </a:rPr>
              <a:t>на </a:t>
            </a:r>
            <a:r>
              <a:rPr lang="ru-RU" b="1" u="sng" dirty="0">
                <a:solidFill>
                  <a:srgbClr val="35555D"/>
                </a:solidFill>
              </a:rPr>
              <a:t>2021 - 2025 годы</a:t>
            </a:r>
            <a:r>
              <a:rPr lang="ru-RU" b="1" dirty="0">
                <a:solidFill>
                  <a:srgbClr val="35555D"/>
                </a:solidFill>
              </a:rPr>
              <a:t>»</a:t>
            </a:r>
          </a:p>
        </p:txBody>
      </p:sp>
      <p:sp>
        <p:nvSpPr>
          <p:cNvPr id="17" name="TextBox 2"/>
          <p:cNvSpPr txBox="1">
            <a:spLocks noChangeArrowheads="1"/>
          </p:cNvSpPr>
          <p:nvPr/>
        </p:nvSpPr>
        <p:spPr bwMode="auto">
          <a:xfrm>
            <a:off x="4800598" y="2071361"/>
            <a:ext cx="7126941" cy="412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rgbClr val="333399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333399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333399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333399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333399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99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99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99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99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indent="0" algn="just">
              <a:spcBef>
                <a:spcPct val="0"/>
              </a:spcBef>
              <a:spcAft>
                <a:spcPts val="1800"/>
              </a:spcAft>
              <a:buNone/>
            </a:pPr>
            <a:r>
              <a:rPr lang="ru-RU" altLang="ru-RU" sz="2000" b="1" spc="-50" dirty="0">
                <a:solidFill>
                  <a:srgbClr val="9E7800"/>
                </a:solidFill>
                <a:latin typeface="+mn-lt"/>
                <a:ea typeface="+mn-ea"/>
              </a:rPr>
              <a:t>к</a:t>
            </a:r>
            <a:r>
              <a:rPr lang="ru-RU" altLang="ru-RU" sz="2000" b="1" spc="-50" dirty="0" smtClean="0">
                <a:solidFill>
                  <a:srgbClr val="9E7800"/>
                </a:solidFill>
                <a:latin typeface="+mn-lt"/>
                <a:ea typeface="+mn-ea"/>
              </a:rPr>
              <a:t> 2025 году необходимо обеспечить:</a:t>
            </a:r>
          </a:p>
          <a:p>
            <a:pPr algn="just"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ru-RU" altLang="ru-RU" sz="2000" spc="-50" dirty="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Снижение </a:t>
            </a:r>
            <a:r>
              <a:rPr lang="ru-RU" altLang="ru-RU" sz="2000" spc="-5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доли организаций с государственным и муниципальным участием в 15 отраслях (сферах)</a:t>
            </a:r>
          </a:p>
          <a:p>
            <a:pPr algn="just"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ru-RU" altLang="ru-RU" sz="2000" spc="-5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Численность занятых в сфере малого и среднего предпринимательства, включая индивидуальных предпринимателей не менее 25 млн. человек</a:t>
            </a:r>
          </a:p>
          <a:p>
            <a:pPr algn="just"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ru-RU" altLang="ru-RU" sz="2000" spc="-5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Снижение доли закупок у единственного поставщика, осуществляемых акционерными обществами с государственным участием (ФОИВ)</a:t>
            </a:r>
          </a:p>
          <a:p>
            <a:pPr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ü"/>
            </a:pPr>
            <a:endParaRPr lang="ru-RU" altLang="ru-RU" sz="2200" b="1" dirty="0">
              <a:solidFill>
                <a:srgbClr val="F2484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69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402024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9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339" y="1357028"/>
            <a:ext cx="918302" cy="93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4881282" y="706262"/>
            <a:ext cx="7410427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pc="-50" dirty="0">
                <a:solidFill>
                  <a:srgbClr val="92ACB4"/>
                </a:solidFill>
              </a:rPr>
              <a:t>Национальный план развития конкуренции в Российской Федерации на 2021 - 2025 годы</a:t>
            </a:r>
          </a:p>
          <a:p>
            <a:pPr algn="ctr"/>
            <a:endParaRPr lang="ru-RU" sz="2400" b="1" spc="-50" dirty="0" smtClean="0">
              <a:solidFill>
                <a:srgbClr val="92ACB4"/>
              </a:solidFill>
            </a:endParaRPr>
          </a:p>
          <a:p>
            <a:r>
              <a:rPr lang="ru-RU" sz="2000" b="1" spc="-50" dirty="0">
                <a:solidFill>
                  <a:srgbClr val="9E7800"/>
                </a:solidFill>
              </a:rPr>
              <a:t>Приоритетные направления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03761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47918" y="2700964"/>
            <a:ext cx="3773395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35555D"/>
                </a:solidFill>
              </a:rPr>
              <a:t>Распоряжение Правительства РФ </a:t>
            </a:r>
            <a:endParaRPr lang="ru-RU" sz="1600" dirty="0" smtClean="0">
              <a:solidFill>
                <a:srgbClr val="35555D"/>
              </a:solidFill>
            </a:endParaRPr>
          </a:p>
          <a:p>
            <a:pPr algn="ctr"/>
            <a:r>
              <a:rPr lang="ru-RU" sz="1600" dirty="0" smtClean="0">
                <a:solidFill>
                  <a:srgbClr val="35555D"/>
                </a:solidFill>
              </a:rPr>
              <a:t>от </a:t>
            </a:r>
            <a:r>
              <a:rPr lang="ru-RU" sz="1600" dirty="0">
                <a:solidFill>
                  <a:srgbClr val="35555D"/>
                </a:solidFill>
              </a:rPr>
              <a:t>02.09.2021 № 2424-р</a:t>
            </a:r>
            <a:r>
              <a:rPr lang="ru-RU" dirty="0"/>
              <a:t> </a:t>
            </a:r>
            <a:endParaRPr lang="ru-RU" dirty="0" smtClean="0"/>
          </a:p>
          <a:p>
            <a:pPr algn="ctr"/>
            <a:endParaRPr lang="ru-RU" sz="500" b="1" dirty="0" smtClean="0">
              <a:solidFill>
                <a:srgbClr val="35555D"/>
              </a:solidFill>
            </a:endParaRPr>
          </a:p>
          <a:p>
            <a:pPr algn="ctr"/>
            <a:r>
              <a:rPr lang="ru-RU" b="1" dirty="0" smtClean="0">
                <a:solidFill>
                  <a:srgbClr val="35555D"/>
                </a:solidFill>
              </a:rPr>
              <a:t>«</a:t>
            </a:r>
            <a:r>
              <a:rPr lang="ru-RU" b="1" dirty="0">
                <a:solidFill>
                  <a:srgbClr val="35555D"/>
                </a:solidFill>
              </a:rPr>
              <a:t>Об утверждении Национального плана ("дорожной карты") </a:t>
            </a:r>
            <a:endParaRPr lang="ru-RU" b="1" dirty="0" smtClean="0">
              <a:solidFill>
                <a:srgbClr val="35555D"/>
              </a:solidFill>
            </a:endParaRPr>
          </a:p>
          <a:p>
            <a:pPr algn="ctr"/>
            <a:r>
              <a:rPr lang="ru-RU" b="1" dirty="0" smtClean="0">
                <a:solidFill>
                  <a:srgbClr val="35555D"/>
                </a:solidFill>
              </a:rPr>
              <a:t>развития </a:t>
            </a:r>
            <a:r>
              <a:rPr lang="ru-RU" b="1" dirty="0">
                <a:solidFill>
                  <a:srgbClr val="35555D"/>
                </a:solidFill>
              </a:rPr>
              <a:t>конкуренции в Российской Федерации </a:t>
            </a:r>
            <a:endParaRPr lang="ru-RU" b="1" dirty="0" smtClean="0">
              <a:solidFill>
                <a:srgbClr val="35555D"/>
              </a:solidFill>
            </a:endParaRPr>
          </a:p>
          <a:p>
            <a:pPr algn="ctr"/>
            <a:r>
              <a:rPr lang="ru-RU" b="1" u="sng" dirty="0" smtClean="0">
                <a:solidFill>
                  <a:srgbClr val="35555D"/>
                </a:solidFill>
              </a:rPr>
              <a:t>на </a:t>
            </a:r>
            <a:r>
              <a:rPr lang="ru-RU" b="1" u="sng" dirty="0">
                <a:solidFill>
                  <a:srgbClr val="35555D"/>
                </a:solidFill>
              </a:rPr>
              <a:t>2021 - 2025 годы</a:t>
            </a:r>
            <a:r>
              <a:rPr lang="ru-RU" b="1" dirty="0">
                <a:solidFill>
                  <a:srgbClr val="35555D"/>
                </a:solidFill>
              </a:rPr>
              <a:t>»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055347" y="2302493"/>
            <a:ext cx="695287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pc="-50" dirty="0">
                <a:solidFill>
                  <a:schemeClr val="bg1">
                    <a:lumMod val="50000"/>
                  </a:schemeClr>
                </a:solidFill>
              </a:rPr>
              <a:t>агропромышленный комплекс,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pc="-50" dirty="0">
                <a:solidFill>
                  <a:schemeClr val="bg1">
                    <a:lumMod val="50000"/>
                  </a:schemeClr>
                </a:solidFill>
              </a:rPr>
              <a:t>сфера информационных технологий,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pc="-50" dirty="0">
                <a:solidFill>
                  <a:schemeClr val="bg1">
                    <a:lumMod val="50000"/>
                  </a:schemeClr>
                </a:solidFill>
              </a:rPr>
              <a:t>обращение твердых коммунальных отходов, </a:t>
            </a:r>
            <a:endParaRPr lang="ru-RU" spc="-5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pc="-50" dirty="0" smtClean="0">
                <a:solidFill>
                  <a:schemeClr val="bg1">
                    <a:lumMod val="50000"/>
                  </a:schemeClr>
                </a:solidFill>
              </a:rPr>
              <a:t>энергетика</a:t>
            </a:r>
            <a:r>
              <a:rPr lang="ru-RU" spc="-50" dirty="0">
                <a:solidFill>
                  <a:schemeClr val="bg1">
                    <a:lumMod val="50000"/>
                  </a:schemeClr>
                </a:solidFill>
              </a:rPr>
              <a:t>,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pc="-50" dirty="0">
                <a:solidFill>
                  <a:schemeClr val="bg1">
                    <a:lumMod val="50000"/>
                  </a:schemeClr>
                </a:solidFill>
              </a:rPr>
              <a:t>транспорт,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pc="-50" dirty="0">
                <a:solidFill>
                  <a:schemeClr val="bg1">
                    <a:lumMod val="50000"/>
                  </a:schemeClr>
                </a:solidFill>
              </a:rPr>
              <a:t>образование,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pc="-50" dirty="0">
                <a:solidFill>
                  <a:schemeClr val="bg1">
                    <a:lumMod val="50000"/>
                  </a:schemeClr>
                </a:solidFill>
              </a:rPr>
              <a:t>здравоохранение,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pc="-50" dirty="0">
                <a:solidFill>
                  <a:schemeClr val="bg1">
                    <a:lumMod val="50000"/>
                  </a:schemeClr>
                </a:solidFill>
              </a:rPr>
              <a:t>ритуальные услуги,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pc="-50" dirty="0">
                <a:solidFill>
                  <a:schemeClr val="bg1">
                    <a:lumMod val="50000"/>
                  </a:schemeClr>
                </a:solidFill>
              </a:rPr>
              <a:t>строительство,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pc="-50" dirty="0">
                <a:solidFill>
                  <a:schemeClr val="bg1">
                    <a:lumMod val="50000"/>
                  </a:schemeClr>
                </a:solidFill>
              </a:rPr>
              <a:t>торговля и другие</a:t>
            </a:r>
          </a:p>
        </p:txBody>
      </p:sp>
    </p:spTree>
    <p:extLst>
      <p:ext uri="{BB962C8B-B14F-4D97-AF65-F5344CB8AC3E}">
        <p14:creationId xmlns:p14="http://schemas.microsoft.com/office/powerpoint/2010/main" val="113977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402024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9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339" y="1357028"/>
            <a:ext cx="918302" cy="93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403761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47918" y="2700964"/>
            <a:ext cx="3773395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35555D"/>
                </a:solidFill>
              </a:rPr>
              <a:t>Распоряжение Правительства РФ </a:t>
            </a:r>
            <a:endParaRPr lang="ru-RU" sz="1600" dirty="0" smtClean="0">
              <a:solidFill>
                <a:srgbClr val="35555D"/>
              </a:solidFill>
            </a:endParaRPr>
          </a:p>
          <a:p>
            <a:pPr algn="ctr"/>
            <a:r>
              <a:rPr lang="ru-RU" sz="1600" dirty="0" smtClean="0">
                <a:solidFill>
                  <a:srgbClr val="35555D"/>
                </a:solidFill>
              </a:rPr>
              <a:t>от </a:t>
            </a:r>
            <a:r>
              <a:rPr lang="ru-RU" sz="1600" dirty="0">
                <a:solidFill>
                  <a:srgbClr val="35555D"/>
                </a:solidFill>
              </a:rPr>
              <a:t>02.09.2021 № 2424-р</a:t>
            </a:r>
            <a:r>
              <a:rPr lang="ru-RU" dirty="0"/>
              <a:t> </a:t>
            </a:r>
            <a:endParaRPr lang="ru-RU" dirty="0" smtClean="0"/>
          </a:p>
          <a:p>
            <a:pPr algn="ctr"/>
            <a:endParaRPr lang="ru-RU" sz="500" b="1" dirty="0" smtClean="0">
              <a:solidFill>
                <a:srgbClr val="35555D"/>
              </a:solidFill>
            </a:endParaRPr>
          </a:p>
          <a:p>
            <a:pPr algn="ctr"/>
            <a:r>
              <a:rPr lang="ru-RU" b="1" dirty="0" smtClean="0">
                <a:solidFill>
                  <a:srgbClr val="35555D"/>
                </a:solidFill>
              </a:rPr>
              <a:t>«</a:t>
            </a:r>
            <a:r>
              <a:rPr lang="ru-RU" b="1" dirty="0">
                <a:solidFill>
                  <a:srgbClr val="35555D"/>
                </a:solidFill>
              </a:rPr>
              <a:t>Об утверждении Национального плана ("дорожной карты") </a:t>
            </a:r>
            <a:endParaRPr lang="ru-RU" b="1" dirty="0" smtClean="0">
              <a:solidFill>
                <a:srgbClr val="35555D"/>
              </a:solidFill>
            </a:endParaRPr>
          </a:p>
          <a:p>
            <a:pPr algn="ctr"/>
            <a:r>
              <a:rPr lang="ru-RU" b="1" dirty="0" smtClean="0">
                <a:solidFill>
                  <a:srgbClr val="35555D"/>
                </a:solidFill>
              </a:rPr>
              <a:t>развития </a:t>
            </a:r>
            <a:r>
              <a:rPr lang="ru-RU" b="1" dirty="0">
                <a:solidFill>
                  <a:srgbClr val="35555D"/>
                </a:solidFill>
              </a:rPr>
              <a:t>конкуренции в Российской Федерации </a:t>
            </a:r>
            <a:endParaRPr lang="ru-RU" b="1" dirty="0" smtClean="0">
              <a:solidFill>
                <a:srgbClr val="35555D"/>
              </a:solidFill>
            </a:endParaRPr>
          </a:p>
          <a:p>
            <a:pPr algn="ctr"/>
            <a:r>
              <a:rPr lang="ru-RU" b="1" u="sng" dirty="0" smtClean="0">
                <a:solidFill>
                  <a:srgbClr val="35555D"/>
                </a:solidFill>
              </a:rPr>
              <a:t>на </a:t>
            </a:r>
            <a:r>
              <a:rPr lang="ru-RU" b="1" u="sng" dirty="0">
                <a:solidFill>
                  <a:srgbClr val="35555D"/>
                </a:solidFill>
              </a:rPr>
              <a:t>2021 - 2025 годы</a:t>
            </a:r>
            <a:r>
              <a:rPr lang="ru-RU" b="1" dirty="0">
                <a:solidFill>
                  <a:srgbClr val="35555D"/>
                </a:solidFill>
              </a:rPr>
              <a:t>»</a:t>
            </a:r>
          </a:p>
        </p:txBody>
      </p:sp>
      <p:sp>
        <p:nvSpPr>
          <p:cNvPr id="14" name="Вертикальный свиток 13"/>
          <p:cNvSpPr/>
          <p:nvPr/>
        </p:nvSpPr>
        <p:spPr>
          <a:xfrm>
            <a:off x="5419165" y="1102190"/>
            <a:ext cx="3805517" cy="4877432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TextBox 6"/>
          <p:cNvSpPr txBox="1"/>
          <p:nvPr/>
        </p:nvSpPr>
        <p:spPr>
          <a:xfrm>
            <a:off x="9639378" y="748247"/>
            <a:ext cx="20970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 smtClean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СОГЛАСОВАНО</a:t>
            </a:r>
          </a:p>
          <a:p>
            <a:r>
              <a:rPr lang="ru-RU" sz="1200" dirty="0" smtClean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Рабочая группа </a:t>
            </a:r>
          </a:p>
          <a:p>
            <a:r>
              <a:rPr lang="ru-RU" sz="1200" dirty="0" smtClean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развитию конкуренции</a:t>
            </a:r>
            <a:r>
              <a:rPr lang="ru-RU" sz="1400" b="1" dirty="0" smtClean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1400" b="1" dirty="0">
              <a:solidFill>
                <a:srgbClr val="827F5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44" t="14706" r="50558" b="6209"/>
          <a:stretch/>
        </p:blipFill>
        <p:spPr bwMode="auto">
          <a:xfrm>
            <a:off x="5930763" y="1824012"/>
            <a:ext cx="2782320" cy="378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Box 6"/>
          <p:cNvSpPr txBox="1"/>
          <p:nvPr/>
        </p:nvSpPr>
        <p:spPr>
          <a:xfrm>
            <a:off x="5930763" y="1824012"/>
            <a:ext cx="8322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 smtClean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проект</a:t>
            </a:r>
            <a:endParaRPr lang="ru-RU" sz="1400" b="1" dirty="0">
              <a:solidFill>
                <a:srgbClr val="827F5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9518354" y="5452353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Срок утверждения:</a:t>
            </a:r>
          </a:p>
          <a:p>
            <a:r>
              <a:rPr lang="ru-RU" sz="1400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 31.12.2021</a:t>
            </a:r>
            <a:endParaRPr lang="ru-RU" sz="1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 flipV="1">
            <a:off x="5930763" y="1707777"/>
            <a:ext cx="2782320" cy="1162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02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rossaprimavera.ru/static/files/824b5c666ff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889">
                        <a14:foregroundMark x1="17778" y1="22091" x2="17778" y2="22091"/>
                        <a14:foregroundMark x1="35444" y1="18738" x2="11778" y2="19132"/>
                        <a14:foregroundMark x1="14444" y1="8876" x2="4000" y2="72387"/>
                        <a14:foregroundMark x1="15444" y1="44181" x2="49667" y2="55227"/>
                        <a14:foregroundMark x1="31667" y1="44970" x2="65889" y2="64892"/>
                        <a14:foregroundMark x1="64667" y1="69822" x2="29889" y2="46746"/>
                        <a14:foregroundMark x1="50111" y1="16174" x2="83889" y2="18935"/>
                        <a14:foregroundMark x1="97444" y1="37475" x2="85778" y2="1578"/>
                        <a14:foregroundMark x1="5556" y1="71006" x2="58444" y2="96647"/>
                        <a14:foregroundMark x1="29333" y1="88560" x2="23333" y2="99606"/>
                        <a14:foregroundMark x1="13000" y1="76134" x2="7778" y2="99606"/>
                        <a14:foregroundMark x1="6444" y1="10059" x2="4333" y2="40434"/>
                        <a14:foregroundMark x1="50889" y1="99014" x2="1556" y2="87574"/>
                        <a14:foregroundMark x1="8667" y1="85996" x2="111" y2="81854"/>
                        <a14:foregroundMark x1="9222" y1="96252" x2="333" y2="96647"/>
                        <a14:foregroundMark x1="44222" y1="80473" x2="51667" y2="67850"/>
                        <a14:backgroundMark x1="90000" y1="98225" x2="90000" y2="98225"/>
                        <a14:backgroundMark x1="89000" y1="98619" x2="89000" y2="986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308759" y="1757621"/>
            <a:ext cx="0" cy="2695626"/>
          </a:xfrm>
          <a:prstGeom prst="line">
            <a:avLst/>
          </a:prstGeom>
          <a:ln w="38100" cmpd="sng"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Заголовок 1"/>
          <p:cNvSpPr txBox="1">
            <a:spLocks/>
          </p:cNvSpPr>
          <p:nvPr/>
        </p:nvSpPr>
        <p:spPr>
          <a:xfrm>
            <a:off x="7119991" y="936601"/>
            <a:ext cx="4674742" cy="136481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rgbClr val="1F5FA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>
                <a:solidFill>
                  <a:sysClr val="window" lastClr="FFFFFF"/>
                </a:solidFill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БЛАГОДАРЮ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ЗА ВНИМАНИЕ!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371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37">
      <a:dk1>
        <a:sysClr val="windowText" lastClr="000000"/>
      </a:dk1>
      <a:lt1>
        <a:sysClr val="window" lastClr="FFFFFF"/>
      </a:lt1>
      <a:dk2>
        <a:srgbClr val="7030A0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2467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Другая 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18400</TotalTime>
  <Words>425</Words>
  <Application>Microsoft Office PowerPoint</Application>
  <PresentationFormat>Произвольный</PresentationFormat>
  <Paragraphs>120</Paragraphs>
  <Slides>9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PNO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</dc:title>
  <dc:creator>Кузьмина Елена Анатольевна</dc:creator>
  <cp:lastModifiedBy>Томская область</cp:lastModifiedBy>
  <cp:revision>462</cp:revision>
  <cp:lastPrinted>2019-02-25T08:00:59Z</cp:lastPrinted>
  <dcterms:created xsi:type="dcterms:W3CDTF">2019-02-13T10:16:57Z</dcterms:created>
  <dcterms:modified xsi:type="dcterms:W3CDTF">2021-12-17T10:34:57Z</dcterms:modified>
</cp:coreProperties>
</file>