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notesMasterIdLst>
    <p:notesMasterId r:id="rId30"/>
  </p:notesMasterIdLst>
  <p:sldIdLst>
    <p:sldId id="435" r:id="rId3"/>
    <p:sldId id="451" r:id="rId4"/>
    <p:sldId id="473" r:id="rId5"/>
    <p:sldId id="453" r:id="rId6"/>
    <p:sldId id="471" r:id="rId7"/>
    <p:sldId id="469" r:id="rId8"/>
    <p:sldId id="474" r:id="rId9"/>
    <p:sldId id="475" r:id="rId10"/>
    <p:sldId id="472" r:id="rId11"/>
    <p:sldId id="455" r:id="rId12"/>
    <p:sldId id="456" r:id="rId13"/>
    <p:sldId id="457" r:id="rId14"/>
    <p:sldId id="458" r:id="rId15"/>
    <p:sldId id="460" r:id="rId16"/>
    <p:sldId id="481" r:id="rId17"/>
    <p:sldId id="462" r:id="rId18"/>
    <p:sldId id="482" r:id="rId19"/>
    <p:sldId id="461" r:id="rId20"/>
    <p:sldId id="476" r:id="rId21"/>
    <p:sldId id="485" r:id="rId22"/>
    <p:sldId id="484" r:id="rId23"/>
    <p:sldId id="483" r:id="rId24"/>
    <p:sldId id="463" r:id="rId25"/>
    <p:sldId id="465" r:id="rId26"/>
    <p:sldId id="486" r:id="rId27"/>
    <p:sldId id="480" r:id="rId28"/>
    <p:sldId id="468" r:id="rId29"/>
  </p:sldIdLst>
  <p:sldSz cx="12192000" cy="6858000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A7B9F30-410F-4B29-A45F-2D3400AE41C8}">
          <p14:sldIdLst>
            <p14:sldId id="435"/>
            <p14:sldId id="451"/>
            <p14:sldId id="473"/>
            <p14:sldId id="453"/>
            <p14:sldId id="471"/>
            <p14:sldId id="469"/>
            <p14:sldId id="474"/>
            <p14:sldId id="475"/>
            <p14:sldId id="472"/>
            <p14:sldId id="455"/>
            <p14:sldId id="456"/>
            <p14:sldId id="457"/>
            <p14:sldId id="458"/>
            <p14:sldId id="460"/>
            <p14:sldId id="481"/>
            <p14:sldId id="462"/>
            <p14:sldId id="482"/>
            <p14:sldId id="461"/>
            <p14:sldId id="476"/>
            <p14:sldId id="485"/>
            <p14:sldId id="484"/>
            <p14:sldId id="483"/>
            <p14:sldId id="463"/>
            <p14:sldId id="465"/>
            <p14:sldId id="486"/>
            <p14:sldId id="480"/>
            <p14:sldId id="468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зьмина Елена Анатольевна" initials="КЕА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6E63"/>
    <a:srgbClr val="358583"/>
    <a:srgbClr val="ECECE0"/>
    <a:srgbClr val="EBE9EC"/>
    <a:srgbClr val="DCD9C2"/>
    <a:srgbClr val="9B0936"/>
    <a:srgbClr val="E2F0D9"/>
    <a:srgbClr val="CAE8AA"/>
    <a:srgbClr val="E3E3CF"/>
    <a:srgbClr val="F1F1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69" autoAdjust="0"/>
    <p:restoredTop sz="94484" autoAdjust="0"/>
  </p:normalViewPr>
  <p:slideViewPr>
    <p:cSldViewPr snapToGrid="0">
      <p:cViewPr>
        <p:scale>
          <a:sx n="75" d="100"/>
          <a:sy n="75" d="100"/>
        </p:scale>
        <p:origin x="-1860" y="-77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C909D-3177-477D-8707-0D12C336C512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58457-15B0-4209-8B70-40598D4CDA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76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011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011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dirty="0" smtClean="0">
                <a:solidFill>
                  <a:srgbClr val="FF0000"/>
                </a:solidFill>
              </a:rPr>
              <a:t>НЕ ГОТОВ!!!!!</a:t>
            </a:r>
            <a:endParaRPr lang="ru-RU" altLang="ru-RU" dirty="0">
              <a:solidFill>
                <a:srgbClr val="FF0000"/>
              </a:solidFill>
            </a:endParaRPr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983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16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7275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17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18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19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7275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20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0118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8742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22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874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0118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54871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477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17ACB-F19F-420C-801A-DB7498576591}" type="slidenum">
              <a:rPr lang="ru-RU" smtClean="0">
                <a:solidFill>
                  <a:prstClr val="black"/>
                </a:solidFill>
              </a:rPr>
              <a:pPr/>
              <a:t>27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05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9C783B-75F1-4BA2-AEDA-A239E72381BE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318240" y="6085840"/>
            <a:ext cx="690960" cy="635635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28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2572D8-3155-4012-BE4F-C57C97C0C46D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32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EF5F6-AE9D-4797-8736-F0B4E5AF751E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0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63440B-3D48-4989-9355-A53DFE5D78CE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39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45B148-1EF0-4B68-ACE2-3A3CE51ABD4A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7D3580-A57D-4E86-B368-9A4AD42FA389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B7E23B-4FDC-450D-9388-020C45AEDC5A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9AA4A8-EFBD-4A63-B983-71D22D1A3A94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78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EC56-B979-4117-B0E5-07CE4305A98E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27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87E359-8AA8-4327-82C6-B6C5E797ADAC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7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FB0EA3-AE99-462D-81C2-5FB15A01D2B6}" type="datetime1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06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33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rgbClr val="1F5F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РАЗДЕЛ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442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642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74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10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755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50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206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4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42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3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862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478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20000" y="6311900"/>
            <a:ext cx="360000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8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alphaModFix amt="30000"/>
            <a:grayscl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71" y="5143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516D3-5036-4387-AF37-AAB2BABC6E60}" type="datetimeFigureOut">
              <a:rPr lang="ru-RU" smtClean="0"/>
              <a:t>28.11.2022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оловина рамки 6"/>
          <p:cNvSpPr/>
          <p:nvPr userDrawn="1"/>
        </p:nvSpPr>
        <p:spPr>
          <a:xfrm>
            <a:off x="277907" y="32272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 userDrawn="1"/>
        </p:nvSpPr>
        <p:spPr>
          <a:xfrm rot="10800000">
            <a:off x="11627223" y="46496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0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F5F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4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11" Type="http://schemas.microsoft.com/office/2007/relationships/hdphoto" Target="../media/hdphoto6.wdp"/><Relationship Id="rId5" Type="http://schemas.openxmlformats.org/officeDocument/2006/relationships/image" Target="../media/image9.png"/><Relationship Id="rId10" Type="http://schemas.openxmlformats.org/officeDocument/2006/relationships/image" Target="../media/image11.png"/><Relationship Id="rId4" Type="http://schemas.microsoft.com/office/2007/relationships/hdphoto" Target="../media/hdphoto3.wdp"/><Relationship Id="rId9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15.png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microsoft.com/office/2007/relationships/hdphoto" Target="../media/hdphoto9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microsoft.com/office/2007/relationships/hdphoto" Target="../media/hdphoto11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microsoft.com/office/2007/relationships/hdphoto" Target="../media/hdphoto10.wdp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5" Type="http://schemas.openxmlformats.org/officeDocument/2006/relationships/image" Target="../media/image20.png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7.xml"/><Relationship Id="rId7" Type="http://schemas.microsoft.com/office/2007/relationships/hdphoto" Target="../media/hdphoto13.wdp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3.png"/><Relationship Id="rId5" Type="http://schemas.openxmlformats.org/officeDocument/2006/relationships/image" Target="../media/image22.emf"/><Relationship Id="rId4" Type="http://schemas.openxmlformats.org/officeDocument/2006/relationships/oleObject" Target="../embeddings/oleObject1.bin"/><Relationship Id="rId9" Type="http://schemas.microsoft.com/office/2007/relationships/hdphoto" Target="../media/hdphoto14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5.wdp"/><Relationship Id="rId5" Type="http://schemas.openxmlformats.org/officeDocument/2006/relationships/image" Target="../media/image25.jpeg"/><Relationship Id="rId4" Type="http://schemas.microsoft.com/office/2007/relationships/hdphoto" Target="../media/hdphoto5.wdp"/><Relationship Id="rId9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4" Type="http://schemas.microsoft.com/office/2007/relationships/hdphoto" Target="../media/hdphoto16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png"/><Relationship Id="rId7" Type="http://schemas.microsoft.com/office/2007/relationships/hdphoto" Target="../media/hdphoto18.wdp"/><Relationship Id="rId12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2.jpeg"/><Relationship Id="rId5" Type="http://schemas.microsoft.com/office/2007/relationships/hdphoto" Target="../media/hdphoto17.wdp"/><Relationship Id="rId10" Type="http://schemas.openxmlformats.org/officeDocument/2006/relationships/image" Target="../media/image31.gif"/><Relationship Id="rId4" Type="http://schemas.openxmlformats.org/officeDocument/2006/relationships/image" Target="../media/image28.png"/><Relationship Id="rId9" Type="http://schemas.microsoft.com/office/2007/relationships/hdphoto" Target="../media/hdphoto19.wdp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9.png"/><Relationship Id="rId7" Type="http://schemas.microsoft.com/office/2007/relationships/hdphoto" Target="../media/hdphoto5.wdp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0.svg"/><Relationship Id="rId9" Type="http://schemas.microsoft.com/office/2007/relationships/hdphoto" Target="../media/hdphoto20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sv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3" Type="http://schemas.openxmlformats.org/officeDocument/2006/relationships/image" Target="../media/image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1.wdp"/><Relationship Id="rId5" Type="http://schemas.openxmlformats.org/officeDocument/2006/relationships/image" Target="../media/image35.png"/><Relationship Id="rId10" Type="http://schemas.openxmlformats.org/officeDocument/2006/relationships/hyperlink" Target="mailto:averchenkoov@tomsk.gov.ru" TargetMode="External"/><Relationship Id="rId4" Type="http://schemas.microsoft.com/office/2007/relationships/hdphoto" Target="../media/hdphoto1.wdp"/><Relationship Id="rId9" Type="http://schemas.openxmlformats.org/officeDocument/2006/relationships/hyperlink" Target="mailto:shirokovamf@tomsk.gov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2933700"/>
            <a:ext cx="12192000" cy="2451100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Томской области</a:t>
            </a:r>
          </a:p>
        </p:txBody>
      </p:sp>
      <p:pic>
        <p:nvPicPr>
          <p:cNvPr id="7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3B716C"/>
                </a:solidFill>
                <a:latin typeface="Calibri"/>
              </a:rPr>
              <a:t>28.11.2022</a:t>
            </a:r>
            <a:endParaRPr lang="ru-RU" b="1" dirty="0">
              <a:solidFill>
                <a:srgbClr val="3B716C"/>
              </a:solidFill>
              <a:latin typeface="Calibri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D52CF18-A042-4461-A32A-9A8D464B782E}"/>
              </a:ext>
            </a:extLst>
          </p:cNvPr>
          <p:cNvSpPr/>
          <p:nvPr/>
        </p:nvSpPr>
        <p:spPr>
          <a:xfrm>
            <a:off x="450376" y="2679700"/>
            <a:ext cx="11505063" cy="1877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5000"/>
              </a:lnSpc>
              <a:defRPr/>
            </a:pPr>
            <a:endParaRPr lang="ru-RU" sz="4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85000"/>
              </a:lnSpc>
              <a:defRPr/>
            </a:pPr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85000"/>
              </a:lnSpc>
              <a:defRPr/>
            </a:pPr>
            <a:r>
              <a:rPr lang="ru-RU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Актуальные вопросы развития </a:t>
            </a: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конкуренции </a:t>
            </a:r>
            <a:r>
              <a:rPr lang="ru-RU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Томской </a:t>
            </a: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endParaRPr lang="ru-RU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503712" y="5598176"/>
            <a:ext cx="5538688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</a:pP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</a:t>
            </a:r>
            <a:r>
              <a:rPr lang="ru-RU" b="1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Татьяна </a:t>
            </a: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Владимировна</a:t>
            </a: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</a:t>
            </a: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комитета регуляторной политики </a:t>
            </a: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</a:t>
            </a: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экономики Администрации Томской области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F005AAA-C858-197C-91AD-A72767946514}"/>
              </a:ext>
            </a:extLst>
          </p:cNvPr>
          <p:cNvSpPr txBox="1"/>
          <p:nvPr/>
        </p:nvSpPr>
        <p:spPr>
          <a:xfrm>
            <a:off x="1578998" y="2048389"/>
            <a:ext cx="916520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58583"/>
                </a:solidFill>
              </a:rPr>
              <a:t>СЕМИНАР – СОВЕЩАНИЕ                      </a:t>
            </a:r>
          </a:p>
          <a:p>
            <a:pPr algn="ctr">
              <a:defRPr/>
            </a:pPr>
            <a:r>
              <a:rPr lang="ru-RU" sz="1400" dirty="0">
                <a:solidFill>
                  <a:srgbClr val="358583"/>
                </a:solidFill>
              </a:rPr>
              <a:t>с </a:t>
            </a:r>
            <a:r>
              <a:rPr lang="ru-RU" sz="1400" dirty="0" smtClean="0">
                <a:solidFill>
                  <a:srgbClr val="358583"/>
                </a:solidFill>
              </a:rPr>
              <a:t>органами </a:t>
            </a:r>
            <a:r>
              <a:rPr lang="ru-RU" sz="1400" dirty="0">
                <a:solidFill>
                  <a:srgbClr val="358583"/>
                </a:solidFill>
              </a:rPr>
              <a:t>местного самоуправления</a:t>
            </a:r>
          </a:p>
          <a:p>
            <a:pPr algn="ctr">
              <a:defRPr/>
            </a:pPr>
            <a:r>
              <a:rPr lang="ru-RU" sz="1400" dirty="0">
                <a:solidFill>
                  <a:srgbClr val="358583"/>
                </a:solidFill>
              </a:rPr>
              <a:t>муниципальных образований </a:t>
            </a:r>
            <a:r>
              <a:rPr lang="ru-RU" sz="1400" dirty="0" smtClean="0">
                <a:solidFill>
                  <a:srgbClr val="358583"/>
                </a:solidFill>
              </a:rPr>
              <a:t>Томской </a:t>
            </a:r>
            <a:r>
              <a:rPr lang="ru-RU" sz="1400" dirty="0">
                <a:solidFill>
                  <a:srgbClr val="358583"/>
                </a:solidFill>
              </a:rPr>
              <a:t>области</a:t>
            </a:r>
          </a:p>
          <a:p>
            <a:pPr algn="ctr"/>
            <a:endParaRPr lang="ru-RU" b="1" dirty="0">
              <a:solidFill>
                <a:srgbClr val="35858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904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94834" y="1845416"/>
            <a:ext cx="1108286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Проведение мониторинга состояния и развития конкуренции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на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товарных рынках Томской области (итоги анкетирования, мониторинг деятельности хозяйствующих субъектов, доля участия субъекта Российской Федерации или муниципального образования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в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которых составляет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50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и более процентов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) </a:t>
            </a:r>
            <a:endParaRPr lang="ru-RU" sz="2000" dirty="0">
              <a:solidFill>
                <a:prstClr val="black">
                  <a:lumMod val="50000"/>
                  <a:lumOff val="50000"/>
                </a:prstClr>
              </a:solidFill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Актуализация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муниципальных планов («дорожных карт»)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по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содействию развитию конкуренции в муниципальных образованиях Томской области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/>
            </a:r>
            <a:b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</a:b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на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2022-2025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годы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Лучшие практики содействия развитию конкуренции в муниципальных образованиях Томской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области. Методика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формирования рейтинга муниципальных образований Томской области в части их деятельности по содействию развитию конкуренции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/>
            </a:r>
            <a:b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</a:b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за </a:t>
            </a:r>
            <a:r>
              <a:rPr lang="ru-RU" sz="2000" dirty="0">
                <a:solidFill>
                  <a:prstClr val="black">
                    <a:lumMod val="50000"/>
                    <a:lumOff val="50000"/>
                  </a:prstClr>
                </a:solidFill>
              </a:rPr>
              <a:t>2022 </a:t>
            </a: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год</a:t>
            </a:r>
            <a:b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</a:br>
            <a:endParaRPr lang="ru-RU" sz="600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95ECD19-3ECE-B2CC-A384-523C2BFEFBC9}"/>
              </a:ext>
            </a:extLst>
          </p:cNvPr>
          <p:cNvSpPr txBox="1"/>
          <p:nvPr/>
        </p:nvSpPr>
        <p:spPr>
          <a:xfrm>
            <a:off x="630767" y="1043157"/>
            <a:ext cx="61383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СОДЕРЖАНИЕ</a:t>
            </a:r>
            <a:endParaRPr lang="en-US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22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804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1" name="TextBox 1040"/>
          <p:cNvSpPr txBox="1"/>
          <p:nvPr/>
        </p:nvSpPr>
        <p:spPr>
          <a:xfrm>
            <a:off x="1020683" y="5613258"/>
            <a:ext cx="1224006" cy="59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A83F4579-89C0-452F-879B-37C2DC4F530D}"/>
              </a:ext>
            </a:extLst>
          </p:cNvPr>
          <p:cNvCxnSpPr/>
          <p:nvPr/>
        </p:nvCxnSpPr>
        <p:spPr>
          <a:xfrm flipH="1">
            <a:off x="8280400" y="875290"/>
            <a:ext cx="3562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510151" y="404506"/>
            <a:ext cx="639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Bold"/>
              </a:rPr>
              <a:t>Развитие конкуренции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05236" y="1292169"/>
            <a:ext cx="428751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800" b="1" dirty="0">
              <a:solidFill>
                <a:srgbClr val="35555D"/>
              </a:solidFill>
            </a:endParaRPr>
          </a:p>
          <a:p>
            <a:pPr lvl="0" algn="ctr"/>
            <a:r>
              <a:rPr lang="ru-RU" dirty="0">
                <a:solidFill>
                  <a:srgbClr val="35555D"/>
                </a:solidFill>
              </a:rPr>
              <a:t>Томская область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органы местного самоуправления</a:t>
            </a:r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2095500" y="2243764"/>
            <a:ext cx="2145339" cy="2010736"/>
          </a:xfrm>
          <a:prstGeom prst="verticalScroll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364321" y="3037913"/>
            <a:ext cx="1569346" cy="1102128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ru-RU" i="1" dirty="0">
              <a:solidFill>
                <a:schemeClr val="bg1"/>
              </a:solidFill>
            </a:endParaRPr>
          </a:p>
          <a:p>
            <a:endParaRPr lang="ru-RU" dirty="0"/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СТАНДАРТ </a:t>
            </a: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РАЗВИТИЯ </a:t>
            </a:r>
          </a:p>
          <a:p>
            <a:r>
              <a:rPr lang="ru-RU" sz="1400" dirty="0">
                <a:solidFill>
                  <a:schemeClr val="accent6">
                    <a:lumMod val="50000"/>
                  </a:schemeClr>
                </a:solidFill>
              </a:rPr>
              <a:t>КОНКУРЕНЦИИ</a:t>
            </a:r>
            <a:endParaRPr lang="ru-RU" sz="1400" i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i="1" dirty="0">
              <a:solidFill>
                <a:schemeClr val="bg1"/>
              </a:solidFill>
            </a:endParaRPr>
          </a:p>
          <a:p>
            <a:r>
              <a:rPr lang="ru-RU" i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13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859" y="322179"/>
            <a:ext cx="1157033" cy="1054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048" y="2663921"/>
            <a:ext cx="351892" cy="37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482600" y="4499005"/>
            <a:ext cx="61206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b="1" dirty="0">
                <a:cs typeface="Times New Roman" panose="02020603050405020304" pitchFamily="18" charset="0"/>
              </a:rPr>
              <a:t>Распоряжение Губернатора ТО</a:t>
            </a:r>
            <a:r>
              <a:rPr lang="ru-RU" sz="1600" dirty="0">
                <a:cs typeface="Times New Roman" panose="02020603050405020304" pitchFamily="18" charset="0"/>
              </a:rPr>
              <a:t> </a:t>
            </a:r>
            <a:br>
              <a:rPr lang="ru-RU" sz="1600" dirty="0">
                <a:cs typeface="Times New Roman" panose="02020603050405020304" pitchFamily="18" charset="0"/>
              </a:rPr>
            </a:br>
            <a:r>
              <a:rPr lang="ru-RU" sz="1600" dirty="0">
                <a:cs typeface="Times New Roman" panose="02020603050405020304" pitchFamily="18" charset="0"/>
              </a:rPr>
              <a:t>от 06.02.2015 № 23-р «О внедрении на территории Томской области стандарта развития конкуренции в субъектах Российской Федерации»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400" dirty="0"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600" b="1" dirty="0">
                <a:cs typeface="Times New Roman" panose="02020603050405020304" pitchFamily="18" charset="0"/>
              </a:rPr>
              <a:t>Соглашения</a:t>
            </a:r>
            <a:r>
              <a:rPr lang="ru-RU" sz="1600" dirty="0">
                <a:cs typeface="Times New Roman" panose="02020603050405020304" pitchFamily="18" charset="0"/>
              </a:rPr>
              <a:t> </a:t>
            </a:r>
          </a:p>
          <a:p>
            <a:pPr marL="268288"/>
            <a:r>
              <a:rPr lang="ru-RU" sz="1600" dirty="0">
                <a:cs typeface="Times New Roman" panose="02020603050405020304" pitchFamily="18" charset="0"/>
              </a:rPr>
              <a:t>между Администрацией ТО и </a:t>
            </a:r>
            <a:r>
              <a:rPr lang="ru-RU" sz="1600" dirty="0" smtClean="0">
                <a:cs typeface="Times New Roman" panose="02020603050405020304" pitchFamily="18" charset="0"/>
              </a:rPr>
              <a:t>муниципальными</a:t>
            </a:r>
            <a:r>
              <a:rPr lang="en-US" sz="1600" dirty="0" smtClean="0"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cs typeface="Times New Roman" panose="02020603050405020304" pitchFamily="18" charset="0"/>
              </a:rPr>
              <a:t>образованиями ТО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798815" y="3982544"/>
            <a:ext cx="508922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200" dirty="0" smtClean="0">
                <a:solidFill>
                  <a:srgbClr val="35555D"/>
                </a:solidFill>
              </a:rPr>
              <a:t> внедрение </a:t>
            </a:r>
            <a:r>
              <a:rPr lang="ru-RU" sz="2200" dirty="0">
                <a:solidFill>
                  <a:srgbClr val="35555D"/>
                </a:solidFill>
              </a:rPr>
              <a:t>лучших </a:t>
            </a:r>
            <a:r>
              <a:rPr lang="ru-RU" sz="2200" dirty="0" smtClean="0">
                <a:solidFill>
                  <a:srgbClr val="35555D"/>
                </a:solidFill>
              </a:rPr>
              <a:t>    </a:t>
            </a:r>
          </a:p>
          <a:p>
            <a:pPr marL="627063" lvl="0">
              <a:tabLst>
                <a:tab pos="903288" algn="l"/>
              </a:tabLst>
            </a:pPr>
            <a:r>
              <a:rPr lang="ru-RU" sz="2200" dirty="0">
                <a:solidFill>
                  <a:srgbClr val="35555D"/>
                </a:solidFill>
              </a:rPr>
              <a:t> </a:t>
            </a:r>
            <a:r>
              <a:rPr lang="ru-RU" sz="2200" dirty="0" smtClean="0">
                <a:solidFill>
                  <a:srgbClr val="35555D"/>
                </a:solidFill>
              </a:rPr>
              <a:t>муниципальных </a:t>
            </a:r>
            <a:r>
              <a:rPr lang="ru-RU" sz="2200" dirty="0">
                <a:solidFill>
                  <a:srgbClr val="35555D"/>
                </a:solidFill>
              </a:rPr>
              <a:t>практик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882716" y="2586996"/>
            <a:ext cx="50360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200" dirty="0">
                <a:solidFill>
                  <a:srgbClr val="35555D"/>
                </a:solidFill>
              </a:rPr>
              <a:t>участие в достижении ключевых показателей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773211" y="1376487"/>
            <a:ext cx="51304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200" dirty="0" smtClean="0">
                <a:solidFill>
                  <a:srgbClr val="35555D"/>
                </a:solidFill>
              </a:rPr>
              <a:t> разработка </a:t>
            </a:r>
            <a:r>
              <a:rPr lang="ru-RU" sz="2200" dirty="0">
                <a:solidFill>
                  <a:srgbClr val="35555D"/>
                </a:solidFill>
              </a:rPr>
              <a:t>«дорожных карт»</a:t>
            </a:r>
            <a:br>
              <a:rPr lang="ru-RU" sz="2200" dirty="0">
                <a:solidFill>
                  <a:srgbClr val="35555D"/>
                </a:solidFill>
              </a:rPr>
            </a:br>
            <a:endParaRPr lang="ru-RU" sz="2200" dirty="0">
              <a:solidFill>
                <a:srgbClr val="35555D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829518" y="5332350"/>
            <a:ext cx="508922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200" dirty="0">
                <a:solidFill>
                  <a:srgbClr val="35555D"/>
                </a:solidFill>
              </a:rPr>
              <a:t>предложение потенциально лучших практик</a:t>
            </a: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6772416" y="213950"/>
            <a:ext cx="0" cy="664405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9" name="Рисунок 28" descr="флажок установлен контур">
            <a:extLst>
              <a:ext uri="{FF2B5EF4-FFF2-40B4-BE49-F238E27FC236}">
                <a16:creationId xmlns="" xmlns:a16="http://schemas.microsoft.com/office/drawing/2014/main" id="{9C801B09-6FEF-96B0-3823-282A84D261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82716" y="1292169"/>
            <a:ext cx="551580" cy="561816"/>
          </a:xfrm>
          <a:prstGeom prst="rect">
            <a:avLst/>
          </a:prstGeom>
        </p:spPr>
      </p:pic>
      <p:pic>
        <p:nvPicPr>
          <p:cNvPr id="33" name="Рисунок 32" descr="флажок установлен контур">
            <a:extLst>
              <a:ext uri="{FF2B5EF4-FFF2-40B4-BE49-F238E27FC236}">
                <a16:creationId xmlns="" xmlns:a16="http://schemas.microsoft.com/office/drawing/2014/main" id="{9C801B09-6FEF-96B0-3823-282A84D261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67618" y="2570009"/>
            <a:ext cx="551580" cy="561816"/>
          </a:xfrm>
          <a:prstGeom prst="rect">
            <a:avLst/>
          </a:prstGeom>
        </p:spPr>
      </p:pic>
      <p:pic>
        <p:nvPicPr>
          <p:cNvPr id="34" name="Рисунок 33" descr="флажок установлен контур">
            <a:extLst>
              <a:ext uri="{FF2B5EF4-FFF2-40B4-BE49-F238E27FC236}">
                <a16:creationId xmlns="" xmlns:a16="http://schemas.microsoft.com/office/drawing/2014/main" id="{9C801B09-6FEF-96B0-3823-282A84D261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82716" y="4086357"/>
            <a:ext cx="551580" cy="561816"/>
          </a:xfrm>
          <a:prstGeom prst="rect">
            <a:avLst/>
          </a:prstGeom>
        </p:spPr>
      </p:pic>
      <p:pic>
        <p:nvPicPr>
          <p:cNvPr id="35" name="Рисунок 34" descr="флажок установлен контур">
            <a:extLst>
              <a:ext uri="{FF2B5EF4-FFF2-40B4-BE49-F238E27FC236}">
                <a16:creationId xmlns="" xmlns:a16="http://schemas.microsoft.com/office/drawing/2014/main" id="{9C801B09-6FEF-96B0-3823-282A84D261F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82716" y="5332350"/>
            <a:ext cx="551580" cy="56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21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101871"/>
            <a:ext cx="12192000" cy="6756129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r>
              <a:rPr lang="ru-RU" sz="2000" dirty="0"/>
              <a:t> 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-1" y="0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B27D18-52AF-79A1-064C-121C8822DBB2}"/>
              </a:ext>
            </a:extLst>
          </p:cNvPr>
          <p:cNvSpPr txBox="1"/>
          <p:nvPr/>
        </p:nvSpPr>
        <p:spPr>
          <a:xfrm>
            <a:off x="1350638" y="1668509"/>
            <a:ext cx="10307962" cy="386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600"/>
              </a:spcAft>
            </a:pPr>
            <a:r>
              <a:rPr lang="ru-RU" sz="3600" b="1" dirty="0" smtClean="0">
                <a:solidFill>
                  <a:schemeClr val="bg1"/>
                </a:solidFill>
              </a:rPr>
              <a:t>Проведение </a:t>
            </a:r>
            <a:r>
              <a:rPr lang="ru-RU" sz="3600" b="1" dirty="0">
                <a:solidFill>
                  <a:schemeClr val="bg1"/>
                </a:solidFill>
              </a:rPr>
              <a:t>мониторинга состояния и развития конкуренции на товарных рынках Томской области </a:t>
            </a:r>
            <a:r>
              <a:rPr lang="ru-RU" sz="3600" b="1" dirty="0" smtClean="0">
                <a:solidFill>
                  <a:schemeClr val="bg1"/>
                </a:solidFill>
              </a:rPr>
              <a:t/>
            </a:r>
            <a:br>
              <a:rPr lang="ru-RU" sz="3600" b="1" dirty="0" smtClean="0">
                <a:solidFill>
                  <a:schemeClr val="bg1"/>
                </a:solidFill>
              </a:rPr>
            </a:br>
            <a:endParaRPr lang="ru-RU" sz="900" b="1" dirty="0" smtClean="0">
              <a:solidFill>
                <a:schemeClr val="bg1"/>
              </a:solidFill>
            </a:endParaRPr>
          </a:p>
          <a:p>
            <a:pPr lvl="0"/>
            <a:r>
              <a:rPr lang="ru-RU" sz="2600" dirty="0" smtClean="0">
                <a:solidFill>
                  <a:schemeClr val="bg1"/>
                </a:solidFill>
              </a:rPr>
              <a:t>(</a:t>
            </a:r>
            <a:r>
              <a:rPr lang="ru-RU" sz="2600" dirty="0">
                <a:solidFill>
                  <a:schemeClr val="bg1"/>
                </a:solidFill>
              </a:rPr>
              <a:t>итоги анкетирования, мониторинг деятельности хозяйствующих субъектов, доля участия субъекта </a:t>
            </a:r>
            <a:r>
              <a:rPr lang="ru-RU" sz="2600" dirty="0" smtClean="0">
                <a:solidFill>
                  <a:schemeClr val="bg1"/>
                </a:solidFill>
              </a:rPr>
              <a:t>РФ или </a:t>
            </a:r>
            <a:r>
              <a:rPr lang="ru-RU" sz="2600" dirty="0">
                <a:solidFill>
                  <a:schemeClr val="bg1"/>
                </a:solidFill>
              </a:rPr>
              <a:t>муниципального образования в которых составляет </a:t>
            </a:r>
            <a:r>
              <a:rPr lang="ru-RU" sz="2600" dirty="0" smtClean="0">
                <a:solidFill>
                  <a:schemeClr val="bg1"/>
                </a:solidFill>
              </a:rPr>
              <a:t>50 </a:t>
            </a:r>
            <a:r>
              <a:rPr lang="ru-RU" sz="2600" dirty="0">
                <a:solidFill>
                  <a:schemeClr val="bg1"/>
                </a:solidFill>
              </a:rPr>
              <a:t>и более процентов) </a:t>
            </a:r>
          </a:p>
          <a:p>
            <a:pPr>
              <a:spcAft>
                <a:spcPts val="600"/>
              </a:spcAft>
            </a:pPr>
            <a:endParaRPr lang="ru-RU" sz="2000" dirty="0">
              <a:solidFill>
                <a:schemeClr val="bg1"/>
              </a:solidFill>
            </a:endParaRPr>
          </a:p>
          <a:p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21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23116" y="463002"/>
            <a:ext cx="48230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Проведение мониторинга		</a:t>
            </a:r>
            <a:r>
              <a:rPr lang="ru-RU" sz="2400" b="1" dirty="0" smtClean="0">
                <a:solidFill>
                  <a:srgbClr val="326E63"/>
                </a:solidFill>
                <a:latin typeface="Arial Bold"/>
              </a:rPr>
              <a:t>		</a:t>
            </a:r>
            <a:endParaRPr lang="ru-RU" sz="1600" b="1" dirty="0">
              <a:solidFill>
                <a:srgbClr val="C00000"/>
              </a:solidFill>
              <a:latin typeface="Arial Bold"/>
            </a:endParaRPr>
          </a:p>
        </p:txBody>
      </p:sp>
      <p:pic>
        <p:nvPicPr>
          <p:cNvPr id="5122" name="Picture 2" descr="Flight Utilization &amp; Delays And Cancellations Monitor - Dashboard Icon ...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3045" y1="4688" x2="59580" y2="0"/>
                        <a14:foregroundMark x1="59580" y1="7187" x2="93963" y2="8750"/>
                        <a14:foregroundMark x1="71391" y1="4063" x2="94751" y2="3125"/>
                        <a14:foregroundMark x1="98425" y1="5625" x2="98163" y2="62813"/>
                        <a14:foregroundMark x1="42520" y1="4063" x2="4462" y2="3438"/>
                        <a14:foregroundMark x1="3675" y1="4688" x2="3150" y2="73438"/>
                        <a14:foregroundMark x1="4199" y1="75313" x2="96588" y2="75625"/>
                        <a14:foregroundMark x1="70079" y1="50938" x2="63517" y2="34688"/>
                        <a14:foregroundMark x1="75328" y1="31250" x2="77428" y2="27187"/>
                        <a14:foregroundMark x1="79528" y1="46875" x2="86089" y2="35938"/>
                        <a14:foregroundMark x1="83202" y1="48125" x2="78740" y2="42500"/>
                        <a14:foregroundMark x1="77953" y1="40625" x2="85302" y2="35000"/>
                        <a14:foregroundMark x1="85827" y1="38750" x2="82152" y2="52500"/>
                        <a14:foregroundMark x1="80052" y1="29688" x2="74541" y2="20625"/>
                        <a14:foregroundMark x1="78740" y1="25625" x2="84514" y2="26875"/>
                        <a14:foregroundMark x1="76640" y1="31250" x2="74541" y2="36250"/>
                        <a14:foregroundMark x1="64829" y1="36250" x2="68766" y2="22500"/>
                        <a14:foregroundMark x1="68766" y1="22500" x2="70341" y2="22500"/>
                        <a14:foregroundMark x1="66142" y1="27813" x2="58793" y2="39063"/>
                        <a14:foregroundMark x1="59843" y1="43438" x2="66404" y2="52188"/>
                        <a14:foregroundMark x1="69029" y1="53438" x2="77428" y2="55000"/>
                        <a14:foregroundMark x1="54331" y1="83438" x2="48031" y2="98750"/>
                        <a14:foregroundMark x1="46457" y1="90000" x2="56168" y2="80313"/>
                        <a14:foregroundMark x1="42520" y1="88125" x2="38845" y2="95625"/>
                        <a14:foregroundMark x1="51444" y1="88125" x2="63517" y2="96563"/>
                        <a14:foregroundMark x1="66404" y1="98750" x2="66404" y2="98750"/>
                        <a14:foregroundMark x1="32283" y1="56250" x2="34908" y2="44063"/>
                        <a14:foregroundMark x1="41732" y1="40313" x2="43570" y2="53750"/>
                        <a14:foregroundMark x1="27559" y1="59375" x2="22572" y2="43438"/>
                        <a14:foregroundMark x1="16010" y1="55313" x2="14436" y2="50313"/>
                        <a14:foregroundMark x1="22835" y1="42188" x2="25197" y2="41250"/>
                        <a14:foregroundMark x1="32283" y1="57188" x2="35696" y2="56563"/>
                        <a14:foregroundMark x1="39633" y1="56250" x2="44882" y2="56875"/>
                        <a14:foregroundMark x1="12336" y1="57813" x2="14436" y2="48125"/>
                        <a14:foregroundMark x1="11811" y1="39688" x2="25197" y2="27813"/>
                        <a14:foregroundMark x1="24934" y1="27813" x2="33333" y2="36563"/>
                        <a14:foregroundMark x1="33596" y1="36563" x2="43832" y2="22500"/>
                        <a14:foregroundMark x1="44094" y1="21875" x2="44882" y2="26563"/>
                        <a14:foregroundMark x1="42782" y1="22500" x2="38320" y2="2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06" y="258851"/>
            <a:ext cx="1232473" cy="1035148"/>
          </a:xfrm>
          <a:prstGeom prst="rect">
            <a:avLst/>
          </a:prstGeom>
          <a:solidFill>
            <a:srgbClr val="FFFF00"/>
          </a:solidFill>
          <a:extLst/>
        </p:spPr>
      </p:pic>
      <p:cxnSp>
        <p:nvCxnSpPr>
          <p:cNvPr id="18" name="Прямая со стрелкой 17"/>
          <p:cNvCxnSpPr/>
          <p:nvPr/>
        </p:nvCxnSpPr>
        <p:spPr>
          <a:xfrm>
            <a:off x="5984203" y="1757432"/>
            <a:ext cx="66198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865266" y="1526599"/>
            <a:ext cx="51870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accent4">
                    <a:lumMod val="50000"/>
                  </a:schemeClr>
                </a:solidFill>
              </a:rPr>
              <a:t>5</a:t>
            </a:r>
            <a:r>
              <a:rPr lang="ru-RU" sz="2200" dirty="0">
                <a:solidFill>
                  <a:schemeClr val="accent4">
                    <a:lumMod val="50000"/>
                  </a:schemeClr>
                </a:solidFill>
              </a:rPr>
              <a:t> видов мониторинга для МО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63989" y="1511372"/>
            <a:ext cx="511872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</a:rPr>
              <a:t>10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200" dirty="0">
                <a:solidFill>
                  <a:schemeClr val="accent4">
                    <a:lumMod val="50000"/>
                  </a:schemeClr>
                </a:solidFill>
              </a:rPr>
              <a:t>видов мониторинга по </a:t>
            </a:r>
            <a:r>
              <a:rPr lang="ru-RU" sz="2200" dirty="0" smtClean="0">
                <a:solidFill>
                  <a:schemeClr val="accent4">
                    <a:lumMod val="50000"/>
                  </a:schemeClr>
                </a:solidFill>
              </a:rPr>
              <a:t>Стандарту развития </a:t>
            </a:r>
            <a:r>
              <a:rPr lang="ru-RU" sz="2200" dirty="0">
                <a:solidFill>
                  <a:schemeClr val="accent4">
                    <a:lumMod val="50000"/>
                  </a:schemeClr>
                </a:solidFill>
              </a:rPr>
              <a:t>конкуренции</a:t>
            </a:r>
          </a:p>
          <a:p>
            <a:pPr lvl="0">
              <a:spcAft>
                <a:spcPts val="0"/>
              </a:spcAft>
            </a:pPr>
            <a:r>
              <a:rPr lang="ru-RU" sz="2400" dirty="0">
                <a:solidFill>
                  <a:schemeClr val="accent4">
                    <a:lumMod val="50000"/>
                  </a:schemeClr>
                </a:solidFill>
              </a:rPr>
              <a:t>     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63990" y="2564530"/>
            <a:ext cx="4942498" cy="1074181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наличие/отсутствие административных барьеров и оценки состояния конкуренции субъектами предпринимательской деятельности</a:t>
            </a:r>
            <a:endParaRPr lang="ru-RU" sz="1600" dirty="0">
              <a:solidFill>
                <a:schemeClr val="dk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646191" y="2564531"/>
            <a:ext cx="4942498" cy="1074181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удовлетворенность потребителей качеством товаров, работ и услуг и состоянием ценовой конкуренции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6646191" y="3805350"/>
            <a:ext cx="4942498" cy="964169"/>
          </a:xfrm>
          <a:prstGeom prst="rect">
            <a:avLst/>
          </a:prstGeom>
          <a:solidFill>
            <a:srgbClr val="ECECE0"/>
          </a:solidFill>
          <a:ln w="28575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деятельность хозяйствующих субъектов, доля участия муниципального образования в которых составляет 50 и более процентов</a:t>
            </a:r>
            <a:endParaRPr lang="ru-RU" sz="1600" dirty="0">
              <a:solidFill>
                <a:schemeClr val="dk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63990" y="3855119"/>
            <a:ext cx="4942498" cy="91440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 деятельность субъектов естественных монополий на территории Томской области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514639" y="4998884"/>
            <a:ext cx="5379522" cy="147565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удовлетворенность субъектов предпринимательской деятельности и потребителей качеством официальной информации о состоянии конкуренции, размещаемой уполномоченным органом и муниципальными образованиями</a:t>
            </a:r>
          </a:p>
        </p:txBody>
      </p:sp>
    </p:spTree>
    <p:extLst>
      <p:ext uri="{BB962C8B-B14F-4D97-AF65-F5344CB8AC3E}">
        <p14:creationId xmlns:p14="http://schemas.microsoft.com/office/powerpoint/2010/main" val="77306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76413" y="445258"/>
            <a:ext cx="9813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Проведение мониторинга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Анкетирование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7107554" y="807521"/>
            <a:ext cx="0" cy="907941"/>
          </a:xfrm>
          <a:prstGeom prst="line">
            <a:avLst/>
          </a:prstGeom>
          <a:ln>
            <a:solidFill>
              <a:srgbClr val="326E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612035" y="2227490"/>
            <a:ext cx="4358243" cy="0"/>
          </a:xfrm>
          <a:prstGeom prst="line">
            <a:avLst/>
          </a:prstGeom>
          <a:ln>
            <a:solidFill>
              <a:srgbClr val="326E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Flight Utilization &amp; Delays And Cancellations Monitor - Dashboard Icon ...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3045" y1="4688" x2="59580" y2="0"/>
                        <a14:foregroundMark x1="59580" y1="7187" x2="93963" y2="8750"/>
                        <a14:foregroundMark x1="71391" y1="4063" x2="94751" y2="3125"/>
                        <a14:foregroundMark x1="98425" y1="5625" x2="98163" y2="62813"/>
                        <a14:foregroundMark x1="42520" y1="4063" x2="4462" y2="3438"/>
                        <a14:foregroundMark x1="3675" y1="4688" x2="3150" y2="73438"/>
                        <a14:foregroundMark x1="4199" y1="75313" x2="96588" y2="75625"/>
                        <a14:foregroundMark x1="70079" y1="50938" x2="63517" y2="34688"/>
                        <a14:foregroundMark x1="75328" y1="31250" x2="77428" y2="27187"/>
                        <a14:foregroundMark x1="79528" y1="46875" x2="86089" y2="35938"/>
                        <a14:foregroundMark x1="83202" y1="48125" x2="78740" y2="42500"/>
                        <a14:foregroundMark x1="77953" y1="40625" x2="85302" y2="35000"/>
                        <a14:foregroundMark x1="85827" y1="38750" x2="82152" y2="52500"/>
                        <a14:foregroundMark x1="80052" y1="29688" x2="74541" y2="20625"/>
                        <a14:foregroundMark x1="78740" y1="25625" x2="84514" y2="26875"/>
                        <a14:foregroundMark x1="76640" y1="31250" x2="74541" y2="36250"/>
                        <a14:foregroundMark x1="64829" y1="36250" x2="68766" y2="22500"/>
                        <a14:foregroundMark x1="68766" y1="22500" x2="70341" y2="22500"/>
                        <a14:foregroundMark x1="66142" y1="27813" x2="58793" y2="39063"/>
                        <a14:foregroundMark x1="59843" y1="43438" x2="66404" y2="52188"/>
                        <a14:foregroundMark x1="69029" y1="53438" x2="77428" y2="55000"/>
                        <a14:foregroundMark x1="54331" y1="83438" x2="48031" y2="98750"/>
                        <a14:foregroundMark x1="46457" y1="90000" x2="56168" y2="80313"/>
                        <a14:foregroundMark x1="42520" y1="88125" x2="38845" y2="95625"/>
                        <a14:foregroundMark x1="51444" y1="88125" x2="63517" y2="96563"/>
                        <a14:foregroundMark x1="66404" y1="98750" x2="66404" y2="98750"/>
                        <a14:foregroundMark x1="32283" y1="56250" x2="34908" y2="44063"/>
                        <a14:foregroundMark x1="41732" y1="40313" x2="43570" y2="53750"/>
                        <a14:foregroundMark x1="27559" y1="59375" x2="22572" y2="43438"/>
                        <a14:foregroundMark x1="16010" y1="55313" x2="14436" y2="50313"/>
                        <a14:foregroundMark x1="22835" y1="42188" x2="25197" y2="41250"/>
                        <a14:foregroundMark x1="32283" y1="57188" x2="35696" y2="56563"/>
                        <a14:foregroundMark x1="39633" y1="56250" x2="44882" y2="56875"/>
                        <a14:foregroundMark x1="12336" y1="57813" x2="14436" y2="48125"/>
                        <a14:foregroundMark x1="11811" y1="39688" x2="25197" y2="27813"/>
                        <a14:foregroundMark x1="24934" y1="27813" x2="33333" y2="36563"/>
                        <a14:foregroundMark x1="33596" y1="36563" x2="43832" y2="22500"/>
                        <a14:foregroundMark x1="44094" y1="21875" x2="44882" y2="26563"/>
                        <a14:foregroundMark x1="42782" y1="22500" x2="38320" y2="2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6" y="307336"/>
            <a:ext cx="1232473" cy="103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107554" y="761355"/>
            <a:ext cx="45482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lvl="0" indent="-6350"/>
            <a:r>
              <a:rPr lang="ru-RU" sz="1400" b="1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Методические рекомендации</a:t>
            </a:r>
          </a:p>
          <a:p>
            <a:pPr marL="6350" lvl="0" indent="-6350"/>
            <a:r>
              <a:rPr lang="ru-RU" sz="14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для ОМСУ по порядку проведения мониторинга состояния и развития конкуренции на товарных рынках Томской области от 22.06.2022</a:t>
            </a:r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25778" y="2628560"/>
            <a:ext cx="1850572" cy="68372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Социальная сфера и торговля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294897" y="2621818"/>
            <a:ext cx="1812165" cy="68372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Промышленность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599419" y="2621818"/>
            <a:ext cx="1695479" cy="68372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Транспорт и связь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776350" y="2621818"/>
            <a:ext cx="1972497" cy="68372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Агропромышленный комплекс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748847" y="2628560"/>
            <a:ext cx="1850572" cy="68372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326E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400" dirty="0">
                <a:solidFill>
                  <a:srgbClr val="2C6E6E"/>
                </a:solidFill>
              </a:rPr>
              <a:t>Строительство и инфраструктура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45477" y="1892869"/>
            <a:ext cx="2794623" cy="68526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C6E6E"/>
                </a:solidFill>
              </a:rPr>
              <a:t>Анкета для бизнеса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851064" y="1910175"/>
            <a:ext cx="7646138" cy="68122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2C6E6E"/>
                </a:solidFill>
              </a:rPr>
              <a:t>Анкета для населения</a:t>
            </a:r>
          </a:p>
        </p:txBody>
      </p:sp>
      <p:sp>
        <p:nvSpPr>
          <p:cNvPr id="26" name="Правая фигурная скобка 25"/>
          <p:cNvSpPr/>
          <p:nvPr/>
        </p:nvSpPr>
        <p:spPr>
          <a:xfrm rot="5400000">
            <a:off x="6003541" y="-2152522"/>
            <a:ext cx="645458" cy="11561586"/>
          </a:xfrm>
          <a:prstGeom prst="rightBrace">
            <a:avLst>
              <a:gd name="adj1" fmla="val 8333"/>
              <a:gd name="adj2" fmla="val 49839"/>
            </a:avLst>
          </a:prstGeom>
          <a:ln>
            <a:solidFill>
              <a:srgbClr val="326E63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513135" y="5016184"/>
            <a:ext cx="98023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Информировать о проведении анкетирования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население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субъекты предпринимательской деятельности, осуществляющие свою деятельность на рынках, включенных в региональную «дорожную карту»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1121958" y="4019984"/>
            <a:ext cx="8463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1600" b="1" dirty="0"/>
              <a:t>Разместить ссылку на интернет-страницах официальных сайтах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органов местного самоуправления МО ТО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dirty="0"/>
              <a:t>организаций инфраструктуры поддержки предпринимательства</a:t>
            </a:r>
          </a:p>
        </p:txBody>
      </p:sp>
      <p:pic>
        <p:nvPicPr>
          <p:cNvPr id="29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096" y="408741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958" y="5053455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1449519" y="6129496"/>
            <a:ext cx="81358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Обеспечить проведение анкетирования </a:t>
            </a:r>
            <a:r>
              <a:rPr lang="ru-RU" sz="1600" b="1" dirty="0">
                <a:solidFill>
                  <a:srgbClr val="C00000"/>
                </a:solidFill>
              </a:rPr>
              <a:t>(</a:t>
            </a:r>
            <a:r>
              <a:rPr lang="ru-RU" sz="1600" b="1" dirty="0" smtClean="0">
                <a:solidFill>
                  <a:srgbClr val="C00000"/>
                </a:solidFill>
              </a:rPr>
              <a:t>01.07.2022 </a:t>
            </a:r>
            <a:r>
              <a:rPr lang="ru-RU" sz="1600" b="1" dirty="0">
                <a:solidFill>
                  <a:srgbClr val="C00000"/>
                </a:solidFill>
              </a:rPr>
              <a:t>– </a:t>
            </a:r>
            <a:r>
              <a:rPr lang="ru-RU" sz="1600" b="1" dirty="0" smtClean="0">
                <a:solidFill>
                  <a:srgbClr val="C00000"/>
                </a:solidFill>
              </a:rPr>
              <a:t>30.09.2022)</a:t>
            </a:r>
            <a:endParaRPr lang="ru-RU" sz="1600" b="1" dirty="0">
              <a:solidFill>
                <a:srgbClr val="C00000"/>
              </a:solidFill>
            </a:endParaRPr>
          </a:p>
        </p:txBody>
      </p:sp>
      <p:pic>
        <p:nvPicPr>
          <p:cNvPr id="32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989" y="6122586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38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1" y="0"/>
            <a:ext cx="5391396" cy="685799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rgbClr val="2C6E6E"/>
              </a:solidFill>
            </a:endParaRP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</p:txBody>
      </p:sp>
      <p:pic>
        <p:nvPicPr>
          <p:cNvPr id="1030" name="Picture 6" descr="Картинки по запросу &quot;анкетировани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395" y="0"/>
            <a:ext cx="68494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41369" y="2060898"/>
            <a:ext cx="491744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ДЛЯ НАС</a:t>
            </a:r>
          </a:p>
          <a:p>
            <a:pPr algn="ctr"/>
            <a:r>
              <a:rPr lang="ru-RU" sz="8800" b="1" dirty="0" smtClean="0">
                <a:solidFill>
                  <a:srgbClr val="C00000"/>
                </a:solidFill>
              </a:rPr>
              <a:t>ВАЖНО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ВАШЕ МНЕНИЕ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0517" y="477195"/>
            <a:ext cx="6096000" cy="35427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u="sng" dirty="0">
                <a:solidFill>
                  <a:srgbClr val="32605C"/>
                </a:solidFill>
              </a:rPr>
              <a:t>Проведение опросов </a:t>
            </a:r>
            <a:endParaRPr lang="ru-RU" sz="2800" b="1" u="sng" dirty="0" smtClean="0">
              <a:solidFill>
                <a:srgbClr val="32605C"/>
              </a:solidFill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900" b="1" dirty="0">
              <a:solidFill>
                <a:srgbClr val="32605C"/>
              </a:solidFill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500</a:t>
            </a:r>
            <a:r>
              <a:rPr lang="ru-RU" sz="2800" dirty="0" smtClean="0">
                <a:solidFill>
                  <a:srgbClr val="C00000"/>
                </a:solidFill>
              </a:rPr>
              <a:t> </a:t>
            </a:r>
            <a:r>
              <a:rPr lang="ru-RU" sz="2800" dirty="0" smtClean="0">
                <a:solidFill>
                  <a:srgbClr val="32605C"/>
                </a:solidFill>
              </a:rPr>
              <a:t>субъектов предпринимательской деятельности</a:t>
            </a: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2800" dirty="0">
              <a:solidFill>
                <a:srgbClr val="32605C"/>
              </a:solidFill>
            </a:endParaRPr>
          </a:p>
          <a:p>
            <a:pPr>
              <a:buClr>
                <a:srgbClr val="969696"/>
              </a:buClr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6035</a:t>
            </a:r>
            <a:r>
              <a:rPr lang="ru-RU" sz="2800" dirty="0" smtClean="0">
                <a:solidFill>
                  <a:srgbClr val="32605C"/>
                </a:solidFill>
              </a:rPr>
              <a:t> </a:t>
            </a:r>
            <a:r>
              <a:rPr lang="ru-RU" sz="2800" dirty="0">
                <a:solidFill>
                  <a:srgbClr val="32605C"/>
                </a:solidFill>
              </a:rPr>
              <a:t>потребителей – </a:t>
            </a:r>
            <a:endParaRPr lang="ru-RU" sz="2800" dirty="0" smtClean="0">
              <a:solidFill>
                <a:srgbClr val="32605C"/>
              </a:solidFill>
            </a:endParaRPr>
          </a:p>
          <a:p>
            <a:pPr algn="just"/>
            <a:r>
              <a:rPr lang="ru-RU" sz="2800" dirty="0" smtClean="0">
                <a:solidFill>
                  <a:srgbClr val="32605C"/>
                </a:solidFill>
              </a:rPr>
              <a:t>физических </a:t>
            </a:r>
            <a:r>
              <a:rPr lang="ru-RU" sz="2800" dirty="0">
                <a:solidFill>
                  <a:srgbClr val="32605C"/>
                </a:solidFill>
              </a:rPr>
              <a:t>лиц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0517" y="4634652"/>
            <a:ext cx="6096000" cy="152554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Метод проведения </a:t>
            </a: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опросов </a:t>
            </a:r>
            <a:endParaRPr lang="ru-RU" sz="2800" b="1" u="sng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800" dirty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онлайн - анкетирование</a:t>
            </a:r>
          </a:p>
        </p:txBody>
      </p:sp>
    </p:spTree>
    <p:extLst>
      <p:ext uri="{BB962C8B-B14F-4D97-AF65-F5344CB8AC3E}">
        <p14:creationId xmlns:p14="http://schemas.microsoft.com/office/powerpoint/2010/main" val="326703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-77704" y="1"/>
            <a:ext cx="12269704" cy="685799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716977" y="933029"/>
            <a:ext cx="8756614" cy="1887696"/>
          </a:xfrm>
          <a:prstGeom prst="rect">
            <a:avLst/>
          </a:prstGeom>
          <a:noFill/>
        </p:spPr>
        <p:txBody>
          <a:bodyPr wrap="square" numCol="2" spcCol="648000" rtlCol="0">
            <a:spAutoFit/>
          </a:bodyPr>
          <a:lstStyle/>
          <a:p>
            <a:pPr>
              <a:spcAft>
                <a:spcPts val="2300"/>
              </a:spcAft>
            </a:pP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2300"/>
              </a:spcAft>
            </a:pPr>
            <a:endParaRPr lang="ru-RU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-77704" y="222864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Итоги </a:t>
            </a:r>
            <a:r>
              <a:rPr lang="ru-RU" sz="2400" b="1" dirty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анкетирования субъектов предпринимательской деятельности и потребителей товаров, работ и </a:t>
            </a:r>
            <a:r>
              <a:rPr lang="ru-RU" sz="2400" b="1" dirty="0" smtClean="0">
                <a:solidFill>
                  <a:srgbClr val="2C6E6E"/>
                </a:solidFill>
                <a:latin typeface="Arial" pitchFamily="34" charset="0"/>
                <a:cs typeface="Arial" pitchFamily="34" charset="0"/>
              </a:rPr>
              <a:t>услуг за 2022 год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02" y="1310780"/>
            <a:ext cx="11917363" cy="49185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907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76413" y="599968"/>
            <a:ext cx="100870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Мониторинг </a:t>
            </a:r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хозяйствующих субъектов 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(</a:t>
            </a:r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50 </a:t>
            </a:r>
            <a:r>
              <a:rPr lang="ru-RU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и более процентов)	</a:t>
            </a:r>
            <a:r>
              <a:rPr lang="ru-RU" sz="2400" b="1" dirty="0" smtClean="0">
                <a:solidFill>
                  <a:srgbClr val="326E63"/>
                </a:solidFill>
                <a:latin typeface="Arial Bold"/>
              </a:rPr>
              <a:t>	</a:t>
            </a:r>
            <a:endParaRPr lang="ru-RU" sz="1600" b="1" dirty="0">
              <a:solidFill>
                <a:srgbClr val="C00000"/>
              </a:solidFill>
              <a:latin typeface="Arial Bold"/>
            </a:endParaRPr>
          </a:p>
        </p:txBody>
      </p:sp>
      <p:pic>
        <p:nvPicPr>
          <p:cNvPr id="5122" name="Picture 2" descr="Flight Utilization &amp; Delays And Cancellations Monitor - Dashboard Icon ...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3045" y1="4688" x2="59580" y2="0"/>
                        <a14:foregroundMark x1="59580" y1="7187" x2="93963" y2="8750"/>
                        <a14:foregroundMark x1="71391" y1="4063" x2="94751" y2="3125"/>
                        <a14:foregroundMark x1="98425" y1="5625" x2="98163" y2="62813"/>
                        <a14:foregroundMark x1="42520" y1="4063" x2="4462" y2="3438"/>
                        <a14:foregroundMark x1="3675" y1="4688" x2="3150" y2="73438"/>
                        <a14:foregroundMark x1="4199" y1="75313" x2="96588" y2="75625"/>
                        <a14:foregroundMark x1="70079" y1="50938" x2="63517" y2="34688"/>
                        <a14:foregroundMark x1="75328" y1="31250" x2="77428" y2="27187"/>
                        <a14:foregroundMark x1="79528" y1="46875" x2="86089" y2="35938"/>
                        <a14:foregroundMark x1="83202" y1="48125" x2="78740" y2="42500"/>
                        <a14:foregroundMark x1="77953" y1="40625" x2="85302" y2="35000"/>
                        <a14:foregroundMark x1="85827" y1="38750" x2="82152" y2="52500"/>
                        <a14:foregroundMark x1="80052" y1="29688" x2="74541" y2="20625"/>
                        <a14:foregroundMark x1="78740" y1="25625" x2="84514" y2="26875"/>
                        <a14:foregroundMark x1="76640" y1="31250" x2="74541" y2="36250"/>
                        <a14:foregroundMark x1="64829" y1="36250" x2="68766" y2="22500"/>
                        <a14:foregroundMark x1="68766" y1="22500" x2="70341" y2="22500"/>
                        <a14:foregroundMark x1="66142" y1="27813" x2="58793" y2="39063"/>
                        <a14:foregroundMark x1="59843" y1="43438" x2="66404" y2="52188"/>
                        <a14:foregroundMark x1="69029" y1="53438" x2="77428" y2="55000"/>
                        <a14:foregroundMark x1="54331" y1="83438" x2="48031" y2="98750"/>
                        <a14:foregroundMark x1="46457" y1="90000" x2="56168" y2="80313"/>
                        <a14:foregroundMark x1="42520" y1="88125" x2="38845" y2="95625"/>
                        <a14:foregroundMark x1="51444" y1="88125" x2="63517" y2="96563"/>
                        <a14:foregroundMark x1="66404" y1="98750" x2="66404" y2="98750"/>
                        <a14:foregroundMark x1="32283" y1="56250" x2="34908" y2="44063"/>
                        <a14:foregroundMark x1="41732" y1="40313" x2="43570" y2="53750"/>
                        <a14:foregroundMark x1="27559" y1="59375" x2="22572" y2="43438"/>
                        <a14:foregroundMark x1="16010" y1="55313" x2="14436" y2="50313"/>
                        <a14:foregroundMark x1="22835" y1="42188" x2="25197" y2="41250"/>
                        <a14:foregroundMark x1="32283" y1="57188" x2="35696" y2="56563"/>
                        <a14:foregroundMark x1="39633" y1="56250" x2="44882" y2="56875"/>
                        <a14:foregroundMark x1="12336" y1="57813" x2="14436" y2="48125"/>
                        <a14:foregroundMark x1="11811" y1="39688" x2="25197" y2="27813"/>
                        <a14:foregroundMark x1="24934" y1="27813" x2="33333" y2="36563"/>
                        <a14:foregroundMark x1="33596" y1="36563" x2="43832" y2="22500"/>
                        <a14:foregroundMark x1="44094" y1="21875" x2="44882" y2="26563"/>
                        <a14:foregroundMark x1="42782" y1="22500" x2="38320" y2="203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6" y="307336"/>
            <a:ext cx="1232473" cy="1035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5641624" y="1837296"/>
            <a:ext cx="6388079" cy="1460068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>
                <a:solidFill>
                  <a:schemeClr val="bg1"/>
                </a:solidFill>
              </a:rPr>
              <a:t>В части муниципальных унитарных предприятий и учреждений, а также хозяйственных обществ, товариществ, акции, паи, </a:t>
            </a:r>
            <a:r>
              <a:rPr lang="ru-RU" sz="1600" dirty="0" smtClean="0">
                <a:solidFill>
                  <a:schemeClr val="bg1"/>
                </a:solidFill>
              </a:rPr>
              <a:t/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доли </a:t>
            </a:r>
            <a:r>
              <a:rPr lang="ru-RU" sz="1600" dirty="0">
                <a:solidFill>
                  <a:schemeClr val="bg1"/>
                </a:solidFill>
              </a:rPr>
              <a:t>которых находятся в собственности муниципального образования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4548" y="4433052"/>
            <a:ext cx="1878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до 1 декабря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81206" y="1534248"/>
            <a:ext cx="5079793" cy="1228126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bg1"/>
                </a:solidFill>
              </a:rPr>
              <a:t>Деятельность хозяйствующих субъектов, доля участия муниципального образования в которых составляет </a:t>
            </a:r>
            <a:r>
              <a:rPr lang="ru-RU" b="1" dirty="0" smtClean="0">
                <a:solidFill>
                  <a:schemeClr val="bg1"/>
                </a:solidFill>
              </a:rPr>
              <a:t/>
            </a:r>
            <a:br>
              <a:rPr lang="ru-RU" b="1" dirty="0" smtClean="0">
                <a:solidFill>
                  <a:schemeClr val="bg1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50 </a:t>
            </a:r>
            <a:r>
              <a:rPr lang="ru-RU" b="1" dirty="0">
                <a:solidFill>
                  <a:schemeClr val="bg1"/>
                </a:solidFill>
              </a:rPr>
              <a:t>и более </a:t>
            </a:r>
            <a:r>
              <a:rPr lang="ru-RU" b="1" dirty="0" smtClean="0">
                <a:solidFill>
                  <a:schemeClr val="bg1"/>
                </a:solidFill>
              </a:rPr>
              <a:t>процентов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4" name="Рисунок 23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4548" y="3673794"/>
            <a:ext cx="771899" cy="771899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E36B927A-B562-4337-9DD1-FEFB034CF7D2}"/>
              </a:ext>
            </a:extLst>
          </p:cNvPr>
          <p:cNvSpPr/>
          <p:nvPr/>
        </p:nvSpPr>
        <p:spPr>
          <a:xfrm>
            <a:off x="2413000" y="3614696"/>
            <a:ext cx="9779000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 smtClean="0">
                <a:solidFill>
                  <a:srgbClr val="358583"/>
                </a:solidFill>
              </a:rPr>
              <a:t>По состоянию на 25.11.2022 </a:t>
            </a:r>
            <a:r>
              <a:rPr lang="ru-RU" sz="1600" u="sng" dirty="0" smtClean="0">
                <a:solidFill>
                  <a:srgbClr val="358583"/>
                </a:solidFill>
              </a:rPr>
              <a:t>отчет представили 9 МО:</a:t>
            </a:r>
          </a:p>
          <a:p>
            <a:endParaRPr lang="ru-RU" sz="500" dirty="0" smtClean="0">
              <a:solidFill>
                <a:srgbClr val="358583"/>
              </a:solidFill>
            </a:endParaRPr>
          </a:p>
          <a:p>
            <a:r>
              <a:rPr lang="ru-RU" sz="1600" dirty="0" smtClean="0">
                <a:solidFill>
                  <a:srgbClr val="358583"/>
                </a:solidFill>
              </a:rPr>
              <a:t>Асиновский, Бакчарский, Каргасокский, Колпашевский, Кривошеинский, Томский, Шегарский районы</a:t>
            </a:r>
            <a:endParaRPr lang="ru-RU" sz="1600" dirty="0">
              <a:solidFill>
                <a:srgbClr val="358583"/>
              </a:solidFill>
            </a:endParaRPr>
          </a:p>
          <a:p>
            <a:r>
              <a:rPr lang="ru-RU" sz="1600" dirty="0" smtClean="0">
                <a:solidFill>
                  <a:srgbClr val="358583"/>
                </a:solidFill>
              </a:rPr>
              <a:t>ЗАТО Северск</a:t>
            </a:r>
            <a:r>
              <a:rPr lang="ru-RU" sz="1600" dirty="0">
                <a:solidFill>
                  <a:srgbClr val="358583"/>
                </a:solidFill>
              </a:rPr>
              <a:t>, г. </a:t>
            </a:r>
            <a:r>
              <a:rPr lang="ru-RU" sz="1600" dirty="0" smtClean="0">
                <a:solidFill>
                  <a:srgbClr val="358583"/>
                </a:solidFill>
              </a:rPr>
              <a:t>Кедровый  </a:t>
            </a:r>
            <a:endParaRPr lang="ru-RU" sz="1600" dirty="0">
              <a:solidFill>
                <a:srgbClr val="358583"/>
              </a:solidFill>
            </a:endParaRPr>
          </a:p>
        </p:txBody>
      </p:sp>
      <p:pic>
        <p:nvPicPr>
          <p:cNvPr id="31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7391" y="98988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E36B927A-B562-4337-9DD1-FEFB034CF7D2}"/>
              </a:ext>
            </a:extLst>
          </p:cNvPr>
          <p:cNvSpPr/>
          <p:nvPr/>
        </p:nvSpPr>
        <p:spPr>
          <a:xfrm>
            <a:off x="1560729" y="6022847"/>
            <a:ext cx="105184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/>
              <a:t>Письмо Заместителя Губернатора Томской области от 27.06.2022 № АА-10-516 </a:t>
            </a:r>
          </a:p>
          <a:p>
            <a:r>
              <a:rPr lang="ru-RU" sz="1600" i="1" dirty="0" smtClean="0"/>
              <a:t>«О проведении мониторинга состояния и развития конкуренции на товарных рынках Томской области»</a:t>
            </a:r>
            <a:r>
              <a:rPr lang="ru-RU" sz="1600" u="sng" dirty="0" smtClean="0"/>
              <a:t> </a:t>
            </a:r>
            <a:endParaRPr lang="en-US" sz="1600" dirty="0"/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156447" y="5882148"/>
            <a:ext cx="9614472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170" name="Picture 2" descr="email i,email i,email i icon download,email i free icon,email i png,...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13" b="100000" l="0" r="100000">
                        <a14:foregroundMark x1="73876" y1="59062" x2="96360" y2="40938"/>
                        <a14:foregroundMark x1="93148" y1="36875" x2="46039" y2="35000"/>
                        <a14:foregroundMark x1="96574" y1="41875" x2="97216" y2="85313"/>
                        <a14:foregroundMark x1="97216" y1="86250" x2="97430" y2="96563"/>
                        <a14:foregroundMark x1="97216" y1="96875" x2="23340" y2="95938"/>
                        <a14:foregroundMark x1="52463" y1="66875" x2="25482" y2="93438"/>
                        <a14:foregroundMark x1="45182" y1="56875" x2="59743" y2="69688"/>
                        <a14:foregroundMark x1="60814" y1="70313" x2="74518" y2="58438"/>
                        <a14:foregroundMark x1="70021" y1="64375" x2="92719" y2="92813"/>
                        <a14:foregroundMark x1="39829" y1="48750" x2="28266" y2="59375"/>
                        <a14:foregroundMark x1="34261" y1="40938" x2="39829" y2="32188"/>
                        <a14:foregroundMark x1="26981" y1="37188" x2="29979" y2="15313"/>
                        <a14:foregroundMark x1="23340" y1="17813" x2="15846" y2="14063"/>
                        <a14:foregroundMark x1="17131" y1="18438" x2="11349" y2="37188"/>
                        <a14:foregroundMark x1="36188" y1="10313" x2="39400" y2="25313"/>
                        <a14:foregroundMark x1="34047" y1="8125" x2="25268" y2="1250"/>
                        <a14:foregroundMark x1="23126" y1="2813" x2="7066" y2="9063"/>
                        <a14:foregroundMark x1="9422" y1="9063" x2="3212" y2="26250"/>
                        <a14:foregroundMark x1="2570" y1="28125" x2="2784" y2="42500"/>
                        <a14:foregroundMark x1="3854" y1="46563" x2="18844" y2="60313"/>
                        <a14:foregroundMark x1="22698" y1="71875" x2="22698" y2="84688"/>
                        <a14:backgroundMark x1="2570" y1="4688" x2="2570" y2="4688"/>
                        <a14:backgroundMark x1="2570" y1="4688" x2="2570" y2="4688"/>
                        <a14:backgroundMark x1="16702" y1="29063" x2="16702" y2="29063"/>
                        <a14:backgroundMark x1="58244" y1="12500" x2="78158" y2="1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64" y="6046147"/>
            <a:ext cx="623065" cy="42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91747" y="2864922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b="1" dirty="0" smtClean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E36B927A-B562-4337-9DD1-FEFB034CF7D2}"/>
              </a:ext>
            </a:extLst>
          </p:cNvPr>
          <p:cNvSpPr/>
          <p:nvPr/>
        </p:nvSpPr>
        <p:spPr>
          <a:xfrm>
            <a:off x="2413000" y="4646306"/>
            <a:ext cx="94504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 smtClean="0"/>
              <a:t>Основные замечания</a:t>
            </a:r>
            <a:r>
              <a:rPr lang="ru-RU" sz="1600" b="1" u="sng" dirty="0"/>
              <a:t>: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Включены </a:t>
            </a:r>
            <a:r>
              <a:rPr lang="ru-RU" sz="1600" dirty="0"/>
              <a:t>не все ХС, подлежащие включению (МДОУ, МСОШ </a:t>
            </a:r>
            <a:r>
              <a:rPr lang="ru-RU" sz="1600" dirty="0" smtClean="0"/>
              <a:t>и т.д.)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Отсутствуют </a:t>
            </a:r>
            <a:r>
              <a:rPr lang="ru-RU" sz="1600" dirty="0"/>
              <a:t>данные о доли ХС в стоимостном и в натуральном </a:t>
            </a:r>
            <a:r>
              <a:rPr lang="ru-RU" sz="1600" dirty="0" smtClean="0"/>
              <a:t> выражении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1892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72786" y="-717"/>
            <a:ext cx="12192000" cy="6756129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r>
              <a:rPr lang="ru-RU" sz="2000" dirty="0" smtClean="0"/>
              <a:t> </a:t>
            </a:r>
            <a:endParaRPr lang="ru-RU" sz="2000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-1" y="0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B27D18-52AF-79A1-064C-121C8822DBB2}"/>
              </a:ext>
            </a:extLst>
          </p:cNvPr>
          <p:cNvSpPr txBox="1"/>
          <p:nvPr/>
        </p:nvSpPr>
        <p:spPr>
          <a:xfrm>
            <a:off x="1275464" y="2369379"/>
            <a:ext cx="10705375" cy="2015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600" b="1" dirty="0" smtClean="0">
                <a:solidFill>
                  <a:schemeClr val="bg1"/>
                </a:solidFill>
              </a:rPr>
              <a:t>АКТУАЛИЗАЦИЯ 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endParaRPr lang="en-US" sz="100" b="1" dirty="0" smtClean="0">
              <a:solidFill>
                <a:schemeClr val="bg1"/>
              </a:solidFill>
            </a:endParaRPr>
          </a:p>
          <a:p>
            <a:r>
              <a:rPr lang="ru-RU" sz="2600" dirty="0">
                <a:solidFill>
                  <a:schemeClr val="bg1"/>
                </a:solidFill>
              </a:rPr>
              <a:t>муниципальных планов («дорожных карт») по содействию развитию конкуренции в муниципальных образованиях </a:t>
            </a:r>
            <a:endParaRPr lang="ru-RU" sz="2600" dirty="0" smtClean="0">
              <a:solidFill>
                <a:schemeClr val="bg1"/>
              </a:solidFill>
            </a:endParaRPr>
          </a:p>
          <a:p>
            <a:r>
              <a:rPr lang="ru-RU" sz="2600" dirty="0" smtClean="0">
                <a:solidFill>
                  <a:schemeClr val="bg1"/>
                </a:solidFill>
              </a:rPr>
              <a:t>Томской </a:t>
            </a:r>
            <a:r>
              <a:rPr lang="ru-RU" sz="2600" dirty="0">
                <a:solidFill>
                  <a:schemeClr val="bg1"/>
                </a:solidFill>
              </a:rPr>
              <a:t>области на 2022-2025 </a:t>
            </a:r>
          </a:p>
        </p:txBody>
      </p:sp>
    </p:spTree>
    <p:extLst>
      <p:ext uri="{BB962C8B-B14F-4D97-AF65-F5344CB8AC3E}">
        <p14:creationId xmlns:p14="http://schemas.microsoft.com/office/powerpoint/2010/main" val="91424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22443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МУНИЦИПАЛЬНЫЙ ПЛАН</a:t>
            </a: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(«ДОРОЖНАЯ КАРТА») </a:t>
            </a:r>
          </a:p>
          <a:p>
            <a:pPr algn="ctr"/>
            <a:endParaRPr lang="ru-RU" sz="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по содействию развитию 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a typeface="Arial Unicode MS"/>
              <a:cs typeface="Arial Unicode MS"/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конкуренции в муниципальных 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a typeface="Arial Unicode MS"/>
              <a:cs typeface="Arial Unicode MS"/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районах и городских округах 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ea typeface="Arial Unicode MS"/>
              <a:cs typeface="Arial Unicode MS"/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Томской области </a:t>
            </a: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на 2022-2025 годы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24180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Рисунок 27" descr="Список">
            <a:extLst>
              <a:ext uri="{FF2B5EF4-FFF2-40B4-BE49-F238E27FC236}">
                <a16:creationId xmlns="" xmlns:a16="http://schemas.microsoft.com/office/drawing/2014/main" id="{9A73355B-662C-46D1-80D6-9C5391E119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97062" y="1554848"/>
            <a:ext cx="1065046" cy="106504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178548" y="512584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 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935565" y="1469409"/>
            <a:ext cx="6096000" cy="42678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500" dirty="0"/>
          </a:p>
          <a:p>
            <a:pPr lvl="0"/>
            <a:r>
              <a:rPr lang="ru-RU" b="1" dirty="0">
                <a:latin typeface="+mj-lt"/>
              </a:rPr>
              <a:t>ПЕРЕЧЕНЬ ТОВАРНЫХ РЫНКОВ </a:t>
            </a:r>
            <a:endParaRPr lang="en-US" b="1" dirty="0">
              <a:latin typeface="+mj-lt"/>
            </a:endParaRPr>
          </a:p>
          <a:p>
            <a:pPr lvl="0"/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для содействия развитию конкуренции 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в муниципальном районе/городском округе</a:t>
            </a:r>
          </a:p>
          <a:p>
            <a:pPr defTabSz="457200">
              <a:defRPr/>
            </a:pPr>
            <a:r>
              <a:rPr lang="ru-RU" dirty="0">
                <a:solidFill>
                  <a:srgbClr val="358583"/>
                </a:solidFill>
              </a:rPr>
              <a:t>                      </a:t>
            </a:r>
            <a:endParaRPr lang="ru-RU" b="1" dirty="0">
              <a:solidFill>
                <a:srgbClr val="358583"/>
              </a:solidFill>
            </a:endParaRPr>
          </a:p>
          <a:p>
            <a:pPr defTabSz="457200">
              <a:defRPr/>
            </a:pPr>
            <a:endParaRPr lang="ru-RU" b="1" dirty="0">
              <a:solidFill>
                <a:srgbClr val="358583"/>
              </a:solidFill>
            </a:endParaRPr>
          </a:p>
          <a:p>
            <a:pPr lvl="0"/>
            <a:r>
              <a:rPr lang="ru-RU" b="1" dirty="0"/>
              <a:t>МЕРОПРИЯТИЯ ПО СОДЕЙСТВИЮ РАЗВИТИЯ</a:t>
            </a:r>
            <a:r>
              <a:rPr lang="en-US" b="1" dirty="0"/>
              <a:t> </a:t>
            </a:r>
            <a:r>
              <a:rPr lang="ru-RU" b="1" dirty="0"/>
              <a:t>КОНКУРЕНЦИИ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на товарных рынках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Для каждого мероприятия устанавливаются:</a:t>
            </a:r>
          </a:p>
          <a:p>
            <a:pPr marL="1520825" marR="12700" lvl="0" indent="-261938">
              <a:spcBef>
                <a:spcPts val="600"/>
              </a:spcBef>
              <a:spcAft>
                <a:spcPts val="0"/>
              </a:spcAft>
              <a:buFont typeface="Symbol"/>
              <a:buChar char=""/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сроки выполнения;</a:t>
            </a:r>
          </a:p>
          <a:p>
            <a:pPr marL="1520825" marR="12700" lvl="0" indent="-261938">
              <a:spcBef>
                <a:spcPts val="600"/>
              </a:spcBef>
              <a:spcAft>
                <a:spcPts val="0"/>
              </a:spcAft>
              <a:buFont typeface="Symbol"/>
              <a:buChar char=""/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результаты выполнения мероприятия;</a:t>
            </a:r>
          </a:p>
          <a:p>
            <a:pPr marL="1520825" marR="12700" lvl="0" indent="-261938">
              <a:spcBef>
                <a:spcPts val="600"/>
              </a:spcBef>
              <a:spcAft>
                <a:spcPts val="0"/>
              </a:spcAft>
              <a:buFont typeface="Symbol"/>
              <a:buChar char=""/>
            </a:pP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исполнитель</a:t>
            </a:r>
          </a:p>
          <a:p>
            <a:pPr lvl="0" defTabSz="457200">
              <a:defRPr/>
            </a:pPr>
            <a:endParaRPr lang="ru-RU" dirty="0">
              <a:solidFill>
                <a:srgbClr val="358583"/>
              </a:solidFill>
            </a:endParaRPr>
          </a:p>
          <a:p>
            <a:pPr marR="12700" lvl="0">
              <a:lnSpc>
                <a:spcPts val="1730"/>
              </a:lnSpc>
              <a:spcAft>
                <a:spcPts val="0"/>
              </a:spcAft>
              <a:buClr>
                <a:srgbClr val="000000"/>
              </a:buClr>
              <a:buSzPts val="1400"/>
              <a:tabLst>
                <a:tab pos="482600" algn="l"/>
              </a:tabLst>
            </a:pPr>
            <a:r>
              <a:rPr lang="ru-RU" b="1" dirty="0"/>
              <a:t>СИСТЕМНЫЕ МЕРОПРИЯТИЯ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направленные 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R="12700" lvl="0">
              <a:lnSpc>
                <a:spcPts val="1730"/>
              </a:lnSpc>
              <a:spcAft>
                <a:spcPts val="0"/>
              </a:spcAft>
              <a:buClr>
                <a:srgbClr val="000000"/>
              </a:buClr>
              <a:buSzPts val="1400"/>
              <a:tabLst>
                <a:tab pos="482600" algn="l"/>
              </a:tabLst>
            </a:pP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на развитие конкурентной среды</a:t>
            </a:r>
          </a:p>
          <a:p>
            <a:pPr marL="268288" indent="-268288" defTabSz="457200">
              <a:defRPr/>
            </a:pPr>
            <a:endParaRPr lang="ru-RU" sz="5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4A1E781-48B4-938A-0476-17DFEEFCFF20}"/>
              </a:ext>
            </a:extLst>
          </p:cNvPr>
          <p:cNvSpPr/>
          <p:nvPr/>
        </p:nvSpPr>
        <p:spPr>
          <a:xfrm>
            <a:off x="4097865" y="1508278"/>
            <a:ext cx="1651430" cy="541867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</a:t>
            </a:r>
            <a:r>
              <a:rPr lang="ru-RU" b="1" dirty="0"/>
              <a:t> раздел</a:t>
            </a:r>
            <a:r>
              <a:rPr lang="en-US" b="1" dirty="0"/>
              <a:t> </a:t>
            </a:r>
            <a:endParaRPr lang="ru-RU" b="1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AD2B42CB-3670-3B64-845E-FEC1034EB546}"/>
              </a:ext>
            </a:extLst>
          </p:cNvPr>
          <p:cNvSpPr/>
          <p:nvPr/>
        </p:nvSpPr>
        <p:spPr>
          <a:xfrm>
            <a:off x="4097865" y="2945692"/>
            <a:ext cx="1651430" cy="541867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II</a:t>
            </a:r>
            <a:r>
              <a:rPr lang="ru-RU" b="1" dirty="0"/>
              <a:t> раздел</a:t>
            </a:r>
            <a:r>
              <a:rPr lang="en-US" b="1" dirty="0"/>
              <a:t> </a:t>
            </a:r>
            <a:endParaRPr lang="ru-RU" b="1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D58DCA9E-A473-E376-1BE4-917CCA4116DA}"/>
              </a:ext>
            </a:extLst>
          </p:cNvPr>
          <p:cNvSpPr/>
          <p:nvPr/>
        </p:nvSpPr>
        <p:spPr>
          <a:xfrm>
            <a:off x="4097865" y="4924973"/>
            <a:ext cx="1651430" cy="541867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III</a:t>
            </a:r>
            <a:r>
              <a:rPr lang="ru-RU" b="1" dirty="0"/>
              <a:t> раздел</a:t>
            </a:r>
            <a:r>
              <a:rPr lang="en-US" b="1" dirty="0"/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3910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b="1" dirty="0">
                <a:solidFill>
                  <a:srgbClr val="000000"/>
                </a:solidFill>
                <a:ea typeface="Arial Unicode MS"/>
                <a:cs typeface="Arial Unicode MS"/>
              </a:rPr>
              <a:t>ПЕРЕЧЕНЬ </a:t>
            </a:r>
          </a:p>
          <a:p>
            <a:pPr algn="ctr"/>
            <a:r>
              <a:rPr lang="ru-RU" b="1" dirty="0">
                <a:solidFill>
                  <a:srgbClr val="000000"/>
                </a:solidFill>
                <a:ea typeface="Arial Unicode MS"/>
                <a:cs typeface="Arial Unicode MS"/>
              </a:rPr>
              <a:t>ТОВАРНЫХ РЫНКОВ</a:t>
            </a:r>
          </a:p>
          <a:p>
            <a:pPr algn="ctr"/>
            <a:endParaRPr lang="ru-RU" sz="900" dirty="0">
              <a:solidFill>
                <a:srgbClr val="000000"/>
              </a:solidFill>
              <a:ea typeface="Arial Unicode MS"/>
              <a:cs typeface="Arial Unicode MS"/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для содействия развитию конкуренции в муниципальном районе/городском округе</a:t>
            </a: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на 2022-2025 годы</a:t>
            </a:r>
          </a:p>
          <a:p>
            <a:pPr algn="ctr"/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245676" y="1308947"/>
            <a:ext cx="3771172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услуг </a:t>
            </a:r>
            <a:r>
              <a:rPr lang="ru-RU" sz="1500" b="1" dirty="0">
                <a:solidFill>
                  <a:srgbClr val="358583"/>
                </a:solidFill>
              </a:rPr>
              <a:t>дошкольного образования</a:t>
            </a:r>
          </a:p>
          <a:p>
            <a:pPr marL="285750" indent="-285750" defTabSz="45720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ru-RU" sz="1500" dirty="0"/>
              <a:t>рынок услуг </a:t>
            </a:r>
            <a:r>
              <a:rPr lang="ru-RU" sz="1500" b="1" dirty="0">
                <a:solidFill>
                  <a:srgbClr val="358583"/>
                </a:solidFill>
              </a:rPr>
              <a:t>общего образования</a:t>
            </a:r>
          </a:p>
          <a:p>
            <a:pPr marL="285750" indent="-285750" defTabSz="45720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ru-RU" sz="1500" dirty="0"/>
              <a:t>рынок услуг </a:t>
            </a:r>
            <a:r>
              <a:rPr lang="ru-RU" sz="1500" b="1" dirty="0">
                <a:solidFill>
                  <a:srgbClr val="358583"/>
                </a:solidFill>
              </a:rPr>
              <a:t>дополнительного образования детей</a:t>
            </a:r>
          </a:p>
          <a:p>
            <a:pPr marL="285750" indent="-285750" defTabSz="45720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  <a:defRPr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ритуальных услуг </a:t>
            </a:r>
          </a:p>
          <a:p>
            <a:pPr marL="285750" lvl="0" indent="-28575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теплоснабжения </a:t>
            </a:r>
            <a:r>
              <a:rPr lang="ru-RU" sz="1500" dirty="0"/>
              <a:t>(производство тепловой энергии)</a:t>
            </a:r>
          </a:p>
          <a:p>
            <a:pPr marL="285750" lvl="0" indent="-28575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купли-продажи электрической энергии </a:t>
            </a:r>
            <a:r>
              <a:rPr lang="ru-RU" sz="1500" dirty="0"/>
              <a:t>(мощности) на розничном рынке электрической энергии (мощности)</a:t>
            </a:r>
            <a:endParaRPr lang="en-US" sz="1500" dirty="0"/>
          </a:p>
          <a:p>
            <a:pPr marL="285750" lvl="0" indent="-28575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розничной торговли</a:t>
            </a:r>
          </a:p>
        </p:txBody>
      </p:sp>
      <p:pic>
        <p:nvPicPr>
          <p:cNvPr id="28" name="Рисунок 27" descr="Список">
            <a:extLst>
              <a:ext uri="{FF2B5EF4-FFF2-40B4-BE49-F238E27FC236}">
                <a16:creationId xmlns="" xmlns:a16="http://schemas.microsoft.com/office/drawing/2014/main" id="{9A73355B-662C-46D1-80D6-9C5391E119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45303" y="1206359"/>
            <a:ext cx="1065046" cy="1065046"/>
          </a:xfrm>
          <a:prstGeom prst="rect">
            <a:avLst/>
          </a:prstGeom>
        </p:spPr>
      </p:pic>
      <p:sp>
        <p:nvSpPr>
          <p:cNvPr id="25" name="Блок-схема: несколько документов 24"/>
          <p:cNvSpPr/>
          <p:nvPr/>
        </p:nvSpPr>
        <p:spPr>
          <a:xfrm>
            <a:off x="1473199" y="4731346"/>
            <a:ext cx="2526223" cy="920296"/>
          </a:xfrm>
          <a:prstGeom prst="flowChartMultidocument">
            <a:avLst/>
          </a:prstGeom>
          <a:solidFill>
            <a:srgbClr val="35858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spc="-50" dirty="0">
              <a:solidFill>
                <a:schemeClr val="bg1"/>
              </a:solidFill>
            </a:endParaRPr>
          </a:p>
          <a:p>
            <a:pPr algn="ctr"/>
            <a:r>
              <a:rPr lang="en-US" sz="1600" spc="-50" dirty="0">
                <a:solidFill>
                  <a:schemeClr val="bg1"/>
                </a:solidFill>
              </a:rPr>
              <a:t>11 </a:t>
            </a:r>
            <a:r>
              <a:rPr lang="ru-RU" sz="1600" spc="-50" dirty="0">
                <a:solidFill>
                  <a:schemeClr val="bg1"/>
                </a:solidFill>
              </a:rPr>
              <a:t>обязательных </a:t>
            </a:r>
          </a:p>
          <a:p>
            <a:pPr algn="ctr"/>
            <a:r>
              <a:rPr lang="ru-RU" sz="1600" spc="-50" dirty="0">
                <a:solidFill>
                  <a:schemeClr val="bg1"/>
                </a:solidFill>
              </a:rPr>
              <a:t>товарных рынков</a:t>
            </a:r>
            <a:endParaRPr lang="ru-RU" sz="1600" dirty="0">
              <a:solidFill>
                <a:schemeClr val="bg1"/>
              </a:solidFill>
            </a:endParaRPr>
          </a:p>
          <a:p>
            <a:pPr algn="ctr"/>
            <a:endParaRPr lang="ru-RU" sz="1600" spc="-5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38282" y="506728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 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766CDC0-4CAB-20C2-27F8-5ACCDB657B5E}"/>
              </a:ext>
            </a:extLst>
          </p:cNvPr>
          <p:cNvSpPr/>
          <p:nvPr/>
        </p:nvSpPr>
        <p:spPr>
          <a:xfrm>
            <a:off x="8263100" y="1308947"/>
            <a:ext cx="360716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производства электрической энергии </a:t>
            </a:r>
            <a:r>
              <a:rPr lang="ru-RU" sz="1500" dirty="0"/>
              <a:t>(мощности) на розничном рынке электрической энергии (мощности), включая производство электрической энергии (мощности) в режиме когенерации</a:t>
            </a:r>
          </a:p>
          <a:p>
            <a:pPr marL="342900" lvl="0" indent="-34290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оказания услуг по ремонту автотранспортных средств</a:t>
            </a:r>
          </a:p>
          <a:p>
            <a:pPr marL="342900" lvl="0" indent="-34290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строительства объектов капитального строительства</a:t>
            </a:r>
            <a:r>
              <a:rPr lang="ru-RU" sz="1500" dirty="0"/>
              <a:t>, </a:t>
            </a:r>
            <a:r>
              <a:rPr lang="en-US" sz="1500" dirty="0"/>
              <a:t> </a:t>
            </a:r>
            <a:r>
              <a:rPr lang="ru-RU" sz="1500" dirty="0"/>
              <a:t>за исключением жилищного и дорожного строительства</a:t>
            </a:r>
          </a:p>
          <a:p>
            <a:pPr marL="342900" lvl="0" indent="-342900">
              <a:spcBef>
                <a:spcPts val="12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ru-RU" sz="1500" dirty="0"/>
              <a:t>рынок </a:t>
            </a:r>
            <a:r>
              <a:rPr lang="ru-RU" sz="1500" b="1" dirty="0">
                <a:solidFill>
                  <a:srgbClr val="358583"/>
                </a:solidFill>
              </a:rPr>
              <a:t>дорожной деятельности </a:t>
            </a:r>
            <a:r>
              <a:rPr lang="ru-RU" sz="1500" dirty="0"/>
              <a:t>(за исключением проектирования)</a:t>
            </a:r>
            <a:endParaRPr lang="en-US" sz="150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3829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" y="306406"/>
            <a:ext cx="12192000" cy="1328938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0"/>
              </a:spcBef>
              <a:buNone/>
            </a:pPr>
            <a:endParaRPr lang="ru-RU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17371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611937" y="1780587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8368" y="579358"/>
            <a:ext cx="11298059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" dirty="0"/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23686" y="1050569"/>
            <a:ext cx="2745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УТВЕРЖДЕНО 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установленный срок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23686" y="394692"/>
            <a:ext cx="2340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3585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ru-RU" sz="2800" b="1" dirty="0" smtClean="0">
                <a:solidFill>
                  <a:srgbClr val="3585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3585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(60</a:t>
            </a:r>
            <a:r>
              <a:rPr lang="ru-RU" sz="1400" dirty="0" smtClean="0">
                <a:solidFill>
                  <a:srgbClr val="3585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ru-RU" sz="2000" dirty="0" smtClean="0">
                <a:solidFill>
                  <a:srgbClr val="3585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3200" dirty="0">
              <a:solidFill>
                <a:srgbClr val="35858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671828"/>
              </p:ext>
            </p:extLst>
          </p:nvPr>
        </p:nvGraphicFramePr>
        <p:xfrm>
          <a:off x="8652780" y="2591273"/>
          <a:ext cx="2950812" cy="9106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08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09502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Зырянский 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1679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Кожевниковский 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9502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</a:rPr>
                        <a:t>Чаинский </a:t>
                      </a:r>
                      <a:r>
                        <a:rPr lang="ru-RU" sz="1600" b="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6AA0F40-F532-6F05-20E0-1DFA6FF54851}"/>
              </a:ext>
            </a:extLst>
          </p:cNvPr>
          <p:cNvSpPr txBox="1"/>
          <p:nvPr/>
        </p:nvSpPr>
        <p:spPr>
          <a:xfrm>
            <a:off x="588368" y="373460"/>
            <a:ext cx="656173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smtClean="0">
                <a:cs typeface="Arial" panose="020B0604020202020204" pitchFamily="34" charset="0"/>
              </a:rPr>
              <a:t>Утверждено </a:t>
            </a:r>
            <a:r>
              <a:rPr lang="ru-RU" sz="4000" b="1" dirty="0" smtClean="0">
                <a:solidFill>
                  <a:srgbClr val="3585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ru-RU" sz="2400" dirty="0" smtClean="0">
                <a:solidFill>
                  <a:srgbClr val="35858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cs typeface="Arial" panose="020B0604020202020204" pitchFamily="34" charset="0"/>
              </a:rPr>
              <a:t>муниципальных </a:t>
            </a:r>
            <a:r>
              <a:rPr lang="ru-RU" sz="2400" b="1" dirty="0">
                <a:cs typeface="Arial" panose="020B0604020202020204" pitchFamily="34" charset="0"/>
              </a:rPr>
              <a:t>«дорожных карт» на 2022 - 2025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A3DF442A-63FC-F129-204F-7EAE2BFC9CFB}"/>
              </a:ext>
            </a:extLst>
          </p:cNvPr>
          <p:cNvSpPr txBox="1"/>
          <p:nvPr/>
        </p:nvSpPr>
        <p:spPr>
          <a:xfrm>
            <a:off x="8489455" y="1822808"/>
            <a:ext cx="3277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/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отсутствует</a:t>
            </a:r>
            <a:endParaRPr lang="ru-RU" sz="1800" dirty="0"/>
          </a:p>
        </p:txBody>
      </p:sp>
      <p:pic>
        <p:nvPicPr>
          <p:cNvPr id="21" name="Picture 2" descr="email i,email i,email i icon download,email i free icon,email i png,...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100000" l="0" r="100000">
                        <a14:foregroundMark x1="73876" y1="59062" x2="96360" y2="40938"/>
                        <a14:foregroundMark x1="93148" y1="36875" x2="46039" y2="35000"/>
                        <a14:foregroundMark x1="96574" y1="41875" x2="97216" y2="85313"/>
                        <a14:foregroundMark x1="97216" y1="86250" x2="97430" y2="96563"/>
                        <a14:foregroundMark x1="97216" y1="96875" x2="23340" y2="95938"/>
                        <a14:foregroundMark x1="52463" y1="66875" x2="25482" y2="93438"/>
                        <a14:foregroundMark x1="45182" y1="56875" x2="59743" y2="69688"/>
                        <a14:foregroundMark x1="60814" y1="70313" x2="74518" y2="58438"/>
                        <a14:foregroundMark x1="70021" y1="64375" x2="92719" y2="92813"/>
                        <a14:foregroundMark x1="39829" y1="48750" x2="28266" y2="59375"/>
                        <a14:foregroundMark x1="34261" y1="40938" x2="39829" y2="32188"/>
                        <a14:foregroundMark x1="26981" y1="37188" x2="29979" y2="15313"/>
                        <a14:foregroundMark x1="23340" y1="17813" x2="15846" y2="14063"/>
                        <a14:foregroundMark x1="17131" y1="18438" x2="11349" y2="37188"/>
                        <a14:foregroundMark x1="36188" y1="10313" x2="39400" y2="25313"/>
                        <a14:foregroundMark x1="34047" y1="8125" x2="25268" y2="1250"/>
                        <a14:foregroundMark x1="23126" y1="2813" x2="7066" y2="9063"/>
                        <a14:foregroundMark x1="9422" y1="9063" x2="3212" y2="26250"/>
                        <a14:foregroundMark x1="2570" y1="28125" x2="2784" y2="42500"/>
                        <a14:foregroundMark x1="3854" y1="46563" x2="18844" y2="60313"/>
                        <a14:foregroundMark x1="22698" y1="71875" x2="22698" y2="84688"/>
                        <a14:backgroundMark x1="2570" y1="4688" x2="2570" y2="4688"/>
                        <a14:backgroundMark x1="2570" y1="4688" x2="2570" y2="4688"/>
                        <a14:backgroundMark x1="16702" y1="29063" x2="16702" y2="29063"/>
                        <a14:backgroundMark x1="58244" y1="12500" x2="78158" y2="1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063" y="5612949"/>
            <a:ext cx="947276" cy="64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829300" y="5511349"/>
            <a:ext cx="61595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/>
              <a:t>Письмо Департамента экономики Администрации Томской </a:t>
            </a:r>
            <a:r>
              <a:rPr lang="ru-RU" sz="1600" i="1" dirty="0" smtClean="0"/>
              <a:t>области  от 31.08.2022 № АА-10-742 </a:t>
            </a:r>
            <a:br>
              <a:rPr lang="ru-RU" sz="1600" i="1" dirty="0" smtClean="0"/>
            </a:br>
            <a:r>
              <a:rPr lang="ru-RU" sz="1600" i="1" dirty="0" smtClean="0"/>
              <a:t>«Об актуализации муниципальных «дорожных карт» по содействию развитию конкуренции»</a:t>
            </a:r>
            <a:endParaRPr lang="en-US" sz="1600" dirty="0"/>
          </a:p>
        </p:txBody>
      </p:sp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936838"/>
              </p:ext>
            </p:extLst>
          </p:nvPr>
        </p:nvGraphicFramePr>
        <p:xfrm>
          <a:off x="822987" y="2591273"/>
          <a:ext cx="2623673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367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30152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Александровский</a:t>
                      </a:r>
                      <a:r>
                        <a:rPr lang="ru-RU" sz="1600" b="0" u="none" strike="noStrike" kern="1200" cap="none" baseline="0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район</a:t>
                      </a:r>
                      <a:endParaRPr lang="ru-RU" sz="1600" b="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3015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Бакчарский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0152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Каргасокский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27815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Колпашевский район</a:t>
                      </a:r>
                      <a:endParaRPr lang="ru-RU" sz="1600" b="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2781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Кривошеинский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2781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Молчановский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27815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Парабельский район</a:t>
                      </a:r>
                      <a:endParaRPr lang="ru-RU" sz="1600" b="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27815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г.</a:t>
                      </a:r>
                      <a:r>
                        <a:rPr lang="ru-RU" sz="1600" b="0" u="none" strike="noStrike" kern="1200" cap="none" baseline="0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Стрежевой</a:t>
                      </a:r>
                      <a:endParaRPr lang="ru-RU" sz="1600" b="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2781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kern="1200" cap="none" dirty="0" smtClean="0">
                          <a:solidFill>
                            <a:schemeClr val="bg1"/>
                          </a:solidFill>
                          <a:effectLst/>
                        </a:rPr>
                        <a:t>Тегульдетский район</a:t>
                      </a:r>
                      <a:endParaRPr lang="ru-RU" sz="1600" u="none" strike="noStrike" kern="1200" cap="none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27815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baseline="0" dirty="0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Томский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120451"/>
              </p:ext>
            </p:extLst>
          </p:nvPr>
        </p:nvGraphicFramePr>
        <p:xfrm>
          <a:off x="4652040" y="2591273"/>
          <a:ext cx="3170713" cy="23157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07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23520">
                <a:tc>
                  <a:txBody>
                    <a:bodyPr/>
                    <a:lstStyle/>
                    <a:p>
                      <a:pPr marL="0" marR="0" indent="2730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Асиновский 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323520">
                <a:tc>
                  <a:txBody>
                    <a:bodyPr/>
                    <a:lstStyle/>
                    <a:p>
                      <a:pPr marL="0" marR="0" indent="2730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Верхнекетский 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323520">
                <a:tc>
                  <a:txBody>
                    <a:bodyPr/>
                    <a:lstStyle/>
                    <a:p>
                      <a:pPr marL="0" marR="0" indent="2730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ЗАТО Северск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3520">
                <a:tc>
                  <a:txBody>
                    <a:bodyPr/>
                    <a:lstStyle/>
                    <a:p>
                      <a:pPr marL="0" marR="0" indent="2730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Кедровый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4602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endParaRPr lang="ru-RU" sz="300" u="none" strike="noStrike" kern="1200" cap="none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indent="273050" algn="l" defTabSz="914400" rtl="0" eaLnBrk="1" fontAlgn="b" latinLnBrk="0" hangingPunct="1"/>
                      <a:r>
                        <a:rPr lang="ru-RU" sz="1600" b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Первомайский район </a:t>
                      </a:r>
                      <a:endParaRPr lang="ru-RU" sz="1600" b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3520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b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Томск</a:t>
                      </a:r>
                      <a:endParaRPr lang="ru-RU" sz="1600" b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3520">
                <a:tc>
                  <a:txBody>
                    <a:bodyPr/>
                    <a:lstStyle/>
                    <a:p>
                      <a:pPr marL="0" marR="0" indent="2730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Шегарский 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26258" y="1822808"/>
            <a:ext cx="31429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Замечания устранены/</a:t>
            </a:r>
          </a:p>
          <a:p>
            <a:pPr lvl="0">
              <a:defRPr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представлены пояснения</a:t>
            </a:r>
          </a:p>
          <a:p>
            <a:pPr lvl="0">
              <a:defRPr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43426" y="1822808"/>
            <a:ext cx="30306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Не все замечания учтены</a:t>
            </a:r>
          </a:p>
        </p:txBody>
      </p:sp>
    </p:spTree>
    <p:extLst>
      <p:ext uri="{BB962C8B-B14F-4D97-AF65-F5344CB8AC3E}">
        <p14:creationId xmlns:p14="http://schemas.microsoft.com/office/powerpoint/2010/main" val="26747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" y="403644"/>
            <a:ext cx="3738283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2800" b="1" dirty="0">
                <a:solidFill>
                  <a:schemeClr val="tx1"/>
                </a:solidFill>
              </a:rPr>
              <a:t>ОСНОВНЫЕ </a:t>
            </a:r>
            <a:endParaRPr lang="en-US" sz="2800" b="1" dirty="0">
              <a:solidFill>
                <a:schemeClr val="tx1"/>
              </a:solidFill>
            </a:endParaRPr>
          </a:p>
          <a:p>
            <a:pPr algn="ctr"/>
            <a:r>
              <a:rPr lang="ru-RU" sz="2800" b="1" dirty="0">
                <a:solidFill>
                  <a:schemeClr val="tx1"/>
                </a:solidFill>
              </a:rPr>
              <a:t>ПРОБЛЕМЫ</a:t>
            </a:r>
            <a:r>
              <a:rPr lang="ru-RU" sz="28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при формировании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(актуализации) 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муниципальных 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«дорожных карт» </a:t>
            </a: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на 2022-2025 годы</a:t>
            </a:r>
            <a:r>
              <a:rPr lang="en-U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980329" y="723636"/>
            <a:ext cx="8073127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180674" y="3892608"/>
            <a:ext cx="34750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BB0133"/>
                </a:solidFill>
              </a:rPr>
              <a:t>Не включение дополнительных системных мероприятий</a:t>
            </a:r>
          </a:p>
        </p:txBody>
      </p:sp>
      <p:pic>
        <p:nvPicPr>
          <p:cNvPr id="2050" name="Picture 2" descr="Pictures Of Troubleshooting Icon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9063" l="0" r="98750">
                        <a14:foregroundMark x1="50000" y1="38750" x2="50000" y2="38750"/>
                        <a14:foregroundMark x1="49688" y1="64375" x2="49688" y2="64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506" y="1338066"/>
            <a:ext cx="1048719" cy="10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4ED975C-9980-97E6-9602-4EBEC18B7DAB}"/>
              </a:ext>
            </a:extLst>
          </p:cNvPr>
          <p:cNvSpPr txBox="1"/>
          <p:nvPr/>
        </p:nvSpPr>
        <p:spPr>
          <a:xfrm>
            <a:off x="4465086" y="1848176"/>
            <a:ext cx="690141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BB0133"/>
                </a:solidFill>
              </a:rPr>
              <a:t>Невключение обязательных </a:t>
            </a:r>
            <a:r>
              <a:rPr lang="ru-RU" sz="1600" b="1" dirty="0">
                <a:solidFill>
                  <a:srgbClr val="BB0133"/>
                </a:solidFill>
              </a:rPr>
              <a:t>товарных </a:t>
            </a:r>
            <a:r>
              <a:rPr lang="ru-RU" sz="1600" b="1" dirty="0" smtClean="0">
                <a:solidFill>
                  <a:srgbClr val="BB0133"/>
                </a:solidFill>
              </a:rPr>
              <a:t>рынков / </a:t>
            </a:r>
          </a:p>
          <a:p>
            <a:r>
              <a:rPr lang="ru-RU" sz="1600" b="1" dirty="0" smtClean="0">
                <a:solidFill>
                  <a:srgbClr val="BB0133"/>
                </a:solidFill>
              </a:rPr>
              <a:t>Отсутствие </a:t>
            </a:r>
            <a:r>
              <a:rPr lang="ru-RU" sz="1600" b="1" dirty="0">
                <a:solidFill>
                  <a:srgbClr val="BB0133"/>
                </a:solidFill>
              </a:rPr>
              <a:t>аргументированного обоснования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 невключённым товарным рынкам</a:t>
            </a:r>
          </a:p>
          <a:p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B6BA30A-9CE2-6225-7C81-DC999A181217}"/>
              </a:ext>
            </a:extLst>
          </p:cNvPr>
          <p:cNvSpPr txBox="1"/>
          <p:nvPr/>
        </p:nvSpPr>
        <p:spPr>
          <a:xfrm>
            <a:off x="4465085" y="3892608"/>
            <a:ext cx="3637514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BB0133"/>
                </a:solidFill>
              </a:rPr>
              <a:t>Не включение системных мероприятий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Региональной «дорожной карты», исполнителями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/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соисполнителями которых являются органы местного самоуправления, в том числе 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600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 рынкам ритуальных услуг </a:t>
            </a:r>
            <a:endParaRPr lang="en-US" sz="1600" u="sng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600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 розничной торговли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="" xmlns:a16="http://schemas.microsoft.com/office/drawing/2014/main" id="{4ECF8A13-C0C0-B609-8A4E-CFAD344BDDF4}"/>
              </a:ext>
            </a:extLst>
          </p:cNvPr>
          <p:cNvGrpSpPr/>
          <p:nvPr/>
        </p:nvGrpSpPr>
        <p:grpSpPr>
          <a:xfrm>
            <a:off x="4465088" y="1157491"/>
            <a:ext cx="633723" cy="639391"/>
            <a:chOff x="4405819" y="1184228"/>
            <a:chExt cx="633723" cy="639391"/>
          </a:xfrm>
        </p:grpSpPr>
        <p:sp>
          <p:nvSpPr>
            <p:cNvPr id="15" name="Овал 14">
              <a:extLst>
                <a:ext uri="{FF2B5EF4-FFF2-40B4-BE49-F238E27FC236}">
                  <a16:creationId xmlns="" xmlns:a16="http://schemas.microsoft.com/office/drawing/2014/main" id="{1525A70C-A106-B9F8-53B3-E50C39B281F1}"/>
                </a:ext>
              </a:extLst>
            </p:cNvPr>
            <p:cNvSpPr/>
            <p:nvPr/>
          </p:nvSpPr>
          <p:spPr>
            <a:xfrm>
              <a:off x="4405819" y="1184228"/>
              <a:ext cx="633723" cy="639391"/>
            </a:xfrm>
            <a:prstGeom prst="ellipse">
              <a:avLst/>
            </a:prstGeom>
            <a:solidFill>
              <a:srgbClr val="BB01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14" name="Рисунок 13" descr="Восклицательный знак со сплошной заливкой">
              <a:extLst>
                <a:ext uri="{FF2B5EF4-FFF2-40B4-BE49-F238E27FC236}">
                  <a16:creationId xmlns="" xmlns:a16="http://schemas.microsoft.com/office/drawing/2014/main" id="{4261597F-9212-9806-AAE9-3C8A1A854B2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494080" y="1267048"/>
              <a:ext cx="457200" cy="457200"/>
            </a:xfrm>
            <a:prstGeom prst="rect">
              <a:avLst/>
            </a:prstGeom>
          </p:spPr>
        </p:pic>
      </p:grpSp>
      <p:grpSp>
        <p:nvGrpSpPr>
          <p:cNvPr id="21" name="Группа 20">
            <a:extLst>
              <a:ext uri="{FF2B5EF4-FFF2-40B4-BE49-F238E27FC236}">
                <a16:creationId xmlns="" xmlns:a16="http://schemas.microsoft.com/office/drawing/2014/main" id="{A3C4E982-456C-554E-C4BE-AFBBCAF2A59C}"/>
              </a:ext>
            </a:extLst>
          </p:cNvPr>
          <p:cNvGrpSpPr/>
          <p:nvPr/>
        </p:nvGrpSpPr>
        <p:grpSpPr>
          <a:xfrm>
            <a:off x="4465086" y="3157398"/>
            <a:ext cx="633723" cy="639391"/>
            <a:chOff x="4405819" y="1184228"/>
            <a:chExt cx="633723" cy="639391"/>
          </a:xfrm>
        </p:grpSpPr>
        <p:sp>
          <p:nvSpPr>
            <p:cNvPr id="22" name="Овал 21">
              <a:extLst>
                <a:ext uri="{FF2B5EF4-FFF2-40B4-BE49-F238E27FC236}">
                  <a16:creationId xmlns="" xmlns:a16="http://schemas.microsoft.com/office/drawing/2014/main" id="{C8503908-D405-EDE8-EBBF-F86F8CFAEA62}"/>
                </a:ext>
              </a:extLst>
            </p:cNvPr>
            <p:cNvSpPr/>
            <p:nvPr/>
          </p:nvSpPr>
          <p:spPr>
            <a:xfrm>
              <a:off x="4405819" y="1184228"/>
              <a:ext cx="633723" cy="639391"/>
            </a:xfrm>
            <a:prstGeom prst="ellipse">
              <a:avLst/>
            </a:prstGeom>
            <a:solidFill>
              <a:srgbClr val="BB01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3" name="Рисунок 22" descr="Восклицательный знак со сплошной заливкой">
              <a:extLst>
                <a:ext uri="{FF2B5EF4-FFF2-40B4-BE49-F238E27FC236}">
                  <a16:creationId xmlns="" xmlns:a16="http://schemas.microsoft.com/office/drawing/2014/main" id="{2BEBA128-E5BC-1874-D089-DD5E4C316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494080" y="1267048"/>
              <a:ext cx="457200" cy="457200"/>
            </a:xfrm>
            <a:prstGeom prst="rect">
              <a:avLst/>
            </a:prstGeom>
          </p:spPr>
        </p:pic>
      </p:grpSp>
      <p:grpSp>
        <p:nvGrpSpPr>
          <p:cNvPr id="24" name="Группа 23">
            <a:extLst>
              <a:ext uri="{FF2B5EF4-FFF2-40B4-BE49-F238E27FC236}">
                <a16:creationId xmlns="" xmlns:a16="http://schemas.microsoft.com/office/drawing/2014/main" id="{D7E273E7-2EE0-0949-3712-C931F8FE25A3}"/>
              </a:ext>
            </a:extLst>
          </p:cNvPr>
          <p:cNvGrpSpPr/>
          <p:nvPr/>
        </p:nvGrpSpPr>
        <p:grpSpPr>
          <a:xfrm>
            <a:off x="8180674" y="3157398"/>
            <a:ext cx="633723" cy="639391"/>
            <a:chOff x="4405819" y="1184228"/>
            <a:chExt cx="633723" cy="639391"/>
          </a:xfrm>
        </p:grpSpPr>
        <p:sp>
          <p:nvSpPr>
            <p:cNvPr id="25" name="Овал 24">
              <a:extLst>
                <a:ext uri="{FF2B5EF4-FFF2-40B4-BE49-F238E27FC236}">
                  <a16:creationId xmlns="" xmlns:a16="http://schemas.microsoft.com/office/drawing/2014/main" id="{61453FA6-82B3-6E60-9339-DA2D047E3C1A}"/>
                </a:ext>
              </a:extLst>
            </p:cNvPr>
            <p:cNvSpPr/>
            <p:nvPr/>
          </p:nvSpPr>
          <p:spPr>
            <a:xfrm>
              <a:off x="4405819" y="1184228"/>
              <a:ext cx="633723" cy="639391"/>
            </a:xfrm>
            <a:prstGeom prst="ellipse">
              <a:avLst/>
            </a:prstGeom>
            <a:solidFill>
              <a:srgbClr val="BB01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pic>
          <p:nvPicPr>
            <p:cNvPr id="26" name="Рисунок 25" descr="Восклицательный знак со сплошной заливкой">
              <a:extLst>
                <a:ext uri="{FF2B5EF4-FFF2-40B4-BE49-F238E27FC236}">
                  <a16:creationId xmlns="" xmlns:a16="http://schemas.microsoft.com/office/drawing/2014/main" id="{4BAB3221-939D-1189-52FB-318B4D6FFB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494080" y="1267048"/>
              <a:ext cx="457200" cy="457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1039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01995" y="248461"/>
            <a:ext cx="9043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Анализ муниципальных «дорожных карт»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pic>
        <p:nvPicPr>
          <p:cNvPr id="3074" name="Picture 2" descr="https://www.clipartmax.com/png/full/258-2585593_download-document-planning-icon-png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83" y="211422"/>
            <a:ext cx="658557" cy="77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394" y="278961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609" y="1275876"/>
            <a:ext cx="590972" cy="58365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915566"/>
              </p:ext>
            </p:extLst>
          </p:nvPr>
        </p:nvGraphicFramePr>
        <p:xfrm>
          <a:off x="1776413" y="702667"/>
          <a:ext cx="8921312" cy="58462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7516"/>
                <a:gridCol w="2167516"/>
                <a:gridCol w="2167516"/>
                <a:gridCol w="2418764"/>
              </a:tblGrid>
              <a:tr h="529233"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Муниципальное образование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Всего рынков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Обязательных рынков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Обоснование невключения обязательных рынков</a:t>
                      </a:r>
                      <a:endParaRPr lang="ru-RU" sz="15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468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Парабельский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25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11</a:t>
                      </a:r>
                      <a:endParaRPr lang="ru-RU" sz="14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622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Асиновский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11</a:t>
                      </a:r>
                      <a:endParaRPr lang="ru-RU" sz="14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Каргасокский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7</a:t>
                      </a:r>
                      <a:endParaRPr lang="ru-RU" sz="14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г. Томск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10</a:t>
                      </a:r>
                      <a:endParaRPr lang="ru-RU" sz="14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488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Томский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9</a:t>
                      </a:r>
                      <a:endParaRPr lang="ru-RU" sz="14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Александровский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г. Стрежевой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11</a:t>
                      </a:r>
                      <a:endParaRPr lang="ru-RU" sz="14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27621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Молчановский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7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5084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Шегарский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5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</a:tr>
              <a:tr h="2823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Бакчарский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5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8856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Колпашевский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5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3496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Тегульдетский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8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5921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Зырянский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4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-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</a:tr>
              <a:tr h="2636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Кривошеинский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3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2605" marR="5260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636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Первомайский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3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636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ЗАТО Северск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4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ru-RU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308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г. Кедровый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  <a:sym typeface="Arial"/>
                        </a:rPr>
                        <a:t>4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en-US" sz="15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+</a:t>
                      </a:r>
                      <a:endParaRPr lang="ru-RU" sz="15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</a:tr>
              <a:tr h="2619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Верхнекетский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4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</a:tr>
              <a:tr h="2619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Кожевниковский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4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4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</a:tr>
              <a:tr h="2619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</a:rPr>
                        <a:t>Чаинский район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PT Astra Serif" panose="020A0603040505020204" pitchFamily="18" charset="-52"/>
                          <a:cs typeface="+mn-cs"/>
                        </a:rPr>
                        <a:t>1</a:t>
                      </a:r>
                      <a:endParaRPr lang="ru-RU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PT Astra Serif" panose="020A0603040505020204" pitchFamily="18" charset="-52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9C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ts val="12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5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500" b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517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7666" y="299310"/>
            <a:ext cx="3865271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/>
            <a:r>
              <a:rPr lang="ru-RU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algn="ctr"/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МУНИЦИПАЛЬНАЯ </a:t>
            </a: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«ДОРОЖНАЯ КАРТА» </a:t>
            </a: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разрабатывается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и утверждается на период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с </a:t>
            </a:r>
            <a:r>
              <a:rPr lang="ru-RU" b="1" dirty="0">
                <a:solidFill>
                  <a:srgbClr val="C00000"/>
                </a:solidFill>
              </a:rPr>
              <a:t>01.01.2022</a:t>
            </a:r>
            <a:r>
              <a:rPr lang="ru-RU" sz="1600" dirty="0">
                <a:solidFill>
                  <a:srgbClr val="C00000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по</a:t>
            </a:r>
            <a:r>
              <a:rPr lang="ru-RU" sz="1600" dirty="0">
                <a:solidFill>
                  <a:srgbClr val="C00000"/>
                </a:solidFill>
              </a:rPr>
              <a:t> </a:t>
            </a:r>
            <a:r>
              <a:rPr lang="ru-RU" b="1" dirty="0">
                <a:solidFill>
                  <a:srgbClr val="C00000"/>
                </a:solidFill>
              </a:rPr>
              <a:t>31.12.2025</a:t>
            </a:r>
            <a:endParaRPr lang="ru-RU" b="1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844945" y="454939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F5A16702-9AD3-4DC1-8A43-703B34ECB7EB}"/>
              </a:ext>
            </a:extLst>
          </p:cNvPr>
          <p:cNvSpPr/>
          <p:nvPr/>
        </p:nvSpPr>
        <p:spPr>
          <a:xfrm>
            <a:off x="5856480" y="2790757"/>
            <a:ext cx="1560320" cy="5530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400" dirty="0">
                <a:solidFill>
                  <a:schemeClr val="tx1"/>
                </a:solidFill>
              </a:rPr>
              <a:t>до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01.04.2023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82573381-DD64-4937-8760-E4A7FC61C5C8}"/>
              </a:ext>
            </a:extLst>
          </p:cNvPr>
          <p:cNvSpPr/>
          <p:nvPr/>
        </p:nvSpPr>
        <p:spPr>
          <a:xfrm>
            <a:off x="7906499" y="2790757"/>
            <a:ext cx="1700422" cy="5530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400" dirty="0">
                <a:solidFill>
                  <a:schemeClr val="tx1"/>
                </a:solidFill>
              </a:rPr>
              <a:t>до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01.04.2024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="" xmlns:a16="http://schemas.microsoft.com/office/drawing/2014/main" id="{54FB35A1-9E4D-48C7-86CA-22D9943E542A}"/>
              </a:ext>
            </a:extLst>
          </p:cNvPr>
          <p:cNvSpPr/>
          <p:nvPr/>
        </p:nvSpPr>
        <p:spPr>
          <a:xfrm>
            <a:off x="10096620" y="2773273"/>
            <a:ext cx="1700421" cy="5530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400" dirty="0">
                <a:solidFill>
                  <a:schemeClr val="tx1"/>
                </a:solidFill>
              </a:rPr>
              <a:t>до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01.04.2025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681744" y="1460135"/>
            <a:ext cx="651025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Муниципальная «дорожная карта» </a:t>
            </a:r>
            <a:r>
              <a:rPr lang="ru-RU" u="sng" dirty="0"/>
              <a:t>утверждается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до </a:t>
            </a:r>
            <a:r>
              <a:rPr lang="ru-RU" sz="2400" b="1" dirty="0">
                <a:solidFill>
                  <a:srgbClr val="BB0133"/>
                </a:solidFill>
              </a:rPr>
              <a:t>01 апреля 2022</a:t>
            </a:r>
            <a:r>
              <a:rPr lang="ru-RU" dirty="0"/>
              <a:t>, </a:t>
            </a:r>
          </a:p>
          <a:p>
            <a:r>
              <a:rPr lang="ru-RU" dirty="0"/>
              <a:t>с последующей ежегодной актуализацией: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81744" y="4603626"/>
            <a:ext cx="596023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BB0133"/>
                </a:solidFill>
              </a:rPr>
              <a:t>Размещение</a:t>
            </a:r>
          </a:p>
          <a:p>
            <a:r>
              <a:rPr lang="ru-RU" dirty="0"/>
              <a:t>Муниципальная «дорожная карта» на официальном сайте администрации муниципального района / городского округа в разделе «Конкуренция»</a:t>
            </a:r>
          </a:p>
        </p:txBody>
      </p:sp>
      <p:pic>
        <p:nvPicPr>
          <p:cNvPr id="3074" name="Picture 2" descr="http://cdn.onlinewebfonts.com/svg/img_452059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589" y="1576232"/>
            <a:ext cx="675258" cy="71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ssay clipart - Aprobacion Del Plan Clipart Computer Software Essay - Proof...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563" l="4444" r="91667">
                        <a14:foregroundMark x1="13889" y1="48750" x2="13889" y2="48750"/>
                        <a14:foregroundMark x1="13056" y1="42500" x2="12778" y2="10938"/>
                        <a14:foregroundMark x1="28056" y1="21250" x2="55556" y2="21250"/>
                        <a14:foregroundMark x1="32222" y1="32813" x2="50278" y2="33750"/>
                        <a14:foregroundMark x1="30278" y1="46250" x2="53333" y2="46563"/>
                        <a14:foregroundMark x1="22778" y1="58750" x2="44722" y2="55937"/>
                        <a14:foregroundMark x1="62500" y1="80938" x2="80000" y2="53438"/>
                        <a14:foregroundMark x1="59722" y1="87500" x2="50556" y2="68438"/>
                        <a14:foregroundMark x1="79167" y1="51250" x2="89167" y2="45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660" y="1379223"/>
            <a:ext cx="1313952" cy="1167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website icon - Newcastlebeach.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8438" l="3125" r="95208">
                        <a14:foregroundMark x1="23542" y1="31875" x2="23542" y2="31875"/>
                        <a14:foregroundMark x1="23958" y1="46563" x2="23958" y2="46563"/>
                        <a14:foregroundMark x1="12708" y1="45000" x2="12708" y2="45000"/>
                        <a14:foregroundMark x1="19792" y1="32188" x2="19792" y2="32188"/>
                        <a14:foregroundMark x1="32500" y1="35625" x2="32500" y2="35625"/>
                        <a14:foregroundMark x1="36250" y1="30625" x2="36250" y2="30625"/>
                        <a14:foregroundMark x1="44167" y1="40938" x2="44167" y2="40938"/>
                        <a14:foregroundMark x1="42292" y1="60000" x2="42292" y2="60000"/>
                        <a14:foregroundMark x1="37292" y1="49688" x2="36250" y2="51875"/>
                        <a14:foregroundMark x1="33542" y1="60000" x2="33542" y2="60000"/>
                        <a14:foregroundMark x1="24583" y1="59062" x2="24583" y2="59062"/>
                        <a14:foregroundMark x1="12083" y1="60000" x2="12083" y2="60000"/>
                        <a14:foregroundMark x1="19375" y1="76563" x2="19375" y2="76563"/>
                        <a14:foregroundMark x1="24375" y1="73125" x2="27292" y2="72813"/>
                        <a14:foregroundMark x1="32917" y1="73438" x2="34167" y2="74063"/>
                        <a14:foregroundMark x1="37083" y1="76250" x2="37083" y2="76250"/>
                        <a14:foregroundMark x1="55833" y1="55937" x2="55833" y2="55937"/>
                        <a14:foregroundMark x1="66667" y1="55000" x2="66667" y2="55000"/>
                        <a14:foregroundMark x1="80000" y1="58438" x2="80000" y2="58438"/>
                        <a14:foregroundMark x1="72500" y1="82813" x2="72500" y2="82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823" y="4470329"/>
            <a:ext cx="1149294" cy="76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2C724B6D-9DF5-A4EE-AFFD-153FE6AD3F67}"/>
              </a:ext>
            </a:extLst>
          </p:cNvPr>
          <p:cNvCxnSpPr>
            <a:cxnSpLocks/>
          </p:cNvCxnSpPr>
          <p:nvPr/>
        </p:nvCxnSpPr>
        <p:spPr>
          <a:xfrm>
            <a:off x="7580255" y="2749311"/>
            <a:ext cx="0" cy="771752"/>
          </a:xfrm>
          <a:prstGeom prst="line">
            <a:avLst/>
          </a:prstGeom>
          <a:ln w="12700"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BB38D8AD-D0E0-7886-F3D5-6CC552B76019}"/>
              </a:ext>
            </a:extLst>
          </p:cNvPr>
          <p:cNvCxnSpPr/>
          <p:nvPr/>
        </p:nvCxnSpPr>
        <p:spPr>
          <a:xfrm>
            <a:off x="9686761" y="2749311"/>
            <a:ext cx="0" cy="771752"/>
          </a:xfrm>
          <a:prstGeom prst="line">
            <a:avLst/>
          </a:prstGeom>
          <a:ln w="12700"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13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76413" y="445258"/>
            <a:ext cx="9813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Размещение муниципальных «дорожных карт» на сайте МО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10797" y="1104529"/>
            <a:ext cx="13831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1600" b="1" u="sng" dirty="0" smtClean="0">
                <a:solidFill>
                  <a:srgbClr val="326E63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Размещены</a:t>
            </a:r>
            <a:endParaRPr lang="ru-RU" sz="1600" b="1" u="sng" dirty="0">
              <a:solidFill>
                <a:srgbClr val="326E63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025578" y="1104529"/>
            <a:ext cx="16936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Clr>
                <a:srgbClr val="000000"/>
              </a:buClr>
            </a:pPr>
            <a:r>
              <a:rPr lang="ru-RU" sz="16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Н</a:t>
            </a:r>
            <a:r>
              <a:rPr lang="ru-RU" sz="1600" b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е размещены</a:t>
            </a:r>
            <a:endParaRPr lang="ru-RU" sz="1600" b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683366" y="3491721"/>
            <a:ext cx="5368934" cy="2954655"/>
          </a:xfrm>
          <a:prstGeom prst="rect">
            <a:avLst/>
          </a:prstGeom>
          <a:solidFill>
            <a:srgbClr val="ECECE0"/>
          </a:solidFill>
        </p:spPr>
        <p:txBody>
          <a:bodyPr wrap="square">
            <a:spAutoFit/>
          </a:bodyPr>
          <a:lstStyle/>
          <a:p>
            <a:pPr marL="355600" lvl="0">
              <a:buClr>
                <a:srgbClr val="000000"/>
              </a:buClr>
            </a:pPr>
            <a:r>
              <a:rPr lang="ru-RU" sz="1600" b="1" u="sng" dirty="0" smtClean="0">
                <a:solidFill>
                  <a:srgbClr val="326E63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Раздел «КОНКУРЕНЦИЯ»</a:t>
            </a:r>
          </a:p>
          <a:p>
            <a:pPr lvl="0">
              <a:buClr>
                <a:srgbClr val="000000"/>
              </a:buClr>
            </a:pPr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  <a:p>
            <a:pPr marL="615950" indent="-2603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НПА, в т.ч. региональная </a:t>
            </a:r>
            <a:r>
              <a:rPr lang="ru-RU" sz="15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«Дорожная карта»</a:t>
            </a:r>
          </a:p>
          <a:p>
            <a:pPr marL="615950" lvl="0" indent="-2603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Соглашение</a:t>
            </a:r>
          </a:p>
          <a:p>
            <a:pPr marL="615950" lvl="0" indent="-2603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«Дорожная карта» МР/ГО (актуальная)</a:t>
            </a:r>
          </a:p>
          <a:p>
            <a:pPr marL="615950" lvl="0" indent="-2603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Отчет об исполнении мероприятий МДК</a:t>
            </a:r>
          </a:p>
          <a:p>
            <a:pPr marL="615950" lvl="0" indent="-2603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Реестр хоз.субъектов (50% и более)</a:t>
            </a:r>
          </a:p>
          <a:p>
            <a:pPr marL="615950" lvl="0" indent="-260350"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Лучшие муниципальные практики</a:t>
            </a:r>
          </a:p>
          <a:p>
            <a:pPr marL="615950" indent="-26035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5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Информация о проведении мониторинга (анкетирование)</a:t>
            </a:r>
          </a:p>
          <a:p>
            <a:pPr marL="615950" indent="-26035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500" dirty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Контакты ответственных лиц за развитие конкуренции</a:t>
            </a:r>
          </a:p>
          <a:p>
            <a:pPr marL="615950" indent="-260350"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ru-RU" sz="1500" dirty="0" smtClean="0"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Новости</a:t>
            </a:r>
          </a:p>
        </p:txBody>
      </p:sp>
      <p:pic>
        <p:nvPicPr>
          <p:cNvPr id="22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8515" y="248461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615248"/>
              </p:ext>
            </p:extLst>
          </p:nvPr>
        </p:nvGraphicFramePr>
        <p:xfrm>
          <a:off x="7071710" y="1534248"/>
          <a:ext cx="2950812" cy="1149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08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Зырянский 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1315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Парабельский 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81315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</a:t>
                      </a:r>
                      <a:r>
                        <a:rPr lang="ru-RU" sz="1600" b="0" i="0" u="none" strike="noStrike" kern="1200" cap="non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0" i="0" u="none" strike="noStrike" kern="1200" cap="non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Томск</a:t>
                      </a:r>
                      <a:endParaRPr lang="ru-RU" sz="1600" b="0" i="0" u="none" strike="noStrike" kern="1200" cap="non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81315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u="none" strike="noStrike" kern="1200" cap="none" dirty="0" smtClean="0">
                          <a:solidFill>
                            <a:schemeClr val="bg1"/>
                          </a:solidFill>
                          <a:effectLst/>
                        </a:rPr>
                        <a:t>Чаинский район</a:t>
                      </a:r>
                      <a:endParaRPr lang="ru-RU" sz="1600" b="0" u="none" strike="noStrike" kern="1200" cap="none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093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554533"/>
              </p:ext>
            </p:extLst>
          </p:nvPr>
        </p:nvGraphicFramePr>
        <p:xfrm>
          <a:off x="1210797" y="1534248"/>
          <a:ext cx="2623673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367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47291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Александровский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65229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b="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Асиновский район</a:t>
                      </a:r>
                      <a:endParaRPr lang="ru-RU" sz="1600" b="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5229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Бакчарский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Верхнекетский район</a:t>
                      </a:r>
                      <a:endParaRPr lang="ru-RU" sz="160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ЗАТО Северск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Каргасокский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г. Кедровый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Кожевниковский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02759"/>
              </p:ext>
            </p:extLst>
          </p:nvPr>
        </p:nvGraphicFramePr>
        <p:xfrm>
          <a:off x="3880660" y="1534248"/>
          <a:ext cx="2623673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3673"/>
              </a:tblGrid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Колпашевский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Кривошеинский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Молчановский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Первомайский район</a:t>
                      </a: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0277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г.</a:t>
                      </a:r>
                      <a:r>
                        <a:rPr lang="ru-RU" sz="16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Стрежевой</a:t>
                      </a:r>
                      <a:endParaRPr lang="ru-RU" sz="1600" b="0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Тегульдетский район</a:t>
                      </a:r>
                      <a:endParaRPr lang="ru-RU" sz="160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u="none" strike="noStrike" kern="1200" cap="none" dirty="0" smtClean="0">
                          <a:solidFill>
                            <a:schemeClr val="bg1"/>
                          </a:solidFill>
                          <a:effectLst/>
                        </a:rPr>
                        <a:t>Томский </a:t>
                      </a:r>
                      <a:r>
                        <a:rPr lang="ru-RU" sz="160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район</a:t>
                      </a:r>
                      <a:endParaRPr lang="ru-RU" sz="160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  <a:tr h="333558">
                <a:tc>
                  <a:txBody>
                    <a:bodyPr/>
                    <a:lstStyle/>
                    <a:p>
                      <a:pPr algn="l" fontAlgn="b">
                        <a:lnSpc>
                          <a:spcPct val="150000"/>
                        </a:lnSpc>
                      </a:pPr>
                      <a:r>
                        <a:rPr lang="ru-RU" sz="1600" u="none" strike="noStrike" kern="1200" cap="none" dirty="0">
                          <a:solidFill>
                            <a:schemeClr val="bg1"/>
                          </a:solidFill>
                          <a:effectLst/>
                        </a:rPr>
                        <a:t>Шегарский район</a:t>
                      </a:r>
                      <a:endParaRPr lang="ru-RU" sz="1600" u="none" strike="noStrike" kern="1200" cap="none" dirty="0">
                        <a:solidFill>
                          <a:schemeClr val="bg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80000" marR="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58583"/>
                    </a:solidFill>
                  </a:tcPr>
                </a:tc>
              </a:tr>
            </a:tbl>
          </a:graphicData>
        </a:graphic>
      </p:graphicFrame>
      <p:pic>
        <p:nvPicPr>
          <p:cNvPr id="24" name="Picture 6" descr="website icon - Newcastlebeach.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8438" l="3125" r="95208">
                        <a14:foregroundMark x1="23542" y1="31875" x2="23542" y2="31875"/>
                        <a14:foregroundMark x1="23958" y1="46563" x2="23958" y2="46563"/>
                        <a14:foregroundMark x1="12708" y1="45000" x2="12708" y2="45000"/>
                        <a14:foregroundMark x1="19792" y1="32188" x2="19792" y2="32188"/>
                        <a14:foregroundMark x1="32500" y1="35625" x2="32500" y2="35625"/>
                        <a14:foregroundMark x1="36250" y1="30625" x2="36250" y2="30625"/>
                        <a14:foregroundMark x1="44167" y1="40938" x2="44167" y2="40938"/>
                        <a14:foregroundMark x1="42292" y1="60000" x2="42292" y2="60000"/>
                        <a14:foregroundMark x1="37292" y1="49688" x2="36250" y2="51875"/>
                        <a14:foregroundMark x1="33542" y1="60000" x2="33542" y2="60000"/>
                        <a14:foregroundMark x1="24583" y1="59062" x2="24583" y2="59062"/>
                        <a14:foregroundMark x1="12083" y1="60000" x2="12083" y2="60000"/>
                        <a14:foregroundMark x1="19375" y1="76563" x2="19375" y2="76563"/>
                        <a14:foregroundMark x1="24375" y1="73125" x2="27292" y2="72813"/>
                        <a14:foregroundMark x1="32917" y1="73438" x2="34167" y2="74063"/>
                        <a14:foregroundMark x1="37083" y1="76250" x2="37083" y2="76250"/>
                        <a14:foregroundMark x1="55833" y1="55937" x2="55833" y2="55937"/>
                        <a14:foregroundMark x1="66667" y1="55000" x2="66667" y2="55000"/>
                        <a14:foregroundMark x1="80000" y1="58438" x2="80000" y2="58438"/>
                        <a14:foregroundMark x1="72500" y1="82813" x2="72500" y2="82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23" y="224920"/>
            <a:ext cx="1149294" cy="76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Овал 17"/>
          <p:cNvSpPr/>
          <p:nvPr/>
        </p:nvSpPr>
        <p:spPr>
          <a:xfrm>
            <a:off x="4497655" y="5531976"/>
            <a:ext cx="2376210" cy="914400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rgbClr val="326E63"/>
                </a:solidFill>
              </a:rPr>
              <a:t>р</a:t>
            </a:r>
            <a:r>
              <a:rPr lang="ru-RU" sz="1600" b="1" i="1" dirty="0" smtClean="0">
                <a:solidFill>
                  <a:srgbClr val="326E63"/>
                </a:solidFill>
              </a:rPr>
              <a:t>екомендуем!</a:t>
            </a:r>
            <a:endParaRPr lang="ru-RU" sz="1600" b="1" i="1" dirty="0">
              <a:solidFill>
                <a:srgbClr val="326E6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23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352351"/>
            <a:ext cx="1217463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98420" y="1011015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1267" y="1841523"/>
            <a:ext cx="492760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" dirty="0"/>
              <a:t> </a:t>
            </a:r>
          </a:p>
          <a:p>
            <a:r>
              <a:rPr lang="ru-RU" sz="1600" dirty="0"/>
              <a:t>1. </a:t>
            </a:r>
            <a:r>
              <a:rPr lang="ru-RU" sz="1600" b="1" dirty="0"/>
              <a:t>Утвердить прилагаемый Национальный план («дорожную карту») </a:t>
            </a:r>
            <a:r>
              <a:rPr lang="ru-RU" sz="1600" dirty="0"/>
              <a:t>развития конкуренции в Российской Федерации на 2021 - 2025 годы (далее - Национальный план).</a:t>
            </a:r>
          </a:p>
          <a:p>
            <a:r>
              <a:rPr lang="ru-RU" sz="1600" dirty="0"/>
              <a:t>…….</a:t>
            </a:r>
          </a:p>
          <a:p>
            <a:endParaRPr lang="ru-RU" sz="1600" dirty="0"/>
          </a:p>
          <a:p>
            <a:r>
              <a:rPr lang="ru-RU" sz="1600" dirty="0"/>
              <a:t>5. Рекомендовать органам государственной власти субъектов Российской Федерации:</a:t>
            </a:r>
          </a:p>
          <a:p>
            <a:endParaRPr lang="ru-RU" sz="500" dirty="0"/>
          </a:p>
          <a:p>
            <a:r>
              <a:rPr lang="ru-RU" sz="1600" u="sng" dirty="0"/>
              <a:t>с участием органов местного самоуправления </a:t>
            </a:r>
            <a:r>
              <a:rPr lang="ru-RU" sz="1600" dirty="0"/>
              <a:t>обеспечить организацию инвентаризации кладбищ и мест захоронений на них, создание в субъектах Российской Федерации по результатам такой инвентаризации и ведение реестров кладбищ и мест захоронений с размещением указанных реестров на региональных порталах государственных и муниципальных услуг.</a:t>
            </a:r>
          </a:p>
        </p:txBody>
      </p:sp>
      <p:pic>
        <p:nvPicPr>
          <p:cNvPr id="22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6071" y="501508"/>
            <a:ext cx="720356" cy="732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C34F18D3-024B-F733-36DF-A2EB0D8288A7}"/>
              </a:ext>
            </a:extLst>
          </p:cNvPr>
          <p:cNvSpPr txBox="1"/>
          <p:nvPr/>
        </p:nvSpPr>
        <p:spPr>
          <a:xfrm>
            <a:off x="553626" y="843529"/>
            <a:ext cx="8770376" cy="74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b="1" dirty="0"/>
              <a:t>РАСПОРЯЖЕНИЕ ПРАВИТЕЛЬСТВА РОССИЙСКОЙ ФЕДЕРАЦИИ</a:t>
            </a:r>
          </a:p>
          <a:p>
            <a:pPr>
              <a:lnSpc>
                <a:spcPct val="90000"/>
              </a:lnSpc>
            </a:pPr>
            <a:r>
              <a:rPr lang="ru-RU" sz="700" b="1" dirty="0"/>
              <a:t> </a:t>
            </a:r>
          </a:p>
          <a:p>
            <a:pPr>
              <a:lnSpc>
                <a:spcPct val="90000"/>
              </a:lnSpc>
            </a:pPr>
            <a:r>
              <a:rPr lang="ru-RU" sz="2000" b="1" dirty="0"/>
              <a:t>от 2 сентября 2021 № 2424-р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80467085-8E2A-62C1-30C9-6FC3D737D369}"/>
              </a:ext>
            </a:extLst>
          </p:cNvPr>
          <p:cNvSpPr/>
          <p:nvPr/>
        </p:nvSpPr>
        <p:spPr>
          <a:xfrm>
            <a:off x="6443133" y="1787534"/>
            <a:ext cx="5610323" cy="472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6"/>
            </a:pPr>
            <a:r>
              <a:rPr lang="ru-RU" b="1" dirty="0"/>
              <a:t>Рекомендовать органам местного самоуправления:</a:t>
            </a:r>
          </a:p>
          <a:p>
            <a:endParaRPr lang="ru-RU" sz="500" b="1" dirty="0"/>
          </a:p>
          <a:p>
            <a:pPr marL="742950" lvl="1" indent="-285750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ru-RU" sz="1400" dirty="0"/>
              <a:t>в срок </a:t>
            </a:r>
            <a:r>
              <a:rPr lang="ru-RU" b="1" dirty="0">
                <a:solidFill>
                  <a:srgbClr val="358583"/>
                </a:solidFill>
              </a:rPr>
              <a:t>до 31 декабря 2024 </a:t>
            </a:r>
            <a:r>
              <a:rPr lang="ru-RU" sz="1400" dirty="0"/>
              <a:t>обеспечить реализацию мероприятий, направленных на увеличение количества нестационарных и мобильных торговых объектов и торговых мест под них;</a:t>
            </a:r>
            <a:endParaRPr lang="ru-RU" sz="400" dirty="0"/>
          </a:p>
          <a:p>
            <a:pPr marL="742950" lvl="1" indent="-285750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ru-RU" sz="1400" dirty="0"/>
              <a:t>в срок </a:t>
            </a:r>
            <a:r>
              <a:rPr lang="ru-RU" b="1" dirty="0">
                <a:solidFill>
                  <a:srgbClr val="358583"/>
                </a:solidFill>
              </a:rPr>
              <a:t>до 1 января 2024 </a:t>
            </a:r>
            <a:r>
              <a:rPr lang="ru-RU" sz="1400" dirty="0"/>
              <a:t>определить состав муниципального имущества, не соответствующего требованиям отнесения к категории имущества, предназначенного для реализации функций и полномочий органов местного самоуправления;</a:t>
            </a:r>
            <a:endParaRPr lang="ru-RU" sz="400" dirty="0"/>
          </a:p>
          <a:p>
            <a:pPr marL="742950" lvl="1" indent="-285750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ru-RU" sz="1400" dirty="0"/>
              <a:t>в срок </a:t>
            </a:r>
            <a:r>
              <a:rPr lang="ru-RU" b="1" dirty="0">
                <a:solidFill>
                  <a:srgbClr val="358583"/>
                </a:solidFill>
              </a:rPr>
              <a:t>до 31 декабря 2025 </a:t>
            </a:r>
            <a:r>
              <a:rPr lang="ru-RU" sz="1400" dirty="0"/>
              <a:t>обеспечить приватизацию либо перепрофилирование (изменение целевого назначения имущества) муниципального имущества, не соответствующего требованиям отнесения к категории имущества, предназначенного для реализации функций и полномочий органов местного самоуправления.</a:t>
            </a:r>
          </a:p>
          <a:p>
            <a:pPr marL="628650" lvl="1" indent="-171450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ru-RU" sz="400" dirty="0"/>
              <a:t> </a:t>
            </a:r>
            <a:endParaRPr lang="ru-RU" sz="500" dirty="0"/>
          </a:p>
        </p:txBody>
      </p:sp>
    </p:spTree>
    <p:extLst>
      <p:ext uri="{BB962C8B-B14F-4D97-AF65-F5344CB8AC3E}">
        <p14:creationId xmlns:p14="http://schemas.microsoft.com/office/powerpoint/2010/main" val="322764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7665" y="299310"/>
            <a:ext cx="3637165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Распоряжение </a:t>
            </a:r>
            <a:r>
              <a:rPr lang="ru-RU" sz="1600" dirty="0">
                <a:solidFill>
                  <a:schemeClr val="tx1"/>
                </a:solidFill>
              </a:rPr>
              <a:t>Губернатора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Томской области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от </a:t>
            </a:r>
            <a:r>
              <a:rPr lang="ru-RU" sz="1600" dirty="0" smtClean="0">
                <a:solidFill>
                  <a:schemeClr val="tx1"/>
                </a:solidFill>
              </a:rPr>
              <a:t>19.08.2022 </a:t>
            </a:r>
            <a:r>
              <a:rPr lang="ru-RU" sz="1600" dirty="0">
                <a:solidFill>
                  <a:schemeClr val="tx1"/>
                </a:solidFill>
              </a:rPr>
              <a:t>№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187</a:t>
            </a:r>
            <a:r>
              <a:rPr lang="en-US" sz="1600" dirty="0" smtClean="0">
                <a:solidFill>
                  <a:schemeClr val="tx1"/>
                </a:solidFill>
              </a:rPr>
              <a:t>-</a:t>
            </a:r>
            <a:r>
              <a:rPr lang="ru-RU" sz="1600" dirty="0">
                <a:solidFill>
                  <a:schemeClr val="tx1"/>
                </a:solidFill>
              </a:rPr>
              <a:t>р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«О внесении изменений </a:t>
            </a:r>
            <a:b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</a:b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в распоряжение Губернатора Томской области </a:t>
            </a:r>
            <a:b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</a:b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от 30.12.2021 № 304-р»</a:t>
            </a: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4851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619573" y="403644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F5A16702-9AD3-4DC1-8A43-703B34ECB7EB}"/>
              </a:ext>
            </a:extLst>
          </p:cNvPr>
          <p:cNvSpPr/>
          <p:nvPr/>
        </p:nvSpPr>
        <p:spPr>
          <a:xfrm>
            <a:off x="4901584" y="2512515"/>
            <a:ext cx="1560320" cy="5530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82573381-DD64-4937-8760-E4A7FC61C5C8}"/>
              </a:ext>
            </a:extLst>
          </p:cNvPr>
          <p:cNvSpPr/>
          <p:nvPr/>
        </p:nvSpPr>
        <p:spPr>
          <a:xfrm>
            <a:off x="7893123" y="2832017"/>
            <a:ext cx="1700422" cy="5530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="" xmlns:a16="http://schemas.microsoft.com/office/drawing/2014/main" id="{54FB35A1-9E4D-48C7-86CA-22D9943E542A}"/>
              </a:ext>
            </a:extLst>
          </p:cNvPr>
          <p:cNvSpPr/>
          <p:nvPr/>
        </p:nvSpPr>
        <p:spPr>
          <a:xfrm>
            <a:off x="4051373" y="2936491"/>
            <a:ext cx="1700421" cy="5530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99000" y="1803400"/>
            <a:ext cx="4057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901583" y="3489549"/>
            <a:ext cx="68707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Распоряжением </a:t>
            </a:r>
            <a:r>
              <a:rPr lang="ru-RU" sz="1600" u="sng" dirty="0"/>
              <a:t>скорректированы сроки выполнения мероприятий по достижению ключевого показателя развития конкуренции на рынке ритуальных услуг </a:t>
            </a:r>
            <a:r>
              <a:rPr lang="ru-RU" sz="1600" dirty="0"/>
              <a:t>в соответствии </a:t>
            </a:r>
            <a:r>
              <a:rPr lang="ru-RU" sz="1600" dirty="0" smtClean="0"/>
              <a:t>с </a:t>
            </a:r>
            <a:r>
              <a:rPr lang="ru-RU" sz="1600" dirty="0"/>
              <a:t>Национальным планом («дорожной картой») развития конкуренции в Российской Федерации на 2021-2025 годы, утвержденным распоряжением Правительства Российской Федерации от 02.09.2021 № 2424-р. При этом данные мероприятия будут реализованы после принятия федерального нормативного правового акта, регулирующего сферу ритуальных услуг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00555" y="1941898"/>
            <a:ext cx="67214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Распоряжение вносит корректировку по </a:t>
            </a:r>
            <a:r>
              <a:rPr lang="ru-RU" sz="1600" u="sng" dirty="0"/>
              <a:t>ключевым показателям</a:t>
            </a:r>
            <a:r>
              <a:rPr lang="ru-RU" sz="1600" dirty="0"/>
              <a:t>, установленным </a:t>
            </a:r>
            <a:r>
              <a:rPr lang="ru-RU" sz="1600" u="sng" dirty="0"/>
              <a:t>по рынку ритуальных услуг </a:t>
            </a:r>
            <a:r>
              <a:rPr lang="ru-RU" sz="1600" dirty="0"/>
              <a:t>и по рынку услуг по сбору и транспортированию твердых коммунальных отходов</a:t>
            </a: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5315959"/>
              </p:ext>
            </p:extLst>
          </p:nvPr>
        </p:nvGraphicFramePr>
        <p:xfrm>
          <a:off x="1206221" y="930724"/>
          <a:ext cx="1417495" cy="2005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5" name="Acrobat Document" r:id="rId4" imgW="5667214" imgH="8019731" progId="Acrobat.Document.DC">
                  <p:embed/>
                </p:oleObj>
              </mc:Choice>
              <mc:Fallback>
                <p:oleObj name="Acrobat Document" r:id="rId4" imgW="5667214" imgH="8019731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06221" y="930724"/>
                        <a:ext cx="1417495" cy="20057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051373" y="986752"/>
            <a:ext cx="76835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/>
              <a:t>Внесены изменения </a:t>
            </a:r>
            <a:r>
              <a:rPr lang="ru-RU" b="1" dirty="0"/>
              <a:t>в </a:t>
            </a:r>
            <a:r>
              <a:rPr lang="ru-RU" b="1" dirty="0" smtClean="0"/>
              <a:t>региональную «дорожную карту»</a:t>
            </a:r>
            <a:endParaRPr lang="ru-RU" b="1" dirty="0"/>
          </a:p>
        </p:txBody>
      </p:sp>
      <p:pic>
        <p:nvPicPr>
          <p:cNvPr id="2171" name="Picture 123" descr="https://witches-empire.com/upload/iblock/738/co93j6vvko37bz3oihpdplo7ge3drd7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645" b="85938" l="37891" r="61719">
                        <a14:foregroundMark x1="49121" y1="72168" x2="49902" y2="77246"/>
                        <a14:foregroundMark x1="52246" y1="69238" x2="49902" y2="68652"/>
                        <a14:foregroundMark x1="55762" y1="82129" x2="52930" y2="84180"/>
                        <a14:backgroundMark x1="53027" y1="84863" x2="53027" y2="84863"/>
                        <a14:backgroundMark x1="55859" y1="82520" x2="55859" y2="825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714" y="1945018"/>
            <a:ext cx="844026" cy="84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3" descr="https://witches-empire.com/upload/iblock/738/co93j6vvko37bz3oihpdplo7ge3drd7y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645" b="85938" l="37891" r="61719">
                        <a14:foregroundMark x1="49121" y1="72168" x2="49902" y2="77246"/>
                        <a14:foregroundMark x1="52246" y1="69238" x2="49902" y2="68652"/>
                        <a14:foregroundMark x1="55762" y1="82129" x2="52930" y2="84180"/>
                        <a14:backgroundMark x1="53027" y1="84863" x2="53027" y2="84863"/>
                        <a14:backgroundMark x1="55859" y1="82520" x2="55859" y2="825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542" y="3468980"/>
            <a:ext cx="844026" cy="84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5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717"/>
            <a:ext cx="12192000" cy="6756129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r>
              <a:rPr lang="ru-RU" sz="2000" dirty="0" smtClean="0"/>
              <a:t> </a:t>
            </a:r>
            <a:endParaRPr lang="ru-RU" sz="2000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-1" y="0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B27D18-52AF-79A1-064C-121C8822DBB2}"/>
              </a:ext>
            </a:extLst>
          </p:cNvPr>
          <p:cNvSpPr txBox="1"/>
          <p:nvPr/>
        </p:nvSpPr>
        <p:spPr>
          <a:xfrm>
            <a:off x="1358900" y="2407733"/>
            <a:ext cx="10345421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3600" b="1" dirty="0" smtClean="0">
                <a:solidFill>
                  <a:schemeClr val="bg1"/>
                </a:solidFill>
              </a:rPr>
              <a:t>ЛУЧШИЕ ПРАКТИКИ </a:t>
            </a:r>
          </a:p>
          <a:p>
            <a:pPr>
              <a:spcAft>
                <a:spcPts val="600"/>
              </a:spcAft>
            </a:pPr>
            <a:r>
              <a:rPr lang="ru-RU" sz="2600" dirty="0" smtClean="0">
                <a:solidFill>
                  <a:schemeClr val="bg1"/>
                </a:solidFill>
              </a:rPr>
              <a:t>содействия </a:t>
            </a:r>
            <a:r>
              <a:rPr lang="ru-RU" sz="2600" dirty="0">
                <a:solidFill>
                  <a:schemeClr val="bg1"/>
                </a:solidFill>
              </a:rPr>
              <a:t>развитию конкуренции в муниципальных образованиях </a:t>
            </a:r>
            <a:r>
              <a:rPr lang="ru-RU" sz="2600" dirty="0" smtClean="0">
                <a:solidFill>
                  <a:schemeClr val="bg1"/>
                </a:solidFill>
              </a:rPr>
              <a:t>Томской области</a:t>
            </a:r>
            <a:r>
              <a:rPr lang="ru-RU" sz="2600" b="1" dirty="0" smtClean="0">
                <a:solidFill>
                  <a:schemeClr val="bg1"/>
                </a:solidFill>
              </a:rPr>
              <a:t/>
            </a:r>
            <a:br>
              <a:rPr lang="ru-RU" sz="2600" b="1" dirty="0" smtClean="0">
                <a:solidFill>
                  <a:schemeClr val="bg1"/>
                </a:solidFill>
              </a:rPr>
            </a:br>
            <a:endParaRPr lang="ru-RU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8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-17666" y="0"/>
            <a:ext cx="3220161" cy="6858000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sz="1600" dirty="0" smtClean="0">
              <a:solidFill>
                <a:schemeClr val="tx1"/>
              </a:solidFill>
            </a:endParaRPr>
          </a:p>
        </p:txBody>
      </p:sp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1" name="TextBox 1040"/>
          <p:cNvSpPr txBox="1"/>
          <p:nvPr/>
        </p:nvSpPr>
        <p:spPr>
          <a:xfrm>
            <a:off x="1020683" y="5613258"/>
            <a:ext cx="1224006" cy="59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A83F4579-89C0-452F-879B-37C2DC4F530D}"/>
              </a:ext>
            </a:extLst>
          </p:cNvPr>
          <p:cNvCxnSpPr/>
          <p:nvPr/>
        </p:nvCxnSpPr>
        <p:spPr>
          <a:xfrm flipH="1">
            <a:off x="7980437" y="1517335"/>
            <a:ext cx="38996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510151" y="181938"/>
            <a:ext cx="639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Arial Bold"/>
              </a:rPr>
              <a:t>Развитие конкуренции</a:t>
            </a:r>
          </a:p>
        </p:txBody>
      </p:sp>
      <p:cxnSp>
        <p:nvCxnSpPr>
          <p:cNvPr id="12" name="Прямая соединительная линия 11"/>
          <p:cNvCxnSpPr>
            <a:cxnSpLocks/>
          </p:cNvCxnSpPr>
          <p:nvPr/>
        </p:nvCxnSpPr>
        <p:spPr>
          <a:xfrm>
            <a:off x="3202496" y="75858"/>
            <a:ext cx="0" cy="6705942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3376082" y="1105268"/>
            <a:ext cx="4268137" cy="1217320"/>
          </a:xfrm>
          <a:prstGeom prst="rect">
            <a:avLst/>
          </a:prstGeom>
          <a:solidFill>
            <a:srgbClr val="DCD9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600" dirty="0">
                <a:solidFill>
                  <a:srgbClr val="35555D"/>
                </a:solidFill>
              </a:rPr>
              <a:t>повышение качества жизни в небольших городах Свердловской области с использованием цифровых технологий и франчайзинга «BUSINESS-DATA»</a:t>
            </a:r>
            <a:endParaRPr lang="ru-RU" sz="1600" dirty="0">
              <a:solidFill>
                <a:srgbClr val="2C6E6E"/>
              </a:solidFill>
            </a:endParaRPr>
          </a:p>
        </p:txBody>
      </p:sp>
      <p:sp>
        <p:nvSpPr>
          <p:cNvPr id="18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9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796205" y="1105268"/>
            <a:ext cx="4268137" cy="1217320"/>
          </a:xfrm>
          <a:prstGeom prst="rect">
            <a:avLst/>
          </a:prstGeom>
          <a:solidFill>
            <a:srgbClr val="DCD9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600" dirty="0">
                <a:solidFill>
                  <a:srgbClr val="35555D"/>
                </a:solidFill>
              </a:rPr>
              <a:t>конкурс бизнес стартапов начинающих и действующих предпринимателей региона в возрасте от 18 до 35 лет, проводимый в формате реалити - шоу «Завтра миллион» 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392021" y="2535954"/>
            <a:ext cx="4268137" cy="874545"/>
          </a:xfrm>
          <a:prstGeom prst="rect">
            <a:avLst/>
          </a:prstGeom>
          <a:solidFill>
            <a:srgbClr val="DCD9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600" dirty="0">
                <a:solidFill>
                  <a:srgbClr val="35555D"/>
                </a:solidFill>
              </a:rPr>
              <a:t>конкурс на соискание премий Мэра Москвы «Лидеры цифровой трансформации» 2020 года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392020" y="3621369"/>
            <a:ext cx="4268137" cy="959892"/>
          </a:xfrm>
          <a:prstGeom prst="rect">
            <a:avLst/>
          </a:prstGeom>
          <a:solidFill>
            <a:srgbClr val="DCD9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rgbClr val="35555D"/>
                </a:solidFill>
              </a:rPr>
              <a:t>«</a:t>
            </a:r>
            <a:r>
              <a:rPr lang="ru-RU" sz="1600" dirty="0" smtClean="0">
                <a:solidFill>
                  <a:srgbClr val="35555D"/>
                </a:solidFill>
              </a:rPr>
              <a:t>школа социального </a:t>
            </a:r>
            <a:endParaRPr lang="ru-RU" sz="1600" dirty="0">
              <a:solidFill>
                <a:srgbClr val="35555D"/>
              </a:solidFill>
            </a:endParaRPr>
          </a:p>
          <a:p>
            <a:r>
              <a:rPr lang="ru-RU" sz="1600" dirty="0" smtClean="0">
                <a:solidFill>
                  <a:srgbClr val="35555D"/>
                </a:solidFill>
              </a:rPr>
              <a:t>предпринимательства </a:t>
            </a:r>
            <a:r>
              <a:rPr lang="ru-RU" sz="1600" dirty="0">
                <a:solidFill>
                  <a:srgbClr val="35555D"/>
                </a:solidFill>
              </a:rPr>
              <a:t>и НКО»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796205" y="3621369"/>
            <a:ext cx="4268137" cy="959892"/>
          </a:xfrm>
          <a:prstGeom prst="rect">
            <a:avLst/>
          </a:prstGeom>
          <a:solidFill>
            <a:srgbClr val="DCD9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dirty="0">
                <a:solidFill>
                  <a:srgbClr val="35555D"/>
                </a:solidFill>
              </a:rPr>
              <a:t>развитие рынка газомоторного </a:t>
            </a:r>
            <a:r>
              <a:rPr lang="ru-RU" sz="1600" dirty="0" smtClean="0">
                <a:solidFill>
                  <a:srgbClr val="35555D"/>
                </a:solidFill>
              </a:rPr>
              <a:t>топлива</a:t>
            </a:r>
            <a:endParaRPr lang="ru-RU" sz="1600" dirty="0">
              <a:solidFill>
                <a:srgbClr val="35555D"/>
              </a:solidFill>
            </a:endParaRPr>
          </a:p>
          <a:p>
            <a:pPr algn="just"/>
            <a:endParaRPr lang="ru-RU" sz="1600" dirty="0">
              <a:solidFill>
                <a:srgbClr val="35555D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812558" y="2535954"/>
            <a:ext cx="4268137" cy="874545"/>
          </a:xfrm>
          <a:prstGeom prst="rect">
            <a:avLst/>
          </a:prstGeom>
          <a:solidFill>
            <a:srgbClr val="DCD9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600" dirty="0">
                <a:solidFill>
                  <a:srgbClr val="35555D"/>
                </a:solidFill>
              </a:rPr>
              <a:t>«оптимизация административных процедур при заключении концессионного соглашения» 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5479" y="1116338"/>
            <a:ext cx="2874414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35555D"/>
                </a:solidFill>
              </a:rPr>
              <a:t>ЛУЧШИЕ ПРАКТИКИ</a:t>
            </a:r>
          </a:p>
          <a:p>
            <a:endParaRPr lang="ru-RU" sz="500" dirty="0" smtClean="0">
              <a:solidFill>
                <a:srgbClr val="35555D"/>
              </a:solidFill>
            </a:endParaRPr>
          </a:p>
          <a:p>
            <a:r>
              <a:rPr lang="ru-RU" dirty="0" smtClean="0">
                <a:solidFill>
                  <a:srgbClr val="35555D"/>
                </a:solidFill>
              </a:rPr>
              <a:t>рекомендованные </a:t>
            </a:r>
            <a:r>
              <a:rPr lang="ru-RU" dirty="0">
                <a:solidFill>
                  <a:srgbClr val="35555D"/>
                </a:solidFill>
              </a:rPr>
              <a:t>к реализации в 2022 году</a:t>
            </a:r>
          </a:p>
          <a:p>
            <a:pPr algn="ctr"/>
            <a:endParaRPr lang="ru-RU" dirty="0">
              <a:solidFill>
                <a:srgbClr val="35555D"/>
              </a:solidFill>
            </a:endParaRPr>
          </a:p>
          <a:p>
            <a:pPr algn="ctr"/>
            <a:endParaRPr lang="ru-RU" dirty="0">
              <a:solidFill>
                <a:srgbClr val="35555D"/>
              </a:solidFill>
            </a:endParaRPr>
          </a:p>
          <a:p>
            <a:pPr algn="ctr"/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749448" y="4731259"/>
            <a:ext cx="4268137" cy="683847"/>
          </a:xfrm>
          <a:prstGeom prst="rect">
            <a:avLst/>
          </a:prstGeom>
          <a:solidFill>
            <a:srgbClr val="DCD9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600" dirty="0">
                <a:solidFill>
                  <a:srgbClr val="35555D"/>
                </a:solidFill>
              </a:rPr>
              <a:t>цифровая туристическая платформа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3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2" y="6182166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mosppror.ru/upload/iblock/d8b/xu8d5iszir1gxq0nll34z1mpi3l4k0e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258" y="79996"/>
            <a:ext cx="1641476" cy="9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32299" y="5744093"/>
            <a:ext cx="77597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Письмо Департамента экономики Администрации Томской области</a:t>
            </a:r>
          </a:p>
          <a:p>
            <a:r>
              <a:rPr lang="ru-RU" sz="16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от 06.05.2022 № 10-09-0097 «О лучших практиках содействия развитию конкуренции»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5" name="Picture 2" descr="email i,email i,email i icon download,email i free icon,email i png,...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13" b="100000" l="0" r="100000">
                        <a14:foregroundMark x1="73876" y1="59062" x2="96360" y2="40938"/>
                        <a14:foregroundMark x1="93148" y1="36875" x2="46039" y2="35000"/>
                        <a14:foregroundMark x1="96574" y1="41875" x2="97216" y2="85313"/>
                        <a14:foregroundMark x1="97216" y1="86250" x2="97430" y2="96563"/>
                        <a14:foregroundMark x1="97216" y1="96875" x2="23340" y2="95938"/>
                        <a14:foregroundMark x1="52463" y1="66875" x2="25482" y2="93438"/>
                        <a14:foregroundMark x1="45182" y1="56875" x2="59743" y2="69688"/>
                        <a14:foregroundMark x1="60814" y1="70313" x2="74518" y2="58438"/>
                        <a14:foregroundMark x1="70021" y1="64375" x2="92719" y2="92813"/>
                        <a14:foregroundMark x1="39829" y1="48750" x2="28266" y2="59375"/>
                        <a14:foregroundMark x1="34261" y1="40938" x2="39829" y2="32188"/>
                        <a14:foregroundMark x1="26981" y1="37188" x2="29979" y2="15313"/>
                        <a14:foregroundMark x1="23340" y1="17813" x2="15846" y2="14063"/>
                        <a14:foregroundMark x1="17131" y1="18438" x2="11349" y2="37188"/>
                        <a14:foregroundMark x1="36188" y1="10313" x2="39400" y2="25313"/>
                        <a14:foregroundMark x1="34047" y1="8125" x2="25268" y2="1250"/>
                        <a14:foregroundMark x1="23126" y1="2813" x2="7066" y2="9063"/>
                        <a14:foregroundMark x1="9422" y1="9063" x2="3212" y2="26250"/>
                        <a14:foregroundMark x1="2570" y1="28125" x2="2784" y2="42500"/>
                        <a14:foregroundMark x1="3854" y1="46563" x2="18844" y2="60313"/>
                        <a14:foregroundMark x1="22698" y1="71875" x2="22698" y2="84688"/>
                        <a14:backgroundMark x1="2570" y1="4688" x2="2570" y2="4688"/>
                        <a14:backgroundMark x1="2570" y1="4688" x2="2570" y2="4688"/>
                        <a14:backgroundMark x1="16702" y1="29063" x2="16702" y2="29063"/>
                        <a14:backgroundMark x1="58244" y1="12500" x2="78158" y2="1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021" y="5762113"/>
            <a:ext cx="947276" cy="64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1371454" y="2433681"/>
            <a:ext cx="1681734" cy="1161484"/>
            <a:chOff x="1371454" y="2433681"/>
            <a:chExt cx="1681734" cy="1161484"/>
          </a:xfrm>
        </p:grpSpPr>
        <p:sp>
          <p:nvSpPr>
            <p:cNvPr id="30" name="TextBox 29"/>
            <p:cNvSpPr txBox="1"/>
            <p:nvPr/>
          </p:nvSpPr>
          <p:spPr>
            <a:xfrm>
              <a:off x="1371454" y="3225833"/>
              <a:ext cx="16817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solidFill>
                    <a:srgbClr val="358583"/>
                  </a:solidFill>
                </a:rPr>
                <a:t>до </a:t>
              </a:r>
              <a:r>
                <a:rPr lang="ru-RU" dirty="0" smtClean="0">
                  <a:solidFill>
                    <a:srgbClr val="358583"/>
                  </a:solidFill>
                </a:rPr>
                <a:t>01.02.2023</a:t>
              </a:r>
              <a:endParaRPr lang="ru-RU" dirty="0">
                <a:solidFill>
                  <a:srgbClr val="358583"/>
                </a:solidFill>
              </a:endParaRPr>
            </a:p>
          </p:txBody>
        </p:sp>
        <p:pic>
          <p:nvPicPr>
            <p:cNvPr id="28" name="Picture 2" descr="http://cdn.onlinewebfonts.com/svg/img_452059.png"/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966" y="2433681"/>
              <a:ext cx="675258" cy="7115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6586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-17665" y="0"/>
            <a:ext cx="3220161" cy="6858000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sz="1600" dirty="0" smtClean="0">
              <a:solidFill>
                <a:schemeClr val="tx1"/>
              </a:solidFill>
            </a:endParaRPr>
          </a:p>
        </p:txBody>
      </p:sp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1" name="TextBox 1040"/>
          <p:cNvSpPr txBox="1"/>
          <p:nvPr/>
        </p:nvSpPr>
        <p:spPr>
          <a:xfrm>
            <a:off x="1020683" y="5613258"/>
            <a:ext cx="1224006" cy="592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xmlns="" id="{A83F4579-89C0-452F-879B-37C2DC4F530D}"/>
              </a:ext>
            </a:extLst>
          </p:cNvPr>
          <p:cNvCxnSpPr/>
          <p:nvPr/>
        </p:nvCxnSpPr>
        <p:spPr>
          <a:xfrm flipH="1">
            <a:off x="7980437" y="729031"/>
            <a:ext cx="38996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cxnSpLocks/>
          </p:cNvCxnSpPr>
          <p:nvPr/>
        </p:nvCxnSpPr>
        <p:spPr>
          <a:xfrm>
            <a:off x="3191892" y="-35606"/>
            <a:ext cx="0" cy="6893606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3392021" y="561445"/>
            <a:ext cx="4268137" cy="646331"/>
          </a:xfrm>
          <a:prstGeom prst="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439083" y="561445"/>
            <a:ext cx="42210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i="1" dirty="0"/>
              <a:t>Асиновский район</a:t>
            </a:r>
          </a:p>
          <a:p>
            <a:pPr algn="just"/>
            <a:endParaRPr lang="ru-RU" sz="800" dirty="0"/>
          </a:p>
          <a:p>
            <a:pPr algn="just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«Круглые столы» для самозанятых</a:t>
            </a:r>
          </a:p>
        </p:txBody>
      </p:sp>
      <p:sp>
        <p:nvSpPr>
          <p:cNvPr id="18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9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812558" y="561445"/>
            <a:ext cx="4268137" cy="646331"/>
          </a:xfrm>
          <a:prstGeom prst="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Бакчарский район</a:t>
            </a:r>
          </a:p>
          <a:p>
            <a:pPr lvl="0" algn="r"/>
            <a:endParaRPr lang="ru-RU" sz="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 algn="ct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Развитие рынка сырого молока (гранты)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415551" y="1416413"/>
            <a:ext cx="4268137" cy="874545"/>
          </a:xfrm>
          <a:prstGeom prst="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ЗАТО Северск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Создание общественной среды, благоприятной для развития бизнеса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7812558" y="1416413"/>
            <a:ext cx="4268137" cy="874545"/>
          </a:xfrm>
          <a:prstGeom prst="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ЗАТО Северск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«Градостроительный Атлас» </a:t>
            </a: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ЗАТО Северск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439083" y="2500224"/>
            <a:ext cx="4268137" cy="1223748"/>
          </a:xfrm>
          <a:prstGeom prst="rect">
            <a:avLst/>
          </a:prstGeom>
          <a:gradFill>
            <a:gsLst>
              <a:gs pos="0">
                <a:srgbClr val="92ACB4"/>
              </a:gs>
              <a:gs pos="30000">
                <a:schemeClr val="accent5">
                  <a:lumMod val="20000"/>
                  <a:lumOff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5">
                <a:lumMod val="75000"/>
              </a:schemeClr>
            </a:solidFill>
          </a:ln>
          <a:effectLst>
            <a:glow rad="63500">
              <a:srgbClr val="2C6E6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Первомайский район</a:t>
            </a:r>
          </a:p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г</a:t>
            </a:r>
            <a:r>
              <a:rPr lang="ru-RU" sz="1200" i="1" dirty="0" smtClean="0">
                <a:solidFill>
                  <a:schemeClr val="tx1"/>
                </a:solidFill>
              </a:rPr>
              <a:t>. </a:t>
            </a:r>
            <a:r>
              <a:rPr lang="ru-RU" sz="1200" i="1" dirty="0">
                <a:solidFill>
                  <a:schemeClr val="tx1"/>
                </a:solidFill>
              </a:rPr>
              <a:t>Стрежевой</a:t>
            </a:r>
          </a:p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Томский район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Имущественная поддержка МСП, самозанятых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812557" y="3978731"/>
            <a:ext cx="4268137" cy="959892"/>
          </a:xfrm>
          <a:prstGeom prst="rect">
            <a:avLst/>
          </a:prstGeom>
          <a:gradFill>
            <a:gsLst>
              <a:gs pos="0">
                <a:srgbClr val="92ACB4"/>
              </a:gs>
              <a:gs pos="30000">
                <a:schemeClr val="accent5">
                  <a:lumMod val="20000"/>
                  <a:lumOff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5">
                <a:lumMod val="75000"/>
              </a:schemeClr>
            </a:solidFill>
          </a:ln>
          <a:effectLst>
            <a:glow rad="63500">
              <a:srgbClr val="2C6E6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200" i="1" dirty="0">
                <a:solidFill>
                  <a:schemeClr val="tx1"/>
                </a:solidFill>
              </a:rPr>
              <a:t>г</a:t>
            </a:r>
            <a:r>
              <a:rPr lang="ru-RU" sz="1200" i="1" dirty="0" smtClean="0">
                <a:solidFill>
                  <a:schemeClr val="tx1"/>
                </a:solidFill>
              </a:rPr>
              <a:t>. </a:t>
            </a:r>
            <a:r>
              <a:rPr lang="ru-RU" sz="1200" i="1" dirty="0">
                <a:solidFill>
                  <a:schemeClr val="tx1"/>
                </a:solidFill>
              </a:rPr>
              <a:t>Стрежевой</a:t>
            </a:r>
          </a:p>
          <a:p>
            <a:pPr algn="r"/>
            <a:endParaRPr lang="ru-RU" sz="1200" i="1" dirty="0">
              <a:solidFill>
                <a:schemeClr val="tx1"/>
              </a:solidFill>
            </a:endParaRPr>
          </a:p>
          <a:p>
            <a:pPr algn="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Развитие микрофинансовой инфраструктуры поддержки бизнеса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439083" y="3978731"/>
            <a:ext cx="4268137" cy="959892"/>
          </a:xfrm>
          <a:prstGeom prst="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г</a:t>
            </a:r>
            <a:r>
              <a:rPr lang="ru-RU" sz="1200" i="1" dirty="0" smtClean="0">
                <a:solidFill>
                  <a:schemeClr val="tx1"/>
                </a:solidFill>
              </a:rPr>
              <a:t>. </a:t>
            </a:r>
            <a:r>
              <a:rPr lang="ru-RU" sz="1200" i="1" dirty="0">
                <a:solidFill>
                  <a:schemeClr val="tx1"/>
                </a:solidFill>
              </a:rPr>
              <a:t>Томск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День российского предпринимательства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812558" y="2513872"/>
            <a:ext cx="4268137" cy="1210100"/>
          </a:xfrm>
          <a:prstGeom prst="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Шегарский район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Информационная поддержка и популяризация предпринимательской деятельности (МФЦ)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439083" y="5109221"/>
            <a:ext cx="8641611" cy="1210100"/>
          </a:xfrm>
          <a:prstGeom prst="rect">
            <a:avLst/>
          </a:prstGeom>
          <a:solidFill>
            <a:srgbClr val="F6FCFA">
              <a:alpha val="1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Шегарский район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Поддержка инвестиционных проектов в сфере земельных отношений и строительства</a:t>
            </a:r>
          </a:p>
          <a:p>
            <a:pPr lvl="0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(сокращение сроков и финансовых затрат на прохождение разрешительных процедур)</a:t>
            </a:r>
          </a:p>
        </p:txBody>
      </p:sp>
      <p:pic>
        <p:nvPicPr>
          <p:cNvPr id="28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795" y="2427259"/>
            <a:ext cx="1157898" cy="7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953" y="3885649"/>
            <a:ext cx="1157898" cy="7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4496" y="884611"/>
            <a:ext cx="304800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35555D"/>
                </a:solidFill>
              </a:rPr>
              <a:t>ПОТЕНЦИАЛЬНО</a:t>
            </a:r>
            <a:r>
              <a:rPr lang="ru-RU" dirty="0" smtClean="0">
                <a:solidFill>
                  <a:srgbClr val="35555D"/>
                </a:solidFill>
              </a:rPr>
              <a:t> </a:t>
            </a:r>
          </a:p>
          <a:p>
            <a:endParaRPr lang="ru-RU" sz="500" dirty="0">
              <a:solidFill>
                <a:srgbClr val="35555D"/>
              </a:solidFill>
            </a:endParaRPr>
          </a:p>
          <a:p>
            <a:r>
              <a:rPr lang="ru-RU" dirty="0" smtClean="0">
                <a:solidFill>
                  <a:srgbClr val="35555D"/>
                </a:solidFill>
              </a:rPr>
              <a:t>лучшие </a:t>
            </a:r>
            <a:r>
              <a:rPr lang="ru-RU" dirty="0">
                <a:solidFill>
                  <a:srgbClr val="35555D"/>
                </a:solidFill>
              </a:rPr>
              <a:t>муниципальные практики, реализованные МО </a:t>
            </a:r>
            <a:r>
              <a:rPr lang="ru-RU" dirty="0" smtClean="0">
                <a:solidFill>
                  <a:srgbClr val="35555D"/>
                </a:solidFill>
              </a:rPr>
              <a:t>в </a:t>
            </a:r>
            <a:r>
              <a:rPr lang="ru-RU" dirty="0">
                <a:solidFill>
                  <a:srgbClr val="35555D"/>
                </a:solidFill>
              </a:rPr>
              <a:t>2021 году</a:t>
            </a:r>
          </a:p>
          <a:p>
            <a:pPr algn="ctr"/>
            <a:endParaRPr lang="ru-RU" dirty="0">
              <a:solidFill>
                <a:srgbClr val="35555D"/>
              </a:solidFill>
            </a:endParaRPr>
          </a:p>
          <a:p>
            <a:pPr algn="ctr"/>
            <a:endParaRPr lang="ru-RU" dirty="0">
              <a:solidFill>
                <a:srgbClr val="35555D"/>
              </a:solidFill>
            </a:endParaRPr>
          </a:p>
        </p:txBody>
      </p:sp>
      <p:pic>
        <p:nvPicPr>
          <p:cNvPr id="30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2" y="6169356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51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717"/>
            <a:ext cx="12192000" cy="6756129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r>
              <a:rPr lang="ru-RU" sz="2000" dirty="0" smtClean="0"/>
              <a:t> </a:t>
            </a:r>
            <a:endParaRPr lang="ru-RU" sz="2000" dirty="0"/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-1" y="0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0B27D18-52AF-79A1-064C-121C8822DBB2}"/>
              </a:ext>
            </a:extLst>
          </p:cNvPr>
          <p:cNvSpPr txBox="1"/>
          <p:nvPr/>
        </p:nvSpPr>
        <p:spPr>
          <a:xfrm>
            <a:off x="2087463" y="2407733"/>
            <a:ext cx="9616858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3600" b="1" dirty="0" smtClean="0">
                <a:solidFill>
                  <a:schemeClr val="bg1"/>
                </a:solidFill>
              </a:rPr>
              <a:t>РЕЙТИНГ </a:t>
            </a:r>
          </a:p>
          <a:p>
            <a:pPr>
              <a:spcAft>
                <a:spcPts val="600"/>
              </a:spcAft>
            </a:pPr>
            <a:r>
              <a:rPr lang="ru-RU" sz="2600" dirty="0" smtClean="0">
                <a:solidFill>
                  <a:schemeClr val="bg1"/>
                </a:solidFill>
              </a:rPr>
              <a:t>муниципальных образований </a:t>
            </a:r>
          </a:p>
          <a:p>
            <a:pPr>
              <a:spcAft>
                <a:spcPts val="600"/>
              </a:spcAft>
            </a:pPr>
            <a:r>
              <a:rPr lang="ru-RU" sz="2600" b="1" dirty="0" smtClean="0">
                <a:solidFill>
                  <a:schemeClr val="bg1"/>
                </a:solidFill>
              </a:rPr>
              <a:t/>
            </a:r>
            <a:br>
              <a:rPr lang="ru-RU" sz="2600" b="1" dirty="0" smtClean="0">
                <a:solidFill>
                  <a:schemeClr val="bg1"/>
                </a:solidFill>
              </a:rPr>
            </a:br>
            <a:endParaRPr lang="ru-RU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34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B0A97180-DB7B-5057-9775-3CE316007D47}"/>
              </a:ext>
            </a:extLst>
          </p:cNvPr>
          <p:cNvSpPr/>
          <p:nvPr/>
        </p:nvSpPr>
        <p:spPr>
          <a:xfrm>
            <a:off x="-2" y="102588"/>
            <a:ext cx="12192002" cy="1933803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-1" y="0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3A97702-AB31-8340-2F15-CA39B5CD60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65" t="20162" r="33035" b="37569"/>
          <a:stretch/>
        </p:blipFill>
        <p:spPr bwMode="auto">
          <a:xfrm>
            <a:off x="9789775" y="1609457"/>
            <a:ext cx="1746275" cy="2530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9C55F23-8B74-15B0-ADAB-092975B8A514}"/>
              </a:ext>
            </a:extLst>
          </p:cNvPr>
          <p:cNvSpPr txBox="1"/>
          <p:nvPr/>
        </p:nvSpPr>
        <p:spPr>
          <a:xfrm>
            <a:off x="821318" y="715142"/>
            <a:ext cx="9276382" cy="1274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4000" b="1" dirty="0">
                <a:solidFill>
                  <a:srgbClr val="358583"/>
                </a:solidFill>
              </a:rPr>
              <a:t>РЕЙТИНГ </a:t>
            </a:r>
          </a:p>
          <a:p>
            <a:pPr>
              <a:lnSpc>
                <a:spcPct val="80000"/>
              </a:lnSpc>
            </a:pPr>
            <a:r>
              <a:rPr lang="ru-RU" sz="2800" dirty="0">
                <a:solidFill>
                  <a:srgbClr val="358583"/>
                </a:solidFill>
              </a:rPr>
              <a:t>муниципальных образований за 2021 год</a:t>
            </a:r>
            <a:r>
              <a:rPr lang="ru-RU" sz="2800" b="1" dirty="0">
                <a:solidFill>
                  <a:srgbClr val="358583"/>
                </a:solidFill>
              </a:rPr>
              <a:t/>
            </a:r>
            <a:br>
              <a:rPr lang="ru-RU" sz="2800" b="1" dirty="0">
                <a:solidFill>
                  <a:srgbClr val="358583"/>
                </a:solidFill>
              </a:rPr>
            </a:br>
            <a:endParaRPr lang="ru-RU" sz="2800" dirty="0">
              <a:solidFill>
                <a:srgbClr val="358583"/>
              </a:solidFill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85805963-AFDC-0FFF-EAB7-ADB5EBB81768}"/>
              </a:ext>
            </a:extLst>
          </p:cNvPr>
          <p:cNvSpPr/>
          <p:nvPr/>
        </p:nvSpPr>
        <p:spPr>
          <a:xfrm>
            <a:off x="6681845" y="5698402"/>
            <a:ext cx="3031635" cy="888912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F406C404-0D16-9E6F-7C2A-F16AE6E4FF2D}"/>
              </a:ext>
            </a:extLst>
          </p:cNvPr>
          <p:cNvSpPr/>
          <p:nvPr/>
        </p:nvSpPr>
        <p:spPr>
          <a:xfrm>
            <a:off x="3929249" y="4870629"/>
            <a:ext cx="3031635" cy="1716684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49A16BA3-860D-4BE3-F9B6-D56634BEE7A4}"/>
              </a:ext>
            </a:extLst>
          </p:cNvPr>
          <p:cNvSpPr/>
          <p:nvPr/>
        </p:nvSpPr>
        <p:spPr>
          <a:xfrm>
            <a:off x="897613" y="5400018"/>
            <a:ext cx="3031635" cy="1187295"/>
          </a:xfrm>
          <a:prstGeom prst="rect">
            <a:avLst/>
          </a:prstGeom>
          <a:solidFill>
            <a:srgbClr val="3585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Рисунок 27" descr="C:\Users\panova\Desktop\первый-второй-и-третий-пакет-трофея-места-36035595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1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304" y="3337221"/>
            <a:ext cx="1720979" cy="1542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Рисунок 28" descr="C:\Users\panova\Desktop\первый-второй-и-третий-пакет-трофея-места-36035595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572" l="47783" r="100000">
                        <a14:foregroundMark x1="79250" y1="18715" x2="79250" y2="18715"/>
                        <a14:foregroundMark x1="90625" y1="6564" x2="90625" y2="6564"/>
                        <a14:foregroundMark x1="96125" y1="5307" x2="96125" y2="5307"/>
                        <a14:foregroundMark x1="68750" y1="2654" x2="68750" y2="2654"/>
                        <a14:backgroundMark x1="44875" y1="44972" x2="44875" y2="44972"/>
                        <a14:backgroundMark x1="57000" y1="41061" x2="57000" y2="41061"/>
                        <a14:backgroundMark x1="54250" y1="55447" x2="54250" y2="55447"/>
                        <a14:backgroundMark x1="48000" y1="71229" x2="48000" y2="71229"/>
                        <a14:backgroundMark x1="50375" y1="80307" x2="50375" y2="80307"/>
                        <a14:backgroundMark x1="19500" y1="13966" x2="19500" y2="13966"/>
                        <a14:backgroundMark x1="29750" y1="11732" x2="29750" y2="11732"/>
                        <a14:backgroundMark x1="30500" y1="11732" x2="30500" y2="11732"/>
                        <a14:backgroundMark x1="93750" y1="13966" x2="93750" y2="139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336" y="4357738"/>
            <a:ext cx="1688759" cy="15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29" descr="C:\Users\panova\Desktop\первый-второй-и-третий-пакет-трофея-места-36035595.jpg"/>
          <p:cNvPicPr/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804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221"/>
          <a:stretch/>
        </p:blipFill>
        <p:spPr bwMode="auto">
          <a:xfrm>
            <a:off x="7934153" y="4654310"/>
            <a:ext cx="1693906" cy="105694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E7B2180-419E-2DE6-83F0-53806399D028}"/>
              </a:ext>
            </a:extLst>
          </p:cNvPr>
          <p:cNvSpPr txBox="1"/>
          <p:nvPr/>
        </p:nvSpPr>
        <p:spPr>
          <a:xfrm>
            <a:off x="3860080" y="5337006"/>
            <a:ext cx="32448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ЗАТО Северск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A53DB5A-4714-6014-770C-B3E685B76DE8}"/>
              </a:ext>
            </a:extLst>
          </p:cNvPr>
          <p:cNvSpPr txBox="1"/>
          <p:nvPr/>
        </p:nvSpPr>
        <p:spPr>
          <a:xfrm>
            <a:off x="1154296" y="5575793"/>
            <a:ext cx="270578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Первомайский 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район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45E05B7-8DE6-72BB-3C17-F830958B0527}"/>
              </a:ext>
            </a:extLst>
          </p:cNvPr>
          <p:cNvSpPr txBox="1"/>
          <p:nvPr/>
        </p:nvSpPr>
        <p:spPr>
          <a:xfrm>
            <a:off x="6960884" y="5895401"/>
            <a:ext cx="27057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Город Томск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images.vector-images.com/70/g1237_seversk_city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594" y="2521399"/>
            <a:ext cx="982399" cy="120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ages.vector-images.com/70/tomsk-c-coa-201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263" y="3107009"/>
            <a:ext cx="757843" cy="136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images.vector-images.com/70/pervomaisk-r-coa-202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955" y="3188262"/>
            <a:ext cx="868465" cy="96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94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B0A97180-DB7B-5057-9775-3CE316007D47}"/>
              </a:ext>
            </a:extLst>
          </p:cNvPr>
          <p:cNvSpPr/>
          <p:nvPr/>
        </p:nvSpPr>
        <p:spPr>
          <a:xfrm>
            <a:off x="-2" y="1"/>
            <a:ext cx="12192002" cy="991115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820988" y="21002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40518" y="1524264"/>
            <a:ext cx="3489277" cy="90143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500" dirty="0">
                <a:solidFill>
                  <a:schemeClr val="tx1"/>
                </a:solidFill>
                <a:cs typeface="Arial" panose="020B0604020202020204" pitchFamily="34" charset="0"/>
              </a:rPr>
              <a:t>Доля муниципальных контрактов с СМП в общей стоимости муниципальных контрактов</a:t>
            </a:r>
          </a:p>
        </p:txBody>
      </p:sp>
      <p:sp>
        <p:nvSpPr>
          <p:cNvPr id="17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9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114105" y="1524264"/>
            <a:ext cx="4666129" cy="90143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  <a:cs typeface="Arial" panose="020B0604020202020204" pitchFamily="34" charset="0"/>
              </a:rPr>
              <a:t>Среднее число участников конкурентных процедур определения поставщиков при осуществлении закупок для обеспечения муниципальных нужд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8982011" y="1524264"/>
            <a:ext cx="2928139" cy="90143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  <a:cs typeface="Arial" panose="020B0604020202020204" pitchFamily="34" charset="0"/>
              </a:rPr>
              <a:t>Темп роста хозяйствующих субъектов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01151" y="3059045"/>
            <a:ext cx="3513095" cy="695654"/>
          </a:xfrm>
          <a:prstGeom prst="roundRect">
            <a:avLst/>
          </a:prstGeom>
          <a:solidFill>
            <a:srgbClr val="EFE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 smtClean="0">
                <a:solidFill>
                  <a:schemeClr val="tx1"/>
                </a:solidFill>
              </a:rPr>
              <a:t>анкетирование (бизнес) не </a:t>
            </a:r>
            <a:r>
              <a:rPr lang="ru-RU" sz="1500" dirty="0">
                <a:solidFill>
                  <a:schemeClr val="tx1"/>
                </a:solidFill>
              </a:rPr>
              <a:t>менее запланированной выборки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198556" y="3059046"/>
            <a:ext cx="3504593" cy="695654"/>
          </a:xfrm>
          <a:prstGeom prst="roundRect">
            <a:avLst/>
          </a:prstGeom>
          <a:solidFill>
            <a:srgbClr val="EFE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 smtClean="0">
                <a:solidFill>
                  <a:schemeClr val="tx1"/>
                </a:solidFill>
              </a:rPr>
              <a:t>анкетирование (потребители) </a:t>
            </a:r>
            <a:r>
              <a:rPr lang="ru-RU" sz="1500" dirty="0">
                <a:solidFill>
                  <a:schemeClr val="tx1"/>
                </a:solidFill>
              </a:rPr>
              <a:t>не менее запланированной выборки 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54659" y="4229485"/>
            <a:ext cx="1844789" cy="596321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</a:rPr>
              <a:t>Перечень </a:t>
            </a:r>
            <a:r>
              <a:rPr lang="ru-RU" sz="1500" dirty="0" smtClean="0">
                <a:solidFill>
                  <a:schemeClr val="tx1"/>
                </a:solidFill>
              </a:rPr>
              <a:t>рынков</a:t>
            </a:r>
            <a:endParaRPr lang="ru-RU" sz="15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789420" y="248206"/>
            <a:ext cx="2120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до 1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апреля 2023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27" name="Рисунок 26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211571" y="130241"/>
            <a:ext cx="565728" cy="565728"/>
          </a:xfrm>
          <a:prstGeom prst="rect">
            <a:avLst/>
          </a:prstGeom>
        </p:spPr>
      </p:pic>
      <p:sp>
        <p:nvSpPr>
          <p:cNvPr id="28" name="Скругленный прямоугольник 27"/>
          <p:cNvSpPr/>
          <p:nvPr/>
        </p:nvSpPr>
        <p:spPr>
          <a:xfrm>
            <a:off x="7942724" y="3058123"/>
            <a:ext cx="3503798" cy="696578"/>
          </a:xfrm>
          <a:prstGeom prst="roundRect">
            <a:avLst/>
          </a:prstGeom>
          <a:solidFill>
            <a:srgbClr val="EFE5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 smtClean="0">
                <a:solidFill>
                  <a:schemeClr val="tx1"/>
                </a:solidFill>
              </a:rPr>
              <a:t>Мониторинг </a:t>
            </a:r>
            <a:r>
              <a:rPr lang="ru-RU" sz="1500" dirty="0">
                <a:solidFill>
                  <a:schemeClr val="tx1"/>
                </a:solidFill>
              </a:rPr>
              <a:t>деятельности </a:t>
            </a:r>
            <a:r>
              <a:rPr lang="ru-RU" sz="1500" dirty="0" smtClean="0">
                <a:solidFill>
                  <a:schemeClr val="tx1"/>
                </a:solidFill>
              </a:rPr>
              <a:t>хоз. </a:t>
            </a:r>
            <a:r>
              <a:rPr lang="ru-RU" sz="1500" dirty="0">
                <a:solidFill>
                  <a:schemeClr val="tx1"/>
                </a:solidFill>
              </a:rPr>
              <a:t>субъектов (</a:t>
            </a:r>
            <a:r>
              <a:rPr lang="ru-RU" sz="1500" dirty="0" smtClean="0">
                <a:solidFill>
                  <a:schemeClr val="tx1"/>
                </a:solidFill>
              </a:rPr>
              <a:t>50 </a:t>
            </a:r>
            <a:r>
              <a:rPr lang="ru-RU" sz="1500" dirty="0">
                <a:solidFill>
                  <a:schemeClr val="tx1"/>
                </a:solidFill>
              </a:rPr>
              <a:t>и более </a:t>
            </a:r>
            <a:r>
              <a:rPr lang="ru-RU" sz="1500" dirty="0" smtClean="0">
                <a:solidFill>
                  <a:schemeClr val="tx1"/>
                </a:solidFill>
              </a:rPr>
              <a:t>процентов)</a:t>
            </a:r>
            <a:endParaRPr lang="ru-RU" sz="1500" dirty="0">
              <a:solidFill>
                <a:schemeClr val="tx1"/>
              </a:solidFill>
            </a:endParaRPr>
          </a:p>
        </p:txBody>
      </p:sp>
      <p:pic>
        <p:nvPicPr>
          <p:cNvPr id="29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23" y="152504"/>
            <a:ext cx="771870" cy="68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1511092" y="234304"/>
            <a:ext cx="3313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Рейтинг - 2022 году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65174" y="2512788"/>
            <a:ext cx="110458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проведение ежегодного мониторинга состояния и развития </a:t>
            </a:r>
            <a:r>
              <a:rPr lang="ru-RU" b="1" dirty="0" smtClean="0">
                <a:solidFill>
                  <a:srgbClr val="7030A0"/>
                </a:solidFill>
              </a:rPr>
              <a:t>конкуренции на товарных рынках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1069974" y="3754700"/>
            <a:ext cx="105612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326E63"/>
                </a:solidFill>
              </a:rPr>
              <a:t>план мероприятий по содействию развитию конкуренции в муниципальном образовании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2467450" y="4229485"/>
            <a:ext cx="2876913" cy="596321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</a:rPr>
              <a:t>План мероприятий </a:t>
            </a:r>
          </a:p>
          <a:p>
            <a:pPr algn="just"/>
            <a:r>
              <a:rPr lang="ru-RU" sz="1500" dirty="0">
                <a:solidFill>
                  <a:schemeClr val="tx1"/>
                </a:solidFill>
              </a:rPr>
              <a:t>(сроки, ответственные лица)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5429189" y="4229485"/>
            <a:ext cx="2837330" cy="587429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</a:rPr>
              <a:t>Перечень системных мероприятий 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20924" y="5244882"/>
            <a:ext cx="5606939" cy="45156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</a:rPr>
              <a:t>Внедрение </a:t>
            </a:r>
            <a:r>
              <a:rPr lang="ru-RU" sz="1500" dirty="0" smtClean="0">
                <a:solidFill>
                  <a:schemeClr val="tx1"/>
                </a:solidFill>
              </a:rPr>
              <a:t>лучших </a:t>
            </a:r>
            <a:r>
              <a:rPr lang="ru-RU" sz="1500" dirty="0">
                <a:solidFill>
                  <a:schemeClr val="tx1"/>
                </a:solidFill>
              </a:rPr>
              <a:t>муниципальных </a:t>
            </a:r>
            <a:r>
              <a:rPr lang="ru-RU" sz="1500" dirty="0" smtClean="0">
                <a:solidFill>
                  <a:schemeClr val="tx1"/>
                </a:solidFill>
              </a:rPr>
              <a:t>практик</a:t>
            </a:r>
            <a:endParaRPr lang="ru-RU" sz="1500" dirty="0">
              <a:solidFill>
                <a:schemeClr val="tx1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6024282" y="5259177"/>
            <a:ext cx="5606939" cy="4372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</a:rPr>
              <a:t>Предложение потенциально лучших муниципальных практик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719670" y="5959134"/>
            <a:ext cx="5048186" cy="6837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500" dirty="0">
                <a:solidFill>
                  <a:schemeClr val="tx1"/>
                </a:solidFill>
              </a:rPr>
              <a:t>Наличие ежегодного отчета о реализации </a:t>
            </a:r>
            <a:endParaRPr lang="ru-RU" sz="1500" dirty="0" smtClean="0">
              <a:solidFill>
                <a:schemeClr val="tx1"/>
              </a:solidFill>
            </a:endParaRPr>
          </a:p>
          <a:p>
            <a:r>
              <a:rPr lang="ru-RU" sz="1500" dirty="0" smtClean="0">
                <a:solidFill>
                  <a:schemeClr val="tx1"/>
                </a:solidFill>
              </a:rPr>
              <a:t>«</a:t>
            </a:r>
            <a:r>
              <a:rPr lang="ru-RU" sz="1500" dirty="0">
                <a:solidFill>
                  <a:schemeClr val="tx1"/>
                </a:solidFill>
              </a:rPr>
              <a:t>Дорожной карты</a:t>
            </a:r>
            <a:r>
              <a:rPr lang="ru-RU" sz="1500" dirty="0" smtClean="0">
                <a:solidFill>
                  <a:schemeClr val="tx1"/>
                </a:solidFill>
              </a:rPr>
              <a:t>» (срок, выполнение мероприятий)</a:t>
            </a:r>
            <a:endParaRPr lang="ru-RU" sz="1500" dirty="0">
              <a:solidFill>
                <a:schemeClr val="tx1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8354510" y="4220593"/>
            <a:ext cx="3599866" cy="596321"/>
          </a:xfrm>
          <a:prstGeom prst="roundRect">
            <a:avLst/>
          </a:prstGeom>
          <a:solidFill>
            <a:srgbClr val="CBE7E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dirty="0">
                <a:solidFill>
                  <a:schemeClr val="tx1"/>
                </a:solidFill>
              </a:rPr>
              <a:t>Своевременная актуализация плана мероприятий </a:t>
            </a:r>
            <a:r>
              <a:rPr lang="ru-RU" sz="1500" dirty="0" smtClean="0">
                <a:solidFill>
                  <a:schemeClr val="tx1"/>
                </a:solidFill>
              </a:rPr>
              <a:t> («</a:t>
            </a:r>
            <a:r>
              <a:rPr lang="ru-RU" sz="1500" dirty="0">
                <a:solidFill>
                  <a:schemeClr val="tx1"/>
                </a:solidFill>
              </a:rPr>
              <a:t>дорожной карты»)</a:t>
            </a: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6082034" y="5959134"/>
            <a:ext cx="5048186" cy="68371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500" dirty="0">
                <a:solidFill>
                  <a:schemeClr val="tx1"/>
                </a:solidFill>
              </a:rPr>
              <a:t>Наличие на официальном </a:t>
            </a:r>
            <a:r>
              <a:rPr lang="ru-RU" sz="1500" dirty="0" smtClean="0">
                <a:solidFill>
                  <a:schemeClr val="tx1"/>
                </a:solidFill>
              </a:rPr>
              <a:t>сайте раздела «Развитие конкуренции»</a:t>
            </a:r>
            <a:endParaRPr lang="ru-RU" sz="1500" dirty="0">
              <a:solidFill>
                <a:schemeClr val="tx1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3243763" y="1031134"/>
            <a:ext cx="6905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ключевые показатели 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содействия развитию конкуренции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4230139" y="4816914"/>
            <a:ext cx="3195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муниципальные практики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 descr="новая иконка на абстрактном фоне PNG , значок, новый значок, пример PNG...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57500" y1="54063" x2="57500" y2="54063"/>
                        <a14:foregroundMark x1="49063" y1="55937" x2="49063" y2="55937"/>
                        <a14:foregroundMark x1="40000" y1="55937" x2="40000" y2="559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8105" y="5177771"/>
            <a:ext cx="585788" cy="58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новая иконка на абстрактном фоне PNG , значок, новый значок, пример PNG...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57500" y1="54063" x2="57500" y2="54063"/>
                        <a14:foregroundMark x1="49063" y1="55937" x2="49063" y2="55937"/>
                        <a14:foregroundMark x1="40000" y1="55937" x2="40000" y2="559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339" y="5935525"/>
            <a:ext cx="585788" cy="58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новая иконка на абстрактном фоне PNG , значок, новый значок, пример PNG...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57500" y1="54063" x2="57500" y2="54063"/>
                        <a14:foregroundMark x1="49063" y1="55937" x2="49063" y2="55937"/>
                        <a14:foregroundMark x1="40000" y1="55937" x2="40000" y2="559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99" y="6005238"/>
            <a:ext cx="585788" cy="58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46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B0A97180-DB7B-5057-9775-3CE316007D47}"/>
              </a:ext>
            </a:extLst>
          </p:cNvPr>
          <p:cNvSpPr/>
          <p:nvPr/>
        </p:nvSpPr>
        <p:spPr>
          <a:xfrm>
            <a:off x="-2" y="1"/>
            <a:ext cx="12192002" cy="147319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35" name="Прямоугольник 1034"/>
          <p:cNvSpPr/>
          <p:nvPr/>
        </p:nvSpPr>
        <p:spPr>
          <a:xfrm>
            <a:off x="1776413" y="677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4472C4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296882" y="3366975"/>
            <a:ext cx="11495316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 descr="Ежедневник">
            <a:extLst>
              <a:ext uri="{FF2B5EF4-FFF2-40B4-BE49-F238E27FC236}">
                <a16:creationId xmlns="" xmlns:a16="http://schemas.microsoft.com/office/drawing/2014/main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27508" y="196500"/>
            <a:ext cx="1141190" cy="114119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27507" y="1974106"/>
            <a:ext cx="11435941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01.02.2023</a:t>
            </a:r>
            <a:r>
              <a:rPr lang="ru-RU" sz="2200" b="1" dirty="0" smtClean="0">
                <a:solidFill>
                  <a:srgbClr val="326E63"/>
                </a:solidFill>
              </a:rPr>
              <a:t>		</a:t>
            </a:r>
            <a:r>
              <a:rPr lang="ru-RU" sz="2200" b="1" dirty="0" smtClean="0">
                <a:solidFill>
                  <a:srgbClr val="326E63"/>
                </a:solidFill>
              </a:rPr>
              <a:t> </a:t>
            </a:r>
            <a:r>
              <a:rPr lang="ru-RU" sz="2200" b="1" dirty="0" smtClean="0">
                <a:solidFill>
                  <a:srgbClr val="C00000"/>
                </a:solidFill>
              </a:rPr>
              <a:t>Отчет </a:t>
            </a:r>
            <a:r>
              <a:rPr lang="ru-RU" sz="2200" b="1" dirty="0" smtClean="0">
                <a:solidFill>
                  <a:srgbClr val="C00000"/>
                </a:solidFill>
              </a:rPr>
              <a:t>в Департамент экономики о реализации МДК, </a:t>
            </a:r>
          </a:p>
          <a:p>
            <a:r>
              <a:rPr lang="ru-RU" sz="2200" b="1" dirty="0" smtClean="0">
                <a:solidFill>
                  <a:srgbClr val="C00000"/>
                </a:solidFill>
              </a:rPr>
              <a:t>                                   </a:t>
            </a:r>
            <a:r>
              <a:rPr lang="ru-RU" sz="2200" b="1" dirty="0" smtClean="0">
                <a:solidFill>
                  <a:srgbClr val="C00000"/>
                </a:solidFill>
              </a:rPr>
              <a:t> мероприятий </a:t>
            </a:r>
            <a:r>
              <a:rPr lang="ru-RU" sz="2200" b="1" dirty="0" smtClean="0">
                <a:solidFill>
                  <a:srgbClr val="C00000"/>
                </a:solidFill>
              </a:rPr>
              <a:t>региональной ДК, информацию </a:t>
            </a:r>
          </a:p>
          <a:p>
            <a:r>
              <a:rPr lang="ru-RU" sz="2200" b="1" dirty="0">
                <a:solidFill>
                  <a:srgbClr val="C00000"/>
                </a:solidFill>
              </a:rPr>
              <a:t> </a:t>
            </a:r>
            <a:r>
              <a:rPr lang="ru-RU" sz="2200" b="1" dirty="0" smtClean="0">
                <a:solidFill>
                  <a:srgbClr val="C00000"/>
                </a:solidFill>
              </a:rPr>
              <a:t>                             </a:t>
            </a:r>
            <a:r>
              <a:rPr lang="ru-RU" sz="2200" b="1" dirty="0" smtClean="0">
                <a:solidFill>
                  <a:srgbClr val="C00000"/>
                </a:solidFill>
              </a:rPr>
              <a:t>      о </a:t>
            </a:r>
            <a:r>
              <a:rPr lang="ru-RU" sz="2200" b="1" dirty="0" smtClean="0">
                <a:solidFill>
                  <a:srgbClr val="C00000"/>
                </a:solidFill>
              </a:rPr>
              <a:t>внедрении лучших и потенциально</a:t>
            </a:r>
          </a:p>
          <a:p>
            <a:r>
              <a:rPr lang="ru-RU" sz="2200" b="1" dirty="0" smtClean="0">
                <a:solidFill>
                  <a:srgbClr val="C00000"/>
                </a:solidFill>
              </a:rPr>
              <a:t>                                    лучших практик  </a:t>
            </a:r>
            <a:r>
              <a:rPr lang="ru-RU" sz="2200" b="1" dirty="0">
                <a:solidFill>
                  <a:srgbClr val="C00000"/>
                </a:solidFill>
              </a:rPr>
              <a:t>за 2022 </a:t>
            </a:r>
            <a:r>
              <a:rPr lang="ru-RU" sz="2200" b="1" dirty="0" smtClean="0">
                <a:solidFill>
                  <a:srgbClr val="C00000"/>
                </a:solidFill>
              </a:rPr>
              <a:t>год</a:t>
            </a:r>
          </a:p>
          <a:p>
            <a:endParaRPr lang="ru-RU" sz="2200" b="1" dirty="0">
              <a:solidFill>
                <a:srgbClr val="C00000"/>
              </a:solidFill>
            </a:endParaRPr>
          </a:p>
          <a:p>
            <a:endParaRPr lang="ru-RU" sz="900" b="1" dirty="0" smtClean="0">
              <a:solidFill>
                <a:srgbClr val="326E63"/>
              </a:solidFill>
            </a:endParaRPr>
          </a:p>
          <a:p>
            <a:r>
              <a:rPr lang="ru-RU" sz="2200" dirty="0">
                <a:solidFill>
                  <a:srgbClr val="C00000"/>
                </a:solidFill>
                <a:latin typeface="Arial Black" panose="020B0A04020102020204" pitchFamily="34" charset="0"/>
              </a:rPr>
              <a:t>01.04.2023</a:t>
            </a:r>
            <a:r>
              <a:rPr lang="ru-RU" sz="2200" b="1" dirty="0">
                <a:solidFill>
                  <a:srgbClr val="C00000"/>
                </a:solidFill>
              </a:rPr>
              <a:t>	</a:t>
            </a:r>
            <a:r>
              <a:rPr lang="ru-RU" sz="2200" b="1" dirty="0" smtClean="0">
                <a:solidFill>
                  <a:srgbClr val="C00000"/>
                </a:solidFill>
              </a:rPr>
              <a:t>            </a:t>
            </a:r>
            <a:r>
              <a:rPr lang="ru-RU" sz="2200" b="1" dirty="0" smtClean="0">
                <a:solidFill>
                  <a:srgbClr val="C00000"/>
                </a:solidFill>
              </a:rPr>
              <a:t> Актуализация </a:t>
            </a:r>
            <a:r>
              <a:rPr lang="ru-RU" sz="2200" b="1" dirty="0">
                <a:solidFill>
                  <a:srgbClr val="C00000"/>
                </a:solidFill>
              </a:rPr>
              <a:t>муниципальных «дорожных карт»</a:t>
            </a:r>
          </a:p>
          <a:p>
            <a:endParaRPr lang="ru-RU" sz="2200" b="1" dirty="0">
              <a:solidFill>
                <a:srgbClr val="326E63"/>
              </a:solidFill>
            </a:endParaRPr>
          </a:p>
          <a:p>
            <a:endParaRPr lang="ru-RU" sz="2200" dirty="0" smtClean="0">
              <a:solidFill>
                <a:srgbClr val="358583"/>
              </a:solidFill>
              <a:latin typeface="Arial Black" panose="020B0A04020102020204" pitchFamily="34" charset="0"/>
            </a:endParaRPr>
          </a:p>
          <a:p>
            <a:r>
              <a:rPr lang="ru-RU" sz="2200" dirty="0" smtClean="0">
                <a:solidFill>
                  <a:srgbClr val="358583"/>
                </a:solidFill>
                <a:latin typeface="Arial Black" panose="020B0A04020102020204" pitchFamily="34" charset="0"/>
              </a:rPr>
              <a:t>01.07.2022</a:t>
            </a:r>
            <a:r>
              <a:rPr lang="ru-RU" sz="2200" b="1" dirty="0" smtClean="0">
                <a:solidFill>
                  <a:srgbClr val="358583"/>
                </a:solidFill>
              </a:rPr>
              <a:t>  </a:t>
            </a:r>
            <a:r>
              <a:rPr lang="ru-RU" sz="2200" b="1" dirty="0">
                <a:solidFill>
                  <a:srgbClr val="358583"/>
                </a:solidFill>
              </a:rPr>
              <a:t>– 	</a:t>
            </a:r>
            <a:r>
              <a:rPr lang="ru-RU" sz="2200" b="1" dirty="0" smtClean="0">
                <a:solidFill>
                  <a:srgbClr val="358583"/>
                </a:solidFill>
              </a:rPr>
              <a:t> Анкетирование </a:t>
            </a:r>
            <a:r>
              <a:rPr lang="ru-RU" sz="2200" b="1" dirty="0">
                <a:solidFill>
                  <a:srgbClr val="358583"/>
                </a:solidFill>
              </a:rPr>
              <a:t>(население, бизнес)</a:t>
            </a:r>
          </a:p>
          <a:p>
            <a:r>
              <a:rPr lang="ru-RU" sz="2200" dirty="0">
                <a:solidFill>
                  <a:srgbClr val="358583"/>
                </a:solidFill>
                <a:latin typeface="Arial Black" panose="020B0A04020102020204" pitchFamily="34" charset="0"/>
              </a:rPr>
              <a:t>30.09.2022</a:t>
            </a:r>
          </a:p>
          <a:p>
            <a:pPr lvl="0"/>
            <a:endParaRPr lang="ru-RU" sz="2200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lvl="0"/>
            <a:endParaRPr lang="ru-RU" sz="900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lvl="0"/>
            <a:r>
              <a:rPr lang="ru-RU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01.12.2022</a:t>
            </a:r>
            <a:r>
              <a:rPr lang="ru-RU" sz="2200" b="1" dirty="0">
                <a:solidFill>
                  <a:srgbClr val="C00000"/>
                </a:solidFill>
              </a:rPr>
              <a:t>	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200" b="1" dirty="0" smtClean="0">
                <a:solidFill>
                  <a:srgbClr val="C00000"/>
                </a:solidFill>
              </a:rPr>
              <a:t>Мониторинг </a:t>
            </a:r>
            <a:r>
              <a:rPr lang="ru-RU" sz="2200" b="1" dirty="0">
                <a:solidFill>
                  <a:srgbClr val="C00000"/>
                </a:solidFill>
              </a:rPr>
              <a:t>хоз</a:t>
            </a:r>
            <a:r>
              <a:rPr lang="ru-RU" sz="2200" b="1" dirty="0" smtClean="0">
                <a:solidFill>
                  <a:srgbClr val="C00000"/>
                </a:solidFill>
              </a:rPr>
              <a:t>. субъектов </a:t>
            </a:r>
            <a:r>
              <a:rPr lang="ru-RU" sz="2200" b="1" dirty="0">
                <a:solidFill>
                  <a:srgbClr val="C00000"/>
                </a:solidFill>
              </a:rPr>
              <a:t>(50 и более процентов)</a:t>
            </a:r>
          </a:p>
          <a:p>
            <a:endParaRPr lang="ru-RU" sz="900" b="1" dirty="0" smtClean="0">
              <a:solidFill>
                <a:srgbClr val="35555D"/>
              </a:solidFill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308758" y="4213092"/>
            <a:ext cx="11483440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27508" y="6344559"/>
            <a:ext cx="11483440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80008" y="5562086"/>
            <a:ext cx="11483440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929656" y="464610"/>
            <a:ext cx="9043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old"/>
              </a:rPr>
              <a:t>Календарь ответственного за развитие конкуренции в МО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  <a:latin typeface="Arial Bold"/>
            </a:endParaRPr>
          </a:p>
        </p:txBody>
      </p:sp>
    </p:spTree>
    <p:extLst>
      <p:ext uri="{BB962C8B-B14F-4D97-AF65-F5344CB8AC3E}">
        <p14:creationId xmlns:p14="http://schemas.microsoft.com/office/powerpoint/2010/main" val="143736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77" y="208379"/>
            <a:ext cx="1307412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TextBox 41"/>
          <p:cNvSpPr txBox="1"/>
          <p:nvPr/>
        </p:nvSpPr>
        <p:spPr>
          <a:xfrm>
            <a:off x="1861757" y="456047"/>
            <a:ext cx="8027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Администрация Томской области</a:t>
            </a:r>
          </a:p>
          <a:p>
            <a:r>
              <a:rPr lang="ru-RU" dirty="0"/>
              <a:t>Комитет регуляторной политики Департамента экономики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846354" y="4874480"/>
            <a:ext cx="2559626" cy="318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solidFill>
                  <a:srgbClr val="32605C"/>
                </a:solidFill>
              </a:rPr>
              <a:t>+7 (3822) 518-112</a:t>
            </a:r>
          </a:p>
        </p:txBody>
      </p:sp>
      <p:pic>
        <p:nvPicPr>
          <p:cNvPr id="14" name="Picture 4" descr="https://e7.pngegg.com/pngimages/545/355/png-clipart-black-telephone-telephone-computer-icons-mobile-phones-the-woodsmyth-phone-icon-miscellaneous-telephone-call.png">
            <a:extLst>
              <a:ext uri="{FF2B5EF4-FFF2-40B4-BE49-F238E27FC236}">
                <a16:creationId xmlns="" xmlns:a16="http://schemas.microsoft.com/office/drawing/2014/main" id="{201AD2AF-7D60-42E5-BB67-6C2843CC8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778" y1="34163" x2="28333" y2="134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336" y="4868278"/>
            <a:ext cx="316674" cy="25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e7.pngegg.com/pngimages/913/680/png-clipart-gmail-logo-illustration-email-computer-icons-message-envelope-mail-miscellaneous-angle.png">
            <a:extLst>
              <a:ext uri="{FF2B5EF4-FFF2-40B4-BE49-F238E27FC236}">
                <a16:creationId xmlns="" xmlns:a16="http://schemas.microsoft.com/office/drawing/2014/main" id="{A3DB9D0A-6B1C-4396-A8EB-9EFC902ED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889" b="99111" l="0" r="99556">
                        <a14:foregroundMark x1="45111" y1="50889" x2="52111" y2="51111"/>
                        <a14:foregroundMark x1="81333" y1="36556" x2="81556" y2="22556"/>
                        <a14:foregroundMark x1="84222" y1="63111" x2="93222" y2="74778"/>
                        <a14:foregroundMark x1="14222" y1="60778" x2="10889" y2="71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596" y="5254141"/>
            <a:ext cx="298154" cy="30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ADB174ED-5903-306B-77B5-DFEC33832FA6}"/>
              </a:ext>
            </a:extLst>
          </p:cNvPr>
          <p:cNvSpPr/>
          <p:nvPr/>
        </p:nvSpPr>
        <p:spPr>
          <a:xfrm rot="10800000">
            <a:off x="1617278" y="2656593"/>
            <a:ext cx="9028306" cy="1763831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5C3EC3C-5DFB-B3E5-B6EA-24CFA4B44677}"/>
              </a:ext>
            </a:extLst>
          </p:cNvPr>
          <p:cNvSpPr txBox="1"/>
          <p:nvPr/>
        </p:nvSpPr>
        <p:spPr>
          <a:xfrm>
            <a:off x="1941813" y="2999900"/>
            <a:ext cx="834945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Arial Bold"/>
              </a:rPr>
              <a:t>«Горячая линия» </a:t>
            </a:r>
            <a:r>
              <a:rPr lang="ru-RU" sz="3200" dirty="0">
                <a:solidFill>
                  <a:schemeClr val="bg1"/>
                </a:solidFill>
                <a:latin typeface="Arial Bold"/>
              </a:rPr>
              <a:t>по </a:t>
            </a:r>
            <a:r>
              <a:rPr lang="ru-RU" sz="3200" dirty="0" smtClean="0">
                <a:solidFill>
                  <a:schemeClr val="bg1"/>
                </a:solidFill>
                <a:latin typeface="Arial Bold"/>
              </a:rPr>
              <a:t>актуальным вопросам развития </a:t>
            </a:r>
            <a:r>
              <a:rPr lang="ru-RU" sz="3200" dirty="0">
                <a:solidFill>
                  <a:schemeClr val="bg1"/>
                </a:solidFill>
                <a:latin typeface="Arial Bold"/>
              </a:rPr>
              <a:t>конкуренции в Томской </a:t>
            </a:r>
            <a:r>
              <a:rPr lang="ru-RU" sz="3200" dirty="0" smtClean="0">
                <a:solidFill>
                  <a:schemeClr val="bg1"/>
                </a:solidFill>
                <a:latin typeface="Arial Bold"/>
              </a:rPr>
              <a:t>области</a:t>
            </a:r>
            <a:endParaRPr lang="ru-RU" sz="3200" dirty="0">
              <a:solidFill>
                <a:schemeClr val="bg1"/>
              </a:solidFill>
              <a:latin typeface="Arial Bold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59863AC-6F0B-F7F7-D26D-9DCCE25061DF}"/>
              </a:ext>
            </a:extLst>
          </p:cNvPr>
          <p:cNvSpPr txBox="1"/>
          <p:nvPr/>
        </p:nvSpPr>
        <p:spPr>
          <a:xfrm>
            <a:off x="1865923" y="4731813"/>
            <a:ext cx="41541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2400" b="1" dirty="0">
                <a:solidFill>
                  <a:srgbClr val="32605C"/>
                </a:solidFill>
              </a:rPr>
              <a:t>Широкова </a:t>
            </a:r>
            <a:r>
              <a:rPr lang="ru-RU" sz="2000" dirty="0">
                <a:solidFill>
                  <a:srgbClr val="32605C"/>
                </a:solidFill>
              </a:rPr>
              <a:t>Мария Фёдоровна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85FE0FE4-98E3-AF86-2ADA-E74C70C2D14B}"/>
              </a:ext>
            </a:extLst>
          </p:cNvPr>
          <p:cNvSpPr txBox="1"/>
          <p:nvPr/>
        </p:nvSpPr>
        <p:spPr>
          <a:xfrm>
            <a:off x="7935254" y="5272906"/>
            <a:ext cx="3618845" cy="318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en-US" sz="1400" u="sng" dirty="0">
                <a:solidFill>
                  <a:srgbClr val="32605C"/>
                </a:solidFill>
                <a:hlinkClick r:id="rId9"/>
              </a:rPr>
              <a:t>shirokovamf@tomsk.gov.ru</a:t>
            </a:r>
            <a:endParaRPr lang="ru-RU" sz="1400" dirty="0">
              <a:solidFill>
                <a:srgbClr val="32605C"/>
              </a:solidFill>
              <a:ea typeface="Calibri"/>
              <a:cs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E0EB176-F5FC-18EC-F105-4C2035AC8C3D}"/>
              </a:ext>
            </a:extLst>
          </p:cNvPr>
          <p:cNvSpPr txBox="1"/>
          <p:nvPr/>
        </p:nvSpPr>
        <p:spPr>
          <a:xfrm>
            <a:off x="1870089" y="5171998"/>
            <a:ext cx="46453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32605C"/>
                </a:solidFill>
              </a:rPr>
              <a:t>консультант комитета регуляторной политики Департамента </a:t>
            </a:r>
          </a:p>
          <a:p>
            <a:r>
              <a:rPr lang="ru-RU" sz="1200" dirty="0">
                <a:solidFill>
                  <a:srgbClr val="32605C"/>
                </a:solidFill>
              </a:rPr>
              <a:t>по экономики Администрации Томской области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F61B9A7B-8770-40B5-BA07-2CBBDF251871}"/>
              </a:ext>
            </a:extLst>
          </p:cNvPr>
          <p:cNvSpPr/>
          <p:nvPr/>
        </p:nvSpPr>
        <p:spPr>
          <a:xfrm>
            <a:off x="1861756" y="1623996"/>
            <a:ext cx="10405139" cy="480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400" b="1" dirty="0">
                <a:solidFill>
                  <a:srgbClr val="32605C"/>
                </a:solidFill>
              </a:rPr>
              <a:t>Панова </a:t>
            </a:r>
            <a:r>
              <a:rPr lang="ru-RU" sz="2000" dirty="0">
                <a:solidFill>
                  <a:srgbClr val="32605C"/>
                </a:solidFill>
              </a:rPr>
              <a:t>Татьяна Владимировна  </a:t>
            </a:r>
            <a:r>
              <a:rPr lang="ru-RU" sz="2000" dirty="0" smtClean="0">
                <a:solidFill>
                  <a:srgbClr val="32605C"/>
                </a:solidFill>
              </a:rPr>
              <a:t>                            </a:t>
            </a:r>
            <a:r>
              <a:rPr lang="ru-RU" sz="1400" dirty="0">
                <a:solidFill>
                  <a:srgbClr val="32605C"/>
                </a:solidFill>
              </a:rPr>
              <a:t>+7 (3822) 512-599, +7 913 801 70 60</a:t>
            </a:r>
          </a:p>
        </p:txBody>
      </p:sp>
      <p:pic>
        <p:nvPicPr>
          <p:cNvPr id="13" name="Picture 4" descr="https://e7.pngegg.com/pngimages/545/355/png-clipart-black-telephone-telephone-computer-icons-mobile-phones-the-woodsmyth-phone-icon-miscellaneous-telephone-call.png">
            <a:extLst>
              <a:ext uri="{FF2B5EF4-FFF2-40B4-BE49-F238E27FC236}">
                <a16:creationId xmlns="" xmlns:a16="http://schemas.microsoft.com/office/drawing/2014/main" id="{201AD2AF-7D60-42E5-BB67-6C2843CC8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778" y1="34163" x2="28333" y2="134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596" y="1753656"/>
            <a:ext cx="316674" cy="25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012780" y="2063624"/>
            <a:ext cx="2226771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 </a:t>
            </a:r>
            <a:r>
              <a:rPr lang="en-US" sz="1400" u="sng" dirty="0" smtClean="0">
                <a:solidFill>
                  <a:srgbClr val="7030A0"/>
                </a:solidFill>
              </a:rPr>
              <a:t>panovatv</a:t>
            </a:r>
            <a:r>
              <a:rPr lang="en-US" sz="1400" u="sng" dirty="0" smtClean="0">
                <a:solidFill>
                  <a:srgbClr val="32605C"/>
                </a:solidFill>
                <a:hlinkClick r:id="rId10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@tomsk.gov.ru</a:t>
            </a:r>
            <a:endParaRPr lang="ru-RU" sz="1400" u="sng" dirty="0">
              <a:solidFill>
                <a:srgbClr val="32605C"/>
              </a:solidFill>
            </a:endParaRPr>
          </a:p>
        </p:txBody>
      </p:sp>
      <p:pic>
        <p:nvPicPr>
          <p:cNvPr id="16" name="Picture 2" descr="https://e7.pngegg.com/pngimages/913/680/png-clipart-gmail-logo-illustration-email-computer-icons-message-envelope-mail-miscellaneous-angle.png">
            <a:extLst>
              <a:ext uri="{FF2B5EF4-FFF2-40B4-BE49-F238E27FC236}">
                <a16:creationId xmlns="" xmlns:a16="http://schemas.microsoft.com/office/drawing/2014/main" id="{A3DB9D0A-6B1C-4396-A8EB-9EFC902ED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889" b="99111" l="0" r="99556">
                        <a14:foregroundMark x1="45111" y1="50889" x2="52111" y2="51111"/>
                        <a14:foregroundMark x1="81333" y1="36556" x2="81556" y2="22556"/>
                        <a14:foregroundMark x1="84222" y1="63111" x2="93222" y2="74778"/>
                        <a14:foregroundMark x1="14222" y1="60778" x2="10889" y2="71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153" y="2132404"/>
            <a:ext cx="298154" cy="30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861756" y="2037236"/>
            <a:ext cx="5591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rgbClr val="32605C"/>
                </a:solidFill>
              </a:rPr>
              <a:t>председатель </a:t>
            </a:r>
            <a:r>
              <a:rPr lang="ru-RU" sz="1200" dirty="0">
                <a:solidFill>
                  <a:srgbClr val="32605C"/>
                </a:solidFill>
              </a:rPr>
              <a:t>комитета регуляторной политики Департамента </a:t>
            </a:r>
          </a:p>
          <a:p>
            <a:r>
              <a:rPr lang="ru-RU" sz="1200" dirty="0">
                <a:solidFill>
                  <a:srgbClr val="32605C"/>
                </a:solidFill>
              </a:rPr>
              <a:t>по экономики Администрации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2729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7">
      <a:dk1>
        <a:sysClr val="windowText" lastClr="000000"/>
      </a:dk1>
      <a:lt1>
        <a:sysClr val="window" lastClr="FFFFFF"/>
      </a:lt1>
      <a:dk2>
        <a:srgbClr val="7030A0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2467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ругая 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27471</TotalTime>
  <Words>1737</Words>
  <Application>Microsoft Office PowerPoint</Application>
  <PresentationFormat>Произвольный</PresentationFormat>
  <Paragraphs>613</Paragraphs>
  <Slides>27</Slides>
  <Notes>25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0" baseType="lpstr">
      <vt:lpstr>Тема Office</vt:lpstr>
      <vt:lpstr>1_Тема Office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Кузьмина Елена Анатольевна</dc:creator>
  <cp:lastModifiedBy>Томская область</cp:lastModifiedBy>
  <cp:revision>956</cp:revision>
  <cp:lastPrinted>2021-12-16T05:55:57Z</cp:lastPrinted>
  <dcterms:created xsi:type="dcterms:W3CDTF">2019-02-13T10:16:57Z</dcterms:created>
  <dcterms:modified xsi:type="dcterms:W3CDTF">2022-11-28T05:26:47Z</dcterms:modified>
</cp:coreProperties>
</file>