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648" r:id="rId1"/>
    <p:sldMasterId id="2147483661" r:id="rId2"/>
  </p:sldMasterIdLst>
  <p:notesMasterIdLst>
    <p:notesMasterId r:id="rId13"/>
  </p:notesMasterIdLst>
  <p:sldIdLst>
    <p:sldId id="374" r:id="rId3"/>
    <p:sldId id="420" r:id="rId4"/>
    <p:sldId id="424" r:id="rId5"/>
    <p:sldId id="418" r:id="rId6"/>
    <p:sldId id="430" r:id="rId7"/>
    <p:sldId id="428" r:id="rId8"/>
    <p:sldId id="427" r:id="rId9"/>
    <p:sldId id="423" r:id="rId10"/>
    <p:sldId id="426" r:id="rId11"/>
    <p:sldId id="339" r:id="rId12"/>
  </p:sldIdLst>
  <p:sldSz cx="12192000" cy="6858000"/>
  <p:notesSz cx="6797675" cy="98726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A7B9F30-410F-4B29-A45F-2D3400AE41C8}">
          <p14:sldIdLst>
            <p14:sldId id="374"/>
            <p14:sldId id="420"/>
            <p14:sldId id="424"/>
            <p14:sldId id="418"/>
            <p14:sldId id="430"/>
            <p14:sldId id="428"/>
            <p14:sldId id="427"/>
            <p14:sldId id="423"/>
            <p14:sldId id="426"/>
            <p14:sldId id="339"/>
          </p14:sldIdLst>
        </p14:section>
      </p14:sectionLst>
    </p:ex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Кузьмина Елена Анатольевна" initials="КЕА" lastIdx="4" clrIdx="0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99"/>
    <a:srgbClr val="FF7C80"/>
    <a:srgbClr val="CAE8AA"/>
    <a:srgbClr val="358583"/>
    <a:srgbClr val="F2F2EA"/>
    <a:srgbClr val="F1F1E7"/>
    <a:srgbClr val="E3E3CF"/>
    <a:srgbClr val="F6FCFA"/>
    <a:srgbClr val="9E7800"/>
    <a:srgbClr val="E7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E3FDE45-AF77-4B5C-9715-49D594BDF05E}" styleName="Светлый стиль 1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0505E3EF-67EA-436B-97B2-0124C06EBD24}" styleName="Средний стиль 4 —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2833802-FEF1-4C79-8D5D-14CF1EAF98D9}" styleName="Светлый стиль 2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69012ECD-51FC-41F1-AA8D-1B2483CD663E}" styleName="Светлый стиль 2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E171933-4619-4E11-9A3F-F7608DF75F80}" styleName="Средний стиль 1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4">
              <a:tint val="20000"/>
            </a:schemeClr>
          </a:solidFill>
        </a:fill>
      </a:tcStyle>
    </a:band1H>
    <a:band1V>
      <a:tcStyle>
        <a:tcBdr/>
        <a:fill>
          <a:solidFill>
            <a:schemeClr val="accent4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52" autoAdjust="0"/>
    <p:restoredTop sz="94660"/>
  </p:normalViewPr>
  <p:slideViewPr>
    <p:cSldViewPr snapToGrid="0">
      <p:cViewPr>
        <p:scale>
          <a:sx n="70" d="100"/>
          <a:sy n="70" d="100"/>
        </p:scale>
        <p:origin x="-2148" y="-9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DC909D-3177-477D-8707-0D12C336C512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36563" y="1233488"/>
            <a:ext cx="5924550" cy="33321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51219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377317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F58457-15B0-4209-8B70-40598D4CDA65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8764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4C02883-929D-4786-8851-8253565D4D93}" type="slidenum">
              <a:rPr kumimoji="0" lang="ru-RU" altLang="ru-RU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ru-RU" altLang="ru-RU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9268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2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4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5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6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7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8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1523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436563" y="1233488"/>
            <a:ext cx="5924550" cy="3332162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 dirty="0"/>
          </a:p>
        </p:txBody>
      </p:sp>
      <p:sp>
        <p:nvSpPr>
          <p:cNvPr id="4301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27733" indent="-278436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18494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567789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15503" indent="-223067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471127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26750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382374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37998" indent="-223067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54C02883-929D-4786-8851-8253565D4D93}" type="slidenum">
              <a:rPr lang="ru-RU" altLang="ru-RU">
                <a:latin typeface="Arial" charset="0"/>
              </a:rPr>
              <a:pPr>
                <a:spcBef>
                  <a:spcPct val="0"/>
                </a:spcBef>
              </a:pPr>
              <a:t>9</a:t>
            </a:fld>
            <a:endParaRPr lang="ru-RU" altLang="ru-RU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47275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F58457-15B0-4209-8B70-40598D4CDA65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9455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99C783B-75F1-4BA2-AEDA-A239E72381BE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318240" y="6085840"/>
            <a:ext cx="690960" cy="635635"/>
          </a:xfrm>
          <a:ln>
            <a:solidFill>
              <a:schemeClr val="accent1">
                <a:shade val="50000"/>
              </a:schemeClr>
            </a:solidFill>
          </a:ln>
        </p:spPr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0281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F2572D8-3155-4012-BE4F-C57C97C0C46D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9324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EF5F6-AE9D-4797-8736-F0B4E5AF751E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324065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63440B-3D48-4989-9355-A53DFE5D78CE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48396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845B148-1EF0-4B68-ACE2-3A3CE51ABD4A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8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07D3580-A57D-4E86-B368-9A4AD42FA389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23219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3B7E23B-4FDC-450D-9388-020C45AEDC5A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8417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99AA4A8-EFBD-4A63-B983-71D22D1A3A94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827853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dirty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264EC56-B979-4117-B0E5-07CE4305A98E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6327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87E359-8AA8-4327-82C6-B6C5E797ADAC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77731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6FB0EA3-AE99-462D-81C2-5FB15A01D2B6}" type="datetime1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BB21D1-1152-4755-92AF-7E40822F53AE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40666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333360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l">
              <a:defRPr sz="3200">
                <a:solidFill>
                  <a:srgbClr val="1F5FA0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ru-RU" dirty="0"/>
              <a:t>РАЗДЕЛ 1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l">
              <a:buNone/>
              <a:defRPr sz="2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04422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76427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97471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612100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897557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45504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720664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52472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78426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1293984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1486228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024782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20000" y="6311900"/>
            <a:ext cx="360000" cy="360000"/>
          </a:xfrm>
          <a:prstGeom prst="rect">
            <a:avLst/>
          </a:prstGeom>
          <a:solidFill>
            <a:schemeClr val="accent2">
              <a:lumMod val="75000"/>
            </a:schemeClr>
          </a:solidFill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pPr marL="3175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89808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>
            <a:alphaModFix amt="30000"/>
            <a:grayscl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7871" y="514350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3516D3-5036-4387-AF37-AAB2BABC6E60}" type="datetimeFigureOut">
              <a:rPr lang="ru-RU" smtClean="0"/>
              <a:t>25.04.2022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27F87-F9FD-462E-A9CE-4C43A230CFF8}" type="slidenum">
              <a:rPr lang="ru-RU" smtClean="0"/>
              <a:t>‹#›</a:t>
            </a:fld>
            <a:endParaRPr lang="ru-RU" dirty="0"/>
          </a:p>
        </p:txBody>
      </p:sp>
      <p:sp>
        <p:nvSpPr>
          <p:cNvPr id="7" name="Половина рамки 6"/>
          <p:cNvSpPr/>
          <p:nvPr userDrawn="1"/>
        </p:nvSpPr>
        <p:spPr>
          <a:xfrm>
            <a:off x="277907" y="32272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8" name="Половина рамки 7"/>
          <p:cNvSpPr/>
          <p:nvPr userDrawn="1"/>
        </p:nvSpPr>
        <p:spPr>
          <a:xfrm rot="10800000">
            <a:off x="11627223" y="464969"/>
            <a:ext cx="286870" cy="6167718"/>
          </a:xfrm>
          <a:prstGeom prst="halfFrame">
            <a:avLst/>
          </a:prstGeom>
          <a:solidFill>
            <a:srgbClr val="1F5F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37091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rgbClr val="1F5FA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7" Type="http://schemas.openxmlformats.org/officeDocument/2006/relationships/image" Target="../media/image450.sv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9" Type="http://schemas.openxmlformats.org/officeDocument/2006/relationships/image" Target="../media/image458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9" Type="http://schemas.openxmlformats.org/officeDocument/2006/relationships/image" Target="../media/image458.sv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125" Type="http://schemas.openxmlformats.org/officeDocument/2006/relationships/image" Target="../media/image514.svg"/><Relationship Id="rId7" Type="http://schemas.microsoft.com/office/2007/relationships/hdphoto" Target="../media/hdphoto3.wdp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microsoft.com/office/2007/relationships/hdphoto" Target="../media/hdphoto7.wdp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microsoft.com/office/2007/relationships/hdphoto" Target="../media/hdphoto6.wdp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4" Type="http://schemas.microsoft.com/office/2007/relationships/hdphoto" Target="../media/hdphoto8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1973432"/>
            <a:ext cx="12192000" cy="2946578"/>
          </a:xfrm>
          <a:prstGeom prst="rect">
            <a:avLst/>
          </a:prstGeom>
          <a:solidFill>
            <a:srgbClr val="3B716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578998" y="1170096"/>
            <a:ext cx="9034005" cy="6747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Администрация </a:t>
            </a:r>
            <a:r>
              <a:rPr lang="ru-RU" dirty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</p:txBody>
      </p:sp>
      <p:pic>
        <p:nvPicPr>
          <p:cNvPr id="7" name="Изображение 32">
            <a:extLst>
              <a:ext uri="{FF2B5EF4-FFF2-40B4-BE49-F238E27FC236}">
                <a16:creationId xmlns:a16="http://schemas.microsoft.com/office/drawing/2014/main" xmlns="" id="{02C7B418-D196-D64A-A55B-A06D4AF27D0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908" y="338386"/>
            <a:ext cx="1096188" cy="958338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4876664" y="6340565"/>
            <a:ext cx="2438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b="1" dirty="0" smtClean="0">
                <a:solidFill>
                  <a:srgbClr val="3B716C"/>
                </a:solidFill>
                <a:latin typeface="Calibri"/>
              </a:rPr>
              <a:t>26.04.2022</a:t>
            </a:r>
            <a:endParaRPr lang="ru-RU" b="1" dirty="0">
              <a:solidFill>
                <a:srgbClr val="3B716C"/>
              </a:solidFill>
              <a:latin typeface="Calibri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3D52CF18-A042-4461-A32A-9A8D464B782E}"/>
              </a:ext>
            </a:extLst>
          </p:cNvPr>
          <p:cNvSpPr/>
          <p:nvPr/>
        </p:nvSpPr>
        <p:spPr>
          <a:xfrm>
            <a:off x="1523999" y="2852936"/>
            <a:ext cx="9144001" cy="170703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СЕМИНАР – СОВЕЩАНИЕ</a:t>
            </a:r>
          </a:p>
          <a:p>
            <a:pPr algn="ctr">
              <a:defRPr/>
            </a:pPr>
            <a:endParaRPr lang="ru-RU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ru-RU" sz="2800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 органами </a:t>
            </a: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местного самоуправления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муниципальных образований </a:t>
            </a:r>
          </a:p>
          <a:p>
            <a:pPr algn="ctr">
              <a:defRPr/>
            </a:pPr>
            <a:r>
              <a:rPr lang="ru-RU" sz="28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Томской области</a:t>
            </a:r>
          </a:p>
          <a:p>
            <a:pPr algn="ctr">
              <a:defRPr/>
            </a:pPr>
            <a:endParaRPr lang="ru-RU" sz="1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endParaRPr lang="ru-RU" sz="2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5308956D-9779-41DF-977A-14982E118F9F}"/>
              </a:ext>
            </a:extLst>
          </p:cNvPr>
          <p:cNvSpPr txBox="1"/>
          <p:nvPr/>
        </p:nvSpPr>
        <p:spPr>
          <a:xfrm>
            <a:off x="3503712" y="5598176"/>
            <a:ext cx="5184576" cy="72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b="1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Широкова Мария Фёдоровна</a:t>
            </a:r>
            <a:endParaRPr lang="ru-RU" b="1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90000"/>
              </a:lnSpc>
            </a:pPr>
            <a:r>
              <a:rPr lang="ru-RU" sz="1400" dirty="0" smtClean="0">
                <a:solidFill>
                  <a:srgbClr val="3B716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консультант комитета регуляторной политики Департамента по экономики Администрации Томской области</a:t>
            </a:r>
            <a:endParaRPr lang="ru-RU" sz="1400" dirty="0">
              <a:solidFill>
                <a:srgbClr val="3B716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0829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3720912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Распоряжение Губернатора </a:t>
            </a:r>
          </a:p>
          <a:p>
            <a:pPr algn="ctr"/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Томской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области </a:t>
            </a:r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от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30.12.2021 №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304-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algn="ctr"/>
            <a:endParaRPr lang="ru-RU" sz="5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«Об </a:t>
            </a:r>
            <a:r>
              <a:rPr lang="ru-RU" sz="1600" dirty="0">
                <a:solidFill>
                  <a:schemeClr val="tx1"/>
                </a:solidFill>
              </a:rPr>
              <a:t>утверждении </a:t>
            </a:r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Перечня </a:t>
            </a:r>
            <a:r>
              <a:rPr lang="ru-RU" sz="1600" dirty="0">
                <a:solidFill>
                  <a:schemeClr val="tx1"/>
                </a:solidFill>
              </a:rPr>
              <a:t>товарных рынков для содействия развитию конкуренции и </a:t>
            </a:r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Плана </a:t>
            </a:r>
            <a:r>
              <a:rPr lang="ru-RU" sz="1600" dirty="0">
                <a:solidFill>
                  <a:schemeClr val="tx1"/>
                </a:solidFill>
              </a:rPr>
              <a:t>мероприятий </a:t>
            </a:r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(«</a:t>
            </a:r>
            <a:r>
              <a:rPr lang="ru-RU" sz="1600" dirty="0">
                <a:solidFill>
                  <a:schemeClr val="tx1"/>
                </a:solidFill>
              </a:rPr>
              <a:t>дорожной карты») </a:t>
            </a:r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по </a:t>
            </a:r>
            <a:r>
              <a:rPr lang="ru-RU" sz="1600" dirty="0">
                <a:solidFill>
                  <a:schemeClr val="tx1"/>
                </a:solidFill>
              </a:rPr>
              <a:t>содействию развитию конкуренции </a:t>
            </a:r>
            <a:r>
              <a:rPr lang="ru-RU" sz="1600" dirty="0" smtClean="0">
                <a:solidFill>
                  <a:schemeClr val="tx1"/>
                </a:solidFill>
              </a:rPr>
              <a:t>в </a:t>
            </a:r>
            <a:r>
              <a:rPr lang="ru-RU" sz="1600" dirty="0">
                <a:solidFill>
                  <a:schemeClr val="tx1"/>
                </a:solidFill>
              </a:rPr>
              <a:t>Томской области </a:t>
            </a:r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на </a:t>
            </a:r>
            <a:r>
              <a:rPr lang="ru-RU" sz="1600" dirty="0">
                <a:solidFill>
                  <a:schemeClr val="tx1"/>
                </a:solidFill>
              </a:rPr>
              <a:t>2022 – 2025 </a:t>
            </a:r>
            <a:r>
              <a:rPr lang="ru-RU" sz="1600" dirty="0" smtClean="0">
                <a:solidFill>
                  <a:schemeClr val="tx1"/>
                </a:solidFill>
              </a:rPr>
              <a:t>годы»</a:t>
            </a:r>
            <a:endParaRPr lang="ru-RU" sz="1600" dirty="0">
              <a:solidFill>
                <a:schemeClr val="tx1"/>
              </a:solidFill>
            </a:endParaRPr>
          </a:p>
          <a:p>
            <a:pPr algn="ctr"/>
            <a: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ru-RU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38282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4714501" y="2254630"/>
            <a:ext cx="6899565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Органам </a:t>
            </a:r>
            <a:r>
              <a:rPr lang="ru-RU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местного самоуправления муниципальных районов и городских округов Томской области </a:t>
            </a:r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</a:t>
            </a:r>
          </a:p>
          <a:p>
            <a:pPr algn="just"/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/>
            <a:r>
              <a:rPr lang="ru-RU" sz="2000" dirty="0" smtClean="0">
                <a:solidFill>
                  <a:srgbClr val="C00000"/>
                </a:solidFill>
              </a:rPr>
              <a:t>актуализировать</a:t>
            </a:r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«</a:t>
            </a:r>
            <a:r>
              <a:rPr lang="ru-RU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дорожные карты</a:t>
            </a:r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» </a:t>
            </a:r>
            <a:r>
              <a:rPr lang="ru-RU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по содействию развитию конкуренции </a:t>
            </a:r>
            <a:endParaRPr lang="ru-RU" sz="20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/>
            <a:endParaRPr lang="ru-RU" sz="20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just"/>
            <a:r>
              <a:rPr lang="ru-RU" sz="2000" dirty="0" smtClean="0">
                <a:solidFill>
                  <a:srgbClr val="C00000"/>
                </a:solidFill>
              </a:rPr>
              <a:t>п</a:t>
            </a:r>
            <a:r>
              <a:rPr lang="ru-RU" sz="2000" dirty="0">
                <a:solidFill>
                  <a:srgbClr val="C00000"/>
                </a:solidFill>
              </a:rPr>
              <a:t>редставля</a:t>
            </a:r>
            <a:r>
              <a:rPr lang="ru-RU" sz="2000" dirty="0" smtClean="0">
                <a:solidFill>
                  <a:srgbClr val="C00000"/>
                </a:solidFill>
              </a:rPr>
              <a:t>ть</a:t>
            </a:r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их в Департамент экономики </a:t>
            </a:r>
            <a:r>
              <a:rPr lang="ru-RU" sz="20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АТО</a:t>
            </a:r>
            <a:endParaRPr lang="ru-RU" sz="5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9115" y="1011015"/>
            <a:ext cx="837422" cy="11392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Рисунок 11" descr="Ежедневник">
            <a:extLst>
              <a:ext uri="{FF2B5EF4-FFF2-40B4-BE49-F238E27FC236}">
                <a16:creationId xmlns:a16="http://schemas.microsoft.com/office/drawing/2014/main" xmlns="" id="{977A6D5C-87D2-4225-9C16-9B52C067E16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7"/>
              </a:ext>
            </a:extLst>
          </a:blip>
          <a:stretch>
            <a:fillRect/>
          </a:stretch>
        </p:blipFill>
        <p:spPr>
          <a:xfrm>
            <a:off x="9115938" y="805337"/>
            <a:ext cx="771899" cy="771899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9953154" y="837344"/>
            <a:ext cx="16609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dirty="0" smtClean="0">
                <a:solidFill>
                  <a:srgbClr val="C00000"/>
                </a:solidFill>
              </a:rPr>
              <a:t>ежегодно</a:t>
            </a:r>
          </a:p>
          <a:p>
            <a:pPr algn="just"/>
            <a:r>
              <a:rPr lang="ru-RU" sz="2000" dirty="0" smtClean="0">
                <a:solidFill>
                  <a:srgbClr val="C00000"/>
                </a:solidFill>
              </a:rPr>
              <a:t>до </a:t>
            </a:r>
            <a:r>
              <a:rPr lang="ru-RU" sz="2000" dirty="0">
                <a:solidFill>
                  <a:srgbClr val="C00000"/>
                </a:solidFill>
              </a:rPr>
              <a:t>1 </a:t>
            </a:r>
            <a:r>
              <a:rPr lang="ru-RU" sz="2000" dirty="0" smtClean="0">
                <a:solidFill>
                  <a:srgbClr val="C00000"/>
                </a:solidFill>
              </a:rPr>
              <a:t>апреля</a:t>
            </a:r>
            <a:endParaRPr lang="ru-RU" sz="5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2306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Прямоугольник 17"/>
          <p:cNvSpPr/>
          <p:nvPr/>
        </p:nvSpPr>
        <p:spPr>
          <a:xfrm>
            <a:off x="0" y="4548869"/>
            <a:ext cx="12192000" cy="2315101"/>
          </a:xfrm>
          <a:prstGeom prst="rect">
            <a:avLst/>
          </a:prstGeom>
          <a:solidFill>
            <a:srgbClr val="ECECE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prstClr val="black"/>
                </a:solidFill>
              </a:rPr>
              <a:t>МЕТОДИЧЕСКИЕ РЕКОМЕНДАЦИИ</a:t>
            </a:r>
            <a:br>
              <a:rPr lang="ru-RU" dirty="0" smtClean="0">
                <a:solidFill>
                  <a:prstClr val="black"/>
                </a:solidFill>
              </a:rPr>
            </a:b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для органов местного самоуправления </a:t>
            </a:r>
            <a:b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разработке муниципальных планов («дорожных карт») </a:t>
            </a:r>
            <a:b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по содействию развитию конкуренции </a:t>
            </a:r>
            <a:b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 муниципальных районах и городских округах Томской области</a:t>
            </a:r>
          </a:p>
          <a:p>
            <a:pPr algn="ctr"/>
            <a:r>
              <a:rPr lang="ru-RU" sz="700" dirty="0" smtClean="0">
                <a:solidFill>
                  <a:prstClr val="black"/>
                </a:solidFill>
              </a:rPr>
              <a:t> </a:t>
            </a:r>
          </a:p>
          <a:p>
            <a:pPr algn="ctr"/>
            <a:r>
              <a:rPr lang="ru-RU" sz="1600" dirty="0" smtClean="0">
                <a:solidFill>
                  <a:prstClr val="black"/>
                </a:solidFill>
              </a:rPr>
              <a:t> 21.02.2022 </a:t>
            </a:r>
            <a:br>
              <a:rPr lang="ru-RU" sz="1600" dirty="0" smtClean="0">
                <a:solidFill>
                  <a:prstClr val="black"/>
                </a:solidFill>
              </a:rPr>
            </a:br>
            <a:endParaRPr lang="ru-RU" sz="1600" dirty="0"/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0" y="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10660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26" name="Прямая соединительная линия 25"/>
          <p:cNvCxnSpPr/>
          <p:nvPr/>
        </p:nvCxnSpPr>
        <p:spPr>
          <a:xfrm>
            <a:off x="-31588" y="4517573"/>
            <a:ext cx="12192000" cy="31296"/>
          </a:xfrm>
          <a:prstGeom prst="line">
            <a:avLst/>
          </a:prstGeom>
          <a:ln>
            <a:solidFill>
              <a:srgbClr val="C092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Прямоугольник 3"/>
          <p:cNvSpPr/>
          <p:nvPr/>
        </p:nvSpPr>
        <p:spPr>
          <a:xfrm>
            <a:off x="2363737" y="718117"/>
            <a:ext cx="1880463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Распоряжение Правительства РФ</a:t>
            </a:r>
            <a:endParaRPr lang="ru-RU" sz="1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от 17.04.2019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№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768-р </a:t>
            </a:r>
          </a:p>
          <a:p>
            <a:pPr lvl="0"/>
            <a:endParaRPr lang="ru-RU" sz="5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sz="1400" dirty="0"/>
              <a:t>«Об утверждении стандарта развития конкуренции  </a:t>
            </a:r>
            <a:r>
              <a:rPr lang="ru-RU" sz="1400" dirty="0" smtClean="0"/>
              <a:t>в </a:t>
            </a:r>
            <a:r>
              <a:rPr lang="ru-RU" sz="1400" dirty="0"/>
              <a:t>субъектах  </a:t>
            </a:r>
            <a:endParaRPr lang="en-US" sz="1400" dirty="0" smtClean="0"/>
          </a:p>
          <a:p>
            <a:pPr lvl="0"/>
            <a:r>
              <a:rPr lang="ru-RU" sz="1400" dirty="0" smtClean="0"/>
              <a:t>Российской  </a:t>
            </a:r>
            <a:r>
              <a:rPr lang="ru-RU" sz="1400" dirty="0"/>
              <a:t>Федерации»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4456254" y="739101"/>
            <a:ext cx="2052332" cy="25391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Распоряжение Правительства РФ </a:t>
            </a:r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от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02.09.2021 </a:t>
            </a:r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№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2424-р </a:t>
            </a:r>
            <a:endParaRPr lang="ru-RU" sz="14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ru-RU" sz="5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dirty="0" smtClean="0"/>
              <a:t>«</a:t>
            </a:r>
            <a:r>
              <a:rPr lang="ru-RU" sz="1400" dirty="0"/>
              <a:t>Об утверждении Национального плана </a:t>
            </a:r>
            <a:r>
              <a:rPr lang="ru-RU" sz="1400" dirty="0" smtClean="0"/>
              <a:t>(«дорожной карты») </a:t>
            </a:r>
          </a:p>
          <a:p>
            <a:r>
              <a:rPr lang="ru-RU" sz="1400" dirty="0" smtClean="0"/>
              <a:t>развития </a:t>
            </a:r>
            <a:r>
              <a:rPr lang="ru-RU" sz="1400" dirty="0"/>
              <a:t>конкуренции в Российской Федерации </a:t>
            </a:r>
            <a:endParaRPr lang="ru-RU" sz="1400" dirty="0" smtClean="0"/>
          </a:p>
          <a:p>
            <a:r>
              <a:rPr lang="ru-RU" sz="1400" dirty="0" smtClean="0"/>
              <a:t>на </a:t>
            </a:r>
            <a:r>
              <a:rPr lang="ru-RU" sz="1400" dirty="0"/>
              <a:t>2021 - 2025 годы»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6678592" y="718746"/>
            <a:ext cx="200219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Распоряжение Губернатора Томской области от 30.12.2021 №  304-р </a:t>
            </a:r>
          </a:p>
          <a:p>
            <a:pPr lvl="0"/>
            <a:endParaRPr lang="ru-RU" sz="6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lvl="0"/>
            <a:r>
              <a:rPr lang="ru-RU" sz="1300" dirty="0"/>
              <a:t>«Об утверждении Перечня товарных рынков для содействия развитию конкуренции и Плана мероприятий («дорожной карты») по содействию </a:t>
            </a:r>
            <a:br>
              <a:rPr lang="ru-RU" sz="1300" dirty="0"/>
            </a:br>
            <a:r>
              <a:rPr lang="ru-RU" sz="1300" dirty="0"/>
              <a:t>развитию конкуренции в Томской области на 2022 – 2025 годы»</a:t>
            </a:r>
          </a:p>
        </p:txBody>
      </p:sp>
      <p:sp>
        <p:nvSpPr>
          <p:cNvPr id="11" name="Правая фигурная скобка 10"/>
          <p:cNvSpPr/>
          <p:nvPr/>
        </p:nvSpPr>
        <p:spPr>
          <a:xfrm rot="5400000">
            <a:off x="5721313" y="-1876073"/>
            <a:ext cx="686199" cy="11708323"/>
          </a:xfrm>
          <a:prstGeom prst="rightBrace">
            <a:avLst/>
          </a:prstGeom>
          <a:ln>
            <a:solidFill>
              <a:srgbClr val="358583"/>
            </a:solidFill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138081" y="779309"/>
            <a:ext cx="0" cy="2323713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 flipH="1">
            <a:off x="1476214" y="3103022"/>
            <a:ext cx="661867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H="1">
            <a:off x="4244198" y="846312"/>
            <a:ext cx="2" cy="225671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H="1">
            <a:off x="3582331" y="3103022"/>
            <a:ext cx="661867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6508586" y="735043"/>
            <a:ext cx="0" cy="2546321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H="1">
            <a:off x="5841003" y="3281364"/>
            <a:ext cx="661867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8698841" y="739101"/>
            <a:ext cx="0" cy="3002343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flipH="1">
            <a:off x="8018922" y="3741444"/>
            <a:ext cx="661867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Прямоугольник 35"/>
          <p:cNvSpPr/>
          <p:nvPr/>
        </p:nvSpPr>
        <p:spPr>
          <a:xfrm>
            <a:off x="242054" y="779309"/>
            <a:ext cx="2099031" cy="23237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Указ Президента Российской Федерации </a:t>
            </a:r>
            <a: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от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21.12.2017 №  618</a:t>
            </a:r>
            <a:r>
              <a:rPr lang="ru-RU" sz="1400" dirty="0">
                <a:solidFill>
                  <a:srgbClr val="000000"/>
                </a:solidFill>
                <a:latin typeface="PT Astra Serif"/>
                <a:ea typeface="Arial Unicode MS"/>
                <a:cs typeface="Arial Unicode MS"/>
              </a:rPr>
              <a:t> </a:t>
            </a:r>
            <a:r>
              <a:rPr lang="ru-RU" sz="1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endParaRPr lang="ru-RU" sz="5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400" dirty="0"/>
              <a:t>«Об основных направлениях государственной политики </a:t>
            </a:r>
            <a:r>
              <a:rPr lang="ru-RU" sz="1400" dirty="0" smtClean="0"/>
              <a:t>по </a:t>
            </a:r>
          </a:p>
          <a:p>
            <a:r>
              <a:rPr lang="ru-RU" sz="1400" dirty="0" smtClean="0"/>
              <a:t>развитию </a:t>
            </a:r>
          </a:p>
          <a:p>
            <a:r>
              <a:rPr lang="ru-RU" sz="1400" dirty="0" smtClean="0"/>
              <a:t>конкуренции</a:t>
            </a:r>
            <a:r>
              <a:rPr lang="ru-RU" sz="1400" dirty="0"/>
              <a:t>»</a:t>
            </a:r>
          </a:p>
        </p:txBody>
      </p:sp>
      <p:sp>
        <p:nvSpPr>
          <p:cNvPr id="45" name="Прямоугольник 44"/>
          <p:cNvSpPr/>
          <p:nvPr/>
        </p:nvSpPr>
        <p:spPr>
          <a:xfrm>
            <a:off x="8834718" y="739101"/>
            <a:ext cx="1425387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/>
              <a:t>Соглашения</a:t>
            </a:r>
            <a:r>
              <a:rPr lang="ru-RU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lvl="0"/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 внедрении Стандарта развития конкуренции на территории Томской области</a:t>
            </a:r>
          </a:p>
        </p:txBody>
      </p:sp>
      <p:cxnSp>
        <p:nvCxnSpPr>
          <p:cNvPr id="46" name="Прямая соединительная линия 45"/>
          <p:cNvCxnSpPr/>
          <p:nvPr/>
        </p:nvCxnSpPr>
        <p:spPr>
          <a:xfrm>
            <a:off x="10260105" y="735043"/>
            <a:ext cx="0" cy="1994699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Прямая соединительная линия 46"/>
          <p:cNvCxnSpPr/>
          <p:nvPr/>
        </p:nvCxnSpPr>
        <p:spPr>
          <a:xfrm flipH="1">
            <a:off x="9598238" y="2729742"/>
            <a:ext cx="661867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Прямоугольник 47"/>
          <p:cNvSpPr/>
          <p:nvPr/>
        </p:nvSpPr>
        <p:spPr>
          <a:xfrm>
            <a:off x="10382491" y="735043"/>
            <a:ext cx="1536083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/>
              <a:t>Стратегии</a:t>
            </a:r>
            <a:r>
              <a:rPr lang="ru-RU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социально-экономического развития муниципальных образований Томской области на период до 2030 года</a:t>
            </a: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11918575" y="739101"/>
            <a:ext cx="0" cy="2288757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 flipH="1">
            <a:off x="11256708" y="3027858"/>
            <a:ext cx="661867" cy="0"/>
          </a:xfrm>
          <a:prstGeom prst="line">
            <a:avLst/>
          </a:prstGeom>
          <a:ln>
            <a:solidFill>
              <a:srgbClr val="35858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172" y="4860591"/>
            <a:ext cx="1225565" cy="1691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901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3720912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sz="2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МУНИЦИПАЛЬНЫЙ ПЛАН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(«ДОРОЖНАЯ КАРТА») </a:t>
            </a:r>
          </a:p>
          <a:p>
            <a:pPr algn="ctr"/>
            <a:endParaRPr lang="ru-RU" sz="8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по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содействию развитию конкуренции в муниципальных районах и городских округах Томской области </a:t>
            </a:r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  <a:ea typeface="Arial Unicode MS"/>
              <a:cs typeface="Arial Unicode MS"/>
            </a:endParaRPr>
          </a:p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на 2022-2025 годы</a:t>
            </a:r>
            <a:endParaRPr lang="en-US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38282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132165" y="1079895"/>
            <a:ext cx="7755036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lvl="0"/>
            <a:r>
              <a:rPr lang="en-US" b="1" dirty="0" smtClean="0">
                <a:solidFill>
                  <a:srgbClr val="358583"/>
                </a:solidFill>
                <a:latin typeface="Arial"/>
              </a:rPr>
              <a:t>I </a:t>
            </a:r>
            <a:r>
              <a:rPr lang="ru-RU" b="1" dirty="0" smtClean="0">
                <a:solidFill>
                  <a:srgbClr val="358583"/>
                </a:solidFill>
                <a:latin typeface="Arial"/>
              </a:rPr>
              <a:t>раздел   </a:t>
            </a:r>
            <a:r>
              <a:rPr lang="ru-RU" dirty="0" smtClean="0">
                <a:latin typeface="+mj-lt"/>
              </a:rPr>
              <a:t>ПЕРЕЧЕНЬ ТОВАРНЫХ РЫНКОВ </a:t>
            </a:r>
          </a:p>
          <a:p>
            <a:pPr marL="1163638" lvl="0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для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содействия развитию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конкуренции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в муниципальном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районе/городском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округе</a:t>
            </a:r>
          </a:p>
          <a:p>
            <a:pPr algn="just" defTabSz="457200">
              <a:defRPr/>
            </a:pPr>
            <a:r>
              <a:rPr lang="ru-RU" dirty="0" smtClean="0">
                <a:solidFill>
                  <a:srgbClr val="358583"/>
                </a:solidFill>
              </a:rPr>
              <a:t>                      </a:t>
            </a:r>
          </a:p>
          <a:p>
            <a:pPr algn="just" defTabSz="457200">
              <a:defRPr/>
            </a:pPr>
            <a:endParaRPr lang="ru-RU" b="1" dirty="0">
              <a:solidFill>
                <a:srgbClr val="358583"/>
              </a:solidFill>
            </a:endParaRPr>
          </a:p>
          <a:p>
            <a:pPr algn="just" defTabSz="457200">
              <a:defRPr/>
            </a:pPr>
            <a:endParaRPr lang="ru-RU" b="1" dirty="0" smtClean="0">
              <a:solidFill>
                <a:srgbClr val="358583"/>
              </a:solidFill>
            </a:endParaRPr>
          </a:p>
          <a:p>
            <a:pPr algn="just" defTabSz="457200">
              <a:defRPr/>
            </a:pPr>
            <a:endParaRPr lang="ru-RU" b="1" dirty="0" smtClean="0">
              <a:solidFill>
                <a:srgbClr val="358583"/>
              </a:solidFill>
            </a:endParaRPr>
          </a:p>
          <a:p>
            <a:pPr algn="just" defTabSz="457200">
              <a:defRPr/>
            </a:pPr>
            <a:endParaRPr lang="ru-RU" b="1" dirty="0" smtClean="0">
              <a:solidFill>
                <a:srgbClr val="358583"/>
              </a:solidFill>
            </a:endParaRPr>
          </a:p>
          <a:p>
            <a:pPr lvl="0" algn="just"/>
            <a:r>
              <a:rPr lang="en-US" b="1" dirty="0" smtClean="0">
                <a:solidFill>
                  <a:srgbClr val="358583"/>
                </a:solidFill>
              </a:rPr>
              <a:t>II</a:t>
            </a:r>
            <a:r>
              <a:rPr lang="ru-RU" b="1" dirty="0" smtClean="0">
                <a:solidFill>
                  <a:srgbClr val="358583"/>
                </a:solidFill>
              </a:rPr>
              <a:t> раздел   </a:t>
            </a:r>
            <a:r>
              <a:rPr lang="ru-RU" dirty="0" smtClean="0"/>
              <a:t>МЕРОПРИЯТИЯ ПО СОДЕЙСТВИЮ РАЗВИТИЯ </a:t>
            </a:r>
          </a:p>
          <a:p>
            <a:pPr marL="1163638" lvl="0">
              <a:tabLst>
                <a:tab pos="1258888" algn="l"/>
              </a:tabLst>
            </a:pPr>
            <a:r>
              <a:rPr lang="ru-RU" dirty="0" smtClean="0"/>
              <a:t>КОНКУРЕНЦИИ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 товарных рынках</a:t>
            </a:r>
          </a:p>
          <a:p>
            <a:pPr marL="1436688" lvl="0" indent="-273050"/>
            <a:endParaRPr lang="ru-RU" sz="700" spc="-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1436688" lvl="0" indent="-273050"/>
            <a:r>
              <a:rPr lang="ru-RU" sz="16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Для </a:t>
            </a: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каждого мероприятия устанавливаются:</a:t>
            </a:r>
          </a:p>
          <a:p>
            <a:pPr marL="1520825" marR="12700" lvl="0" indent="-261938">
              <a:lnSpc>
                <a:spcPts val="1730"/>
              </a:lnSpc>
              <a:spcAft>
                <a:spcPts val="0"/>
              </a:spcAft>
              <a:buFont typeface="Symbol"/>
              <a:buChar char=""/>
            </a:pP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сроки выполнения;</a:t>
            </a:r>
          </a:p>
          <a:p>
            <a:pPr marL="1520825" marR="12700" lvl="0" indent="-261938">
              <a:lnSpc>
                <a:spcPts val="1730"/>
              </a:lnSpc>
              <a:spcAft>
                <a:spcPts val="0"/>
              </a:spcAft>
              <a:buFont typeface="Symbol"/>
              <a:buChar char=""/>
            </a:pP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результаты выполнения мероприятия;</a:t>
            </a:r>
          </a:p>
          <a:p>
            <a:pPr marL="1520825" marR="12700" lvl="0" indent="-261938">
              <a:lnSpc>
                <a:spcPts val="1730"/>
              </a:lnSpc>
              <a:spcAft>
                <a:spcPts val="0"/>
              </a:spcAft>
              <a:buFont typeface="Symbol"/>
              <a:buChar char=""/>
            </a:pPr>
            <a:r>
              <a:rPr lang="ru-RU" sz="16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исполнитель.</a:t>
            </a:r>
          </a:p>
          <a:p>
            <a:pPr lvl="0" algn="just" defTabSz="457200">
              <a:defRPr/>
            </a:pPr>
            <a:endParaRPr lang="ru-RU" dirty="0" smtClean="0">
              <a:solidFill>
                <a:srgbClr val="358583"/>
              </a:solidFill>
            </a:endParaRPr>
          </a:p>
          <a:p>
            <a:pPr lvl="0" algn="just" defTabSz="457200">
              <a:defRPr/>
            </a:pPr>
            <a:endParaRPr lang="ru-RU" dirty="0">
              <a:solidFill>
                <a:srgbClr val="358583"/>
              </a:solidFill>
            </a:endParaRPr>
          </a:p>
          <a:p>
            <a:pPr marR="12700" lvl="0" algn="just">
              <a:lnSpc>
                <a:spcPts val="1730"/>
              </a:lnSpc>
              <a:spcAft>
                <a:spcPts val="0"/>
              </a:spcAft>
              <a:buClr>
                <a:srgbClr val="000000"/>
              </a:buClr>
              <a:buSzPts val="1400"/>
              <a:tabLst>
                <a:tab pos="482600" algn="l"/>
              </a:tabLst>
            </a:pPr>
            <a:r>
              <a:rPr lang="en-US" b="1" dirty="0" smtClean="0">
                <a:solidFill>
                  <a:srgbClr val="358583"/>
                </a:solidFill>
              </a:rPr>
              <a:t>III </a:t>
            </a:r>
            <a:r>
              <a:rPr lang="ru-RU" b="1" dirty="0" smtClean="0">
                <a:solidFill>
                  <a:srgbClr val="358583"/>
                </a:solidFill>
              </a:rPr>
              <a:t>раздел</a:t>
            </a:r>
            <a:r>
              <a:rPr lang="en-US" b="1" dirty="0" smtClean="0">
                <a:solidFill>
                  <a:srgbClr val="358583"/>
                </a:solidFill>
              </a:rPr>
              <a:t> </a:t>
            </a:r>
            <a:r>
              <a:rPr lang="ru-RU" b="1" dirty="0" smtClean="0">
                <a:solidFill>
                  <a:srgbClr val="358583"/>
                </a:solidFill>
              </a:rPr>
              <a:t> </a:t>
            </a:r>
            <a:r>
              <a:rPr lang="ru-RU" dirty="0" smtClean="0"/>
              <a:t>СИСТЕМНЫЕ МЕРОПРИЯТИЯ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</a:p>
          <a:p>
            <a:pPr marL="1258888" marR="12700" lvl="0" algn="just">
              <a:lnSpc>
                <a:spcPts val="1730"/>
              </a:lnSpc>
              <a:spcAft>
                <a:spcPts val="0"/>
              </a:spcAft>
              <a:buClr>
                <a:srgbClr val="000000"/>
              </a:buClr>
              <a:buSzPts val="1400"/>
              <a:tabLst>
                <a:tab pos="482600" algn="l"/>
              </a:tabLst>
            </a:pP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направленные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на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развитие конкурентной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среды</a:t>
            </a:r>
          </a:p>
          <a:p>
            <a:pPr marL="268288" indent="-268288" algn="just" defTabSz="457200">
              <a:defRPr/>
            </a:pPr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28" name="Рисунок 27" descr="Список">
            <a:extLst>
              <a:ext uri="{FF2B5EF4-FFF2-40B4-BE49-F238E27FC236}">
                <a16:creationId xmlns:a16="http://schemas.microsoft.com/office/drawing/2014/main" xmlns="" id="{9A73355B-662C-46D1-80D6-9C5391E119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9"/>
              </a:ext>
            </a:extLst>
          </a:blip>
          <a:stretch>
            <a:fillRect/>
          </a:stretch>
        </p:blipFill>
        <p:spPr>
          <a:xfrm>
            <a:off x="1345303" y="1206359"/>
            <a:ext cx="1065046" cy="1065046"/>
          </a:xfrm>
          <a:prstGeom prst="rect">
            <a:avLst/>
          </a:prstGeom>
        </p:spPr>
      </p:pic>
      <p:sp>
        <p:nvSpPr>
          <p:cNvPr id="25" name="Блок-схема: несколько документов 24"/>
          <p:cNvSpPr/>
          <p:nvPr/>
        </p:nvSpPr>
        <p:spPr>
          <a:xfrm>
            <a:off x="5413766" y="2153370"/>
            <a:ext cx="2285399" cy="639829"/>
          </a:xfrm>
          <a:prstGeom prst="flowChartMulti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spc="-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US" sz="12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11 </a:t>
            </a:r>
            <a:r>
              <a:rPr lang="ru-RU" sz="1200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обязательных товарных рынков</a:t>
            </a:r>
            <a:endParaRPr lang="ru-RU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38282" y="506728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820160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5"/>
            <a:ext cx="3720912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rgbClr val="000000"/>
                </a:solidFill>
                <a:ea typeface="Arial Unicode MS"/>
                <a:cs typeface="Arial Unicode MS"/>
              </a:rPr>
              <a:t>ПЕРЕЧЕНЬ </a:t>
            </a:r>
          </a:p>
          <a:p>
            <a:pPr algn="ctr"/>
            <a:r>
              <a:rPr lang="ru-RU" dirty="0" smtClean="0">
                <a:solidFill>
                  <a:srgbClr val="000000"/>
                </a:solidFill>
                <a:ea typeface="Arial Unicode MS"/>
                <a:cs typeface="Arial Unicode MS"/>
              </a:rPr>
              <a:t>ТОВАРНЫХ РЫНКОВ</a:t>
            </a:r>
          </a:p>
          <a:p>
            <a:pPr algn="ctr"/>
            <a:endParaRPr lang="ru-RU" sz="900" dirty="0" smtClean="0">
              <a:solidFill>
                <a:srgbClr val="000000"/>
              </a:solidFill>
              <a:ea typeface="Arial Unicode MS"/>
              <a:cs typeface="Arial Unicode MS"/>
            </a:endParaRPr>
          </a:p>
          <a:p>
            <a:pPr algn="ctr"/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для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содействия развитию конкуренции в муниципальном районе/городском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округе</a:t>
            </a:r>
          </a:p>
          <a:p>
            <a:pPr algn="ctr"/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н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Arial Unicode MS"/>
                <a:cs typeface="Arial Unicode MS"/>
              </a:rPr>
              <a:t>а 2022-2025 годы</a:t>
            </a:r>
            <a:endParaRPr lang="ru-RU" dirty="0">
              <a:solidFill>
                <a:schemeClr val="tx1">
                  <a:lumMod val="50000"/>
                  <a:lumOff val="50000"/>
                </a:schemeClr>
              </a:solidFill>
              <a:ea typeface="Arial Unicode MS"/>
              <a:cs typeface="Arial Unicode MS"/>
            </a:endParaRPr>
          </a:p>
          <a:p>
            <a:pPr algn="ctr"/>
            <a:endParaRPr lang="en-US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en-US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38282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4108862" y="1020279"/>
            <a:ext cx="7944594" cy="589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400" dirty="0" smtClean="0"/>
              <a:t>рынок </a:t>
            </a:r>
            <a:r>
              <a:rPr lang="ru-RU" sz="1400" dirty="0"/>
              <a:t>услуг дошкольного </a:t>
            </a:r>
            <a:r>
              <a:rPr lang="ru-RU" sz="1400" dirty="0" smtClean="0"/>
              <a:t>образования</a:t>
            </a:r>
          </a:p>
          <a:p>
            <a:pPr lvl="0"/>
            <a:endParaRPr lang="ru-RU" sz="1400" dirty="0" smtClean="0"/>
          </a:p>
          <a:p>
            <a:pPr marL="285750" indent="-285750" algn="just" defTabSz="457200">
              <a:buFont typeface="Wingdings" panose="05000000000000000000" pitchFamily="2" charset="2"/>
              <a:buChar char="Ø"/>
              <a:defRPr/>
            </a:pPr>
            <a:r>
              <a:rPr lang="ru-RU" sz="1400" dirty="0" smtClean="0"/>
              <a:t>рынок </a:t>
            </a:r>
            <a:r>
              <a:rPr lang="ru-RU" sz="1400" dirty="0"/>
              <a:t>услуг общего </a:t>
            </a:r>
            <a:r>
              <a:rPr lang="ru-RU" sz="1400" dirty="0" smtClean="0"/>
              <a:t>образования</a:t>
            </a:r>
          </a:p>
          <a:p>
            <a:pPr algn="just" defTabSz="457200">
              <a:defRPr/>
            </a:pPr>
            <a:endParaRPr lang="ru-RU" sz="1400" dirty="0"/>
          </a:p>
          <a:p>
            <a:pPr marL="285750" indent="-285750" algn="just" defTabSz="457200">
              <a:buFont typeface="Wingdings" panose="05000000000000000000" pitchFamily="2" charset="2"/>
              <a:buChar char="Ø"/>
              <a:defRPr/>
            </a:pPr>
            <a:r>
              <a:rPr lang="ru-RU" sz="1400" dirty="0" smtClean="0"/>
              <a:t>рынок </a:t>
            </a:r>
            <a:r>
              <a:rPr lang="ru-RU" sz="1400" dirty="0"/>
              <a:t>услуг дополнительного образования </a:t>
            </a:r>
            <a:r>
              <a:rPr lang="ru-RU" sz="1400" dirty="0" smtClean="0"/>
              <a:t>детей</a:t>
            </a:r>
          </a:p>
          <a:p>
            <a:pPr algn="just" defTabSz="457200">
              <a:defRPr/>
            </a:pPr>
            <a:endParaRPr lang="ru-RU" sz="1400" dirty="0"/>
          </a:p>
          <a:p>
            <a:pPr marL="285750" indent="-285750" algn="just" defTabSz="457200">
              <a:buFont typeface="Wingdings" panose="05000000000000000000" pitchFamily="2" charset="2"/>
              <a:buChar char="Ø"/>
              <a:defRPr/>
            </a:pPr>
            <a:r>
              <a:rPr lang="ru-RU" sz="1400" dirty="0"/>
              <a:t>р</a:t>
            </a:r>
            <a:r>
              <a:rPr lang="ru-RU" sz="1400" dirty="0" smtClean="0"/>
              <a:t>ынок </a:t>
            </a:r>
            <a:r>
              <a:rPr lang="ru-RU" sz="1400" dirty="0"/>
              <a:t>ритуальных услуг </a:t>
            </a:r>
            <a:endParaRPr lang="ru-RU" sz="1400" dirty="0" smtClean="0"/>
          </a:p>
          <a:p>
            <a:pPr algn="just" defTabSz="457200">
              <a:defRPr/>
            </a:pPr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400" dirty="0"/>
              <a:t>р</a:t>
            </a:r>
            <a:r>
              <a:rPr lang="ru-RU" sz="1400" dirty="0" smtClean="0"/>
              <a:t>ынок </a:t>
            </a:r>
            <a:r>
              <a:rPr lang="ru-RU" sz="1400" dirty="0"/>
              <a:t>теплоснабжения (производство тепловой энергии</a:t>
            </a:r>
            <a:r>
              <a:rPr lang="ru-RU" sz="1400" dirty="0" smtClean="0"/>
              <a:t>)</a:t>
            </a:r>
          </a:p>
          <a:p>
            <a:pPr lvl="0"/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400" dirty="0"/>
              <a:t>р</a:t>
            </a:r>
            <a:r>
              <a:rPr lang="ru-RU" sz="1400" dirty="0" smtClean="0"/>
              <a:t>ынок </a:t>
            </a:r>
            <a:r>
              <a:rPr lang="ru-RU" sz="1400" dirty="0"/>
              <a:t>купли-продажи электрической энергии (мощности) на розничном рынке электрической энергии (мощности</a:t>
            </a:r>
            <a:r>
              <a:rPr lang="ru-RU" sz="1400" dirty="0" smtClean="0"/>
              <a:t>)</a:t>
            </a:r>
          </a:p>
          <a:p>
            <a:pPr lvl="0"/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400" dirty="0"/>
              <a:t>р</a:t>
            </a:r>
            <a:r>
              <a:rPr lang="ru-RU" sz="1400" dirty="0" smtClean="0"/>
              <a:t>ынок </a:t>
            </a:r>
            <a:r>
              <a:rPr lang="ru-RU" sz="1400" dirty="0"/>
              <a:t>производства электрической энергии (мощности) на розничном рынке электрической энергии (мощности), включая производство электрической энергии (мощности) в режиме </a:t>
            </a:r>
            <a:r>
              <a:rPr lang="ru-RU" sz="1400" dirty="0" smtClean="0"/>
              <a:t>когенерации</a:t>
            </a:r>
          </a:p>
          <a:p>
            <a:pPr lvl="0"/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400" dirty="0"/>
              <a:t>р</a:t>
            </a:r>
            <a:r>
              <a:rPr lang="ru-RU" sz="1400" dirty="0" smtClean="0"/>
              <a:t>ынок </a:t>
            </a:r>
            <a:r>
              <a:rPr lang="ru-RU" sz="1400" dirty="0"/>
              <a:t>оказания услуг по ремонту автотранспортных </a:t>
            </a:r>
            <a:r>
              <a:rPr lang="ru-RU" sz="1400" dirty="0" smtClean="0"/>
              <a:t>средств</a:t>
            </a:r>
          </a:p>
          <a:p>
            <a:pPr lvl="0"/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400" dirty="0"/>
              <a:t>р</a:t>
            </a:r>
            <a:r>
              <a:rPr lang="ru-RU" sz="1400" dirty="0" smtClean="0"/>
              <a:t>ынок </a:t>
            </a:r>
            <a:r>
              <a:rPr lang="ru-RU" sz="1400" dirty="0"/>
              <a:t>строительства объектов капитального строительства, за исключением жилищного и дорожного </a:t>
            </a:r>
            <a:r>
              <a:rPr lang="ru-RU" sz="1400" dirty="0" smtClean="0"/>
              <a:t>строительства</a:t>
            </a:r>
          </a:p>
          <a:p>
            <a:pPr lvl="0"/>
            <a:endParaRPr lang="ru-RU" sz="1400" dirty="0"/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400" dirty="0"/>
              <a:t>р</a:t>
            </a:r>
            <a:r>
              <a:rPr lang="ru-RU" sz="1400" dirty="0" smtClean="0"/>
              <a:t>ынок </a:t>
            </a:r>
            <a:r>
              <a:rPr lang="ru-RU" sz="1400" dirty="0"/>
              <a:t>дорожной деятельности (за исключением проектирования</a:t>
            </a:r>
            <a:r>
              <a:rPr lang="ru-RU" sz="1400" dirty="0" smtClean="0"/>
              <a:t>)</a:t>
            </a:r>
            <a:endParaRPr lang="en-US" sz="1400" dirty="0" smtClean="0"/>
          </a:p>
          <a:p>
            <a:pPr marL="285750" lvl="0" indent="-285750">
              <a:buFont typeface="Wingdings" panose="05000000000000000000" pitchFamily="2" charset="2"/>
              <a:buChar char="Ø"/>
            </a:pPr>
            <a:endParaRPr lang="en-US" sz="1400" dirty="0">
              <a:solidFill>
                <a:schemeClr val="tx1">
                  <a:lumMod val="50000"/>
                  <a:lumOff val="50000"/>
                </a:schemeClr>
              </a:solidFill>
              <a:latin typeface="Arial"/>
            </a:endParaRPr>
          </a:p>
          <a:p>
            <a:pPr marL="285750" lvl="0" indent="-285750">
              <a:buFont typeface="Wingdings" panose="05000000000000000000" pitchFamily="2" charset="2"/>
              <a:buChar char="Ø"/>
            </a:pPr>
            <a:r>
              <a:rPr lang="ru-RU" sz="1400" dirty="0"/>
              <a:t>рынок розничной торговли</a:t>
            </a: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pic>
        <p:nvPicPr>
          <p:cNvPr id="28" name="Рисунок 27" descr="Список">
            <a:extLst>
              <a:ext uri="{FF2B5EF4-FFF2-40B4-BE49-F238E27FC236}">
                <a16:creationId xmlns:a16="http://schemas.microsoft.com/office/drawing/2014/main" xmlns="" id="{9A73355B-662C-46D1-80D6-9C5391E119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9"/>
              </a:ext>
            </a:extLst>
          </a:blip>
          <a:stretch>
            <a:fillRect/>
          </a:stretch>
        </p:blipFill>
        <p:spPr>
          <a:xfrm>
            <a:off x="1345303" y="1206359"/>
            <a:ext cx="1065046" cy="1065046"/>
          </a:xfrm>
          <a:prstGeom prst="rect">
            <a:avLst/>
          </a:prstGeom>
        </p:spPr>
      </p:pic>
      <p:sp>
        <p:nvSpPr>
          <p:cNvPr id="25" name="Блок-схема: несколько документов 24"/>
          <p:cNvSpPr/>
          <p:nvPr/>
        </p:nvSpPr>
        <p:spPr>
          <a:xfrm>
            <a:off x="9290464" y="560757"/>
            <a:ext cx="2762992" cy="923659"/>
          </a:xfrm>
          <a:prstGeom prst="flowChartMultidocument">
            <a:avLst/>
          </a:prstGeom>
          <a:solidFill>
            <a:srgbClr val="F2F2EA"/>
          </a:solidFill>
          <a:ln>
            <a:solidFill>
              <a:srgbClr val="35858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00" spc="-5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en-US" sz="1400" b="1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11 </a:t>
            </a:r>
            <a:r>
              <a:rPr lang="ru-RU" sz="1400" b="1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обязательных </a:t>
            </a:r>
          </a:p>
          <a:p>
            <a:pPr algn="ctr"/>
            <a:r>
              <a:rPr lang="ru-RU" sz="1400" b="1" spc="-5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товарных рынков</a:t>
            </a:r>
            <a:endParaRPr lang="ru-RU" sz="14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1400" spc="-5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38282" y="506728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56902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1" y="404127"/>
            <a:ext cx="4184074" cy="6409510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0"/>
              </a:spcBef>
              <a:buNone/>
            </a:pPr>
            <a:endParaRPr lang="ru-RU" b="1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17371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98420" y="1011015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8368" y="579358"/>
            <a:ext cx="11298059" cy="1692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00" dirty="0"/>
              <a:t> </a:t>
            </a:r>
            <a:endParaRPr lang="ru-RU" sz="500" dirty="0" smtClean="0"/>
          </a:p>
        </p:txBody>
      </p:sp>
      <p:sp>
        <p:nvSpPr>
          <p:cNvPr id="12" name="TextBox 11"/>
          <p:cNvSpPr txBox="1"/>
          <p:nvPr/>
        </p:nvSpPr>
        <p:spPr>
          <a:xfrm>
            <a:off x="438119" y="3332405"/>
            <a:ext cx="20859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«Дорожных карт» к утверждению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38119" y="4708133"/>
            <a:ext cx="3490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Утверждено 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установленный срок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1190025" y="857126"/>
            <a:ext cx="27390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cs typeface="Arial" panose="020B0604020202020204" pitchFamily="34" charset="0"/>
              </a:rPr>
              <a:t>Утверждение муниципальных «дорожных карт» на </a:t>
            </a:r>
            <a:r>
              <a:rPr lang="ru-RU" dirty="0" smtClean="0">
                <a:cs typeface="Arial" panose="020B0604020202020204" pitchFamily="34" charset="0"/>
              </a:rPr>
              <a:t>2022 - </a:t>
            </a:r>
            <a:r>
              <a:rPr lang="ru-RU" dirty="0">
                <a:cs typeface="Arial" panose="020B0604020202020204" pitchFamily="34" charset="0"/>
              </a:rPr>
              <a:t>2025 годы</a:t>
            </a: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426437" y="2770994"/>
            <a:ext cx="3657146" cy="0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38119" y="4468628"/>
            <a:ext cx="3657146" cy="0"/>
          </a:xfrm>
          <a:prstGeom prst="line">
            <a:avLst/>
          </a:prstGeom>
          <a:ln w="158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3163538" y="3316495"/>
            <a:ext cx="69487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FBC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ru-RU" sz="3200" dirty="0">
              <a:solidFill>
                <a:srgbClr val="7FBC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837874" y="4661966"/>
            <a:ext cx="1346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7FBC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ru-RU" sz="3200" b="1" dirty="0">
                <a:solidFill>
                  <a:srgbClr val="7FBC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ru-RU" sz="3200" b="1" dirty="0">
                <a:solidFill>
                  <a:srgbClr val="7FBCBF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800" b="1" dirty="0">
                <a:solidFill>
                  <a:srgbClr val="7FBC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2800" b="1" dirty="0" smtClean="0">
                <a:solidFill>
                  <a:srgbClr val="7FBC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60%)</a:t>
            </a:r>
            <a:endParaRPr lang="ru-RU" sz="2800" b="1" dirty="0">
              <a:solidFill>
                <a:srgbClr val="7FBC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17371" y="301972"/>
            <a:ext cx="12174629" cy="111665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300" dirty="0">
              <a:solidFill>
                <a:schemeClr val="tx1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2775717"/>
              </p:ext>
            </p:extLst>
          </p:nvPr>
        </p:nvGraphicFramePr>
        <p:xfrm>
          <a:off x="4678878" y="579358"/>
          <a:ext cx="3497060" cy="29064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97060"/>
              </a:tblGrid>
              <a:tr h="833806">
                <a:tc>
                  <a:txBody>
                    <a:bodyPr/>
                    <a:lstStyle/>
                    <a:p>
                      <a:pPr marL="0" marR="0" lvl="0" indent="5349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Согласованы с </a:t>
                      </a:r>
                    </a:p>
                    <a:p>
                      <a:pPr marL="0" marR="0" lvl="0" indent="5349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Уполномоченным органом</a:t>
                      </a:r>
                      <a:endParaRPr lang="ru-RU" sz="1000" dirty="0"/>
                    </a:p>
                  </a:txBody>
                  <a:tcPr>
                    <a:solidFill>
                      <a:srgbClr val="CAE8AA"/>
                    </a:solidFill>
                  </a:tcPr>
                </a:tc>
              </a:tr>
              <a:tr h="261257">
                <a:tc>
                  <a:txBody>
                    <a:bodyPr/>
                    <a:lstStyle/>
                    <a:p>
                      <a:pPr marL="0" indent="273050" algn="l" defTabSz="914400" rtl="0" eaLnBrk="1" fontAlgn="b" latinLnBrk="0" hangingPunct="1"/>
                      <a:r>
                        <a:rPr lang="ru-RU" sz="160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Бакчарский </a:t>
                      </a:r>
                      <a:r>
                        <a:rPr lang="ru-RU" sz="160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район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CAE8AA"/>
                    </a:solidFill>
                  </a:tcPr>
                </a:tc>
              </a:tr>
              <a:tr h="273132">
                <a:tc>
                  <a:txBody>
                    <a:bodyPr/>
                    <a:lstStyle/>
                    <a:p>
                      <a:pPr marL="0" indent="273050" algn="l" defTabSz="914400" rtl="0" eaLnBrk="1" fontAlgn="b" latinLnBrk="0" hangingPunct="1"/>
                      <a:r>
                        <a:rPr lang="ru-RU" sz="160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ЗАТО </a:t>
                      </a:r>
                      <a:r>
                        <a:rPr lang="ru-RU" sz="160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Северск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CAE8AA"/>
                    </a:solidFill>
                  </a:tcPr>
                </a:tc>
              </a:tr>
              <a:tr h="273133">
                <a:tc>
                  <a:txBody>
                    <a:bodyPr/>
                    <a:lstStyle/>
                    <a:p>
                      <a:pPr marL="0" indent="273050" algn="l" defTabSz="914400" rtl="0" eaLnBrk="1" fontAlgn="b" latinLnBrk="0" hangingPunct="1"/>
                      <a:r>
                        <a:rPr lang="ru-RU" sz="1600" u="none" strike="noStrike" kern="1200" cap="none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Каргасокский </a:t>
                      </a:r>
                      <a:r>
                        <a:rPr lang="ru-RU" sz="1600" u="none" strike="noStrike" kern="1200" cap="none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район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u="none" strike="noStrike" kern="1200" cap="none" smtClean="0">
                        <a:solidFill>
                          <a:schemeClr val="tx1"/>
                        </a:solidFill>
                        <a:effectLst/>
                        <a:latin typeface="+mj-lt"/>
                      </a:endParaRP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CAE8AA"/>
                    </a:solidFill>
                  </a:tcPr>
                </a:tc>
              </a:tr>
              <a:tr h="261257">
                <a:tc>
                  <a:txBody>
                    <a:bodyPr/>
                    <a:lstStyle/>
                    <a:p>
                      <a:pPr marL="0" indent="273050" algn="l" defTabSz="914400" rtl="0" eaLnBrk="1" fontAlgn="b" latinLnBrk="0" hangingPunct="1"/>
                      <a:r>
                        <a:rPr lang="ru-RU" sz="160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Кедровый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CAE8AA"/>
                    </a:solidFill>
                  </a:tcPr>
                </a:tc>
              </a:tr>
              <a:tr h="261257">
                <a:tc>
                  <a:txBody>
                    <a:bodyPr/>
                    <a:lstStyle/>
                    <a:p>
                      <a:pPr marL="0" indent="273050" algn="l" defTabSz="914400" rtl="0" eaLnBrk="1" fontAlgn="b" latinLnBrk="0" hangingPunct="1"/>
                      <a:r>
                        <a:rPr lang="ru-RU" sz="160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Кривошеинский </a:t>
                      </a:r>
                      <a:r>
                        <a:rPr lang="ru-RU" sz="160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район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CAE8AA"/>
                    </a:solidFill>
                  </a:tcPr>
                </a:tc>
              </a:tr>
              <a:tr h="273132">
                <a:tc>
                  <a:txBody>
                    <a:bodyPr/>
                    <a:lstStyle/>
                    <a:p>
                      <a:pPr marL="0" indent="273050" algn="l" defTabSz="914400" rtl="0" eaLnBrk="1" fontAlgn="b" latinLnBrk="0" hangingPunct="1"/>
                      <a:r>
                        <a:rPr lang="ru-RU" sz="160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Томский </a:t>
                      </a:r>
                      <a:r>
                        <a:rPr lang="ru-RU" sz="160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район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CAE8AA"/>
                    </a:solidFill>
                  </a:tcPr>
                </a:tc>
              </a:tr>
              <a:tr h="249382">
                <a:tc>
                  <a:txBody>
                    <a:bodyPr/>
                    <a:lstStyle/>
                    <a:p>
                      <a:pPr marL="0" indent="273050" algn="l" defTabSz="914400" rtl="0" eaLnBrk="1" fontAlgn="b" latinLnBrk="0" hangingPunct="1"/>
                      <a:r>
                        <a:rPr lang="ru-RU" sz="160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Молчановский </a:t>
                      </a:r>
                      <a:r>
                        <a:rPr lang="ru-RU" sz="160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район</a:t>
                      </a:r>
                    </a:p>
                    <a:p>
                      <a:pPr marL="0" indent="273050" algn="l" defTabSz="914400" rtl="0" eaLnBrk="1" fontAlgn="b" latinLnBrk="0" hangingPunct="1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j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CAE8AA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Icon Images for &amp;apos;Agreement&amp;apos;. 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0" r="100000">
                        <a14:foregroundMark x1="95625" y1="36875" x2="95625" y2="36875"/>
                        <a14:foregroundMark x1="52812" y1="58438" x2="52812" y2="58438"/>
                        <a14:foregroundMark x1="48125" y1="53750" x2="48125" y2="53750"/>
                        <a14:foregroundMark x1="57500" y1="61563" x2="57500" y2="61563"/>
                        <a14:foregroundMark x1="64063" y1="77188" x2="64063" y2="77188"/>
                        <a14:foregroundMark x1="18438" y1="58750" x2="18438" y2="58750"/>
                        <a14:foregroundMark x1="19688" y1="48750" x2="19688" y2="48750"/>
                        <a14:foregroundMark x1="18125" y1="36250" x2="18125" y2="36250"/>
                        <a14:foregroundMark x1="15625" y1="29063" x2="15625" y2="29063"/>
                        <a14:foregroundMark x1="34375" y1="65000" x2="34375" y2="65000"/>
                        <a14:foregroundMark x1="35938" y1="77188" x2="35938" y2="7718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420" y="424917"/>
            <a:ext cx="823874" cy="82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aheadstart.co.nz/fnc/image/1317953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437" y="1011015"/>
            <a:ext cx="663136" cy="66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" name="Таблица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0505180"/>
              </p:ext>
            </p:extLst>
          </p:nvPr>
        </p:nvGraphicFramePr>
        <p:xfrm>
          <a:off x="8882743" y="547516"/>
          <a:ext cx="3170713" cy="2284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0713"/>
              </a:tblGrid>
              <a:tr h="836338">
                <a:tc>
                  <a:txBody>
                    <a:bodyPr/>
                    <a:lstStyle/>
                    <a:p>
                      <a:pPr marL="0" marR="0" lvl="0" indent="355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 направлялись на </a:t>
                      </a:r>
                      <a:r>
                        <a:rPr lang="ru-RU" sz="1600" b="1" baseline="0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</a:p>
                    <a:p>
                      <a:pPr marL="0" marR="0" lvl="0" indent="355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согласование в </a:t>
                      </a:r>
                    </a:p>
                    <a:p>
                      <a:pPr marL="0" marR="0" lvl="0" indent="3556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Уполномоченный орган</a:t>
                      </a:r>
                      <a:endParaRPr lang="ru-RU" sz="1600" dirty="0"/>
                    </a:p>
                  </a:txBody>
                  <a:tcP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6048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Асиновский район</a:t>
                      </a:r>
                    </a:p>
                  </a:txBody>
                  <a:tcPr marL="0" marR="0" marT="0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20634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Верхнекетский район</a:t>
                      </a:r>
                    </a:p>
                  </a:txBody>
                  <a:tcPr marL="0" marR="0" marT="0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8500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cap="none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Тегульдетский</a:t>
                      </a:r>
                      <a:r>
                        <a:rPr lang="ru-RU" sz="160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район</a:t>
                      </a:r>
                    </a:p>
                  </a:txBody>
                  <a:tcPr marL="0" marR="0" marT="0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96883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cap="none" dirty="0" err="1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Чаинский</a:t>
                      </a:r>
                      <a:r>
                        <a:rPr lang="ru-RU" sz="160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 район</a:t>
                      </a:r>
                    </a:p>
                  </a:txBody>
                  <a:tcPr marL="0" marR="0" marT="0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85008">
                <a:tc>
                  <a:txBody>
                    <a:bodyPr/>
                    <a:lstStyle/>
                    <a:p>
                      <a:pPr algn="l" fontAlgn="b"/>
                      <a:r>
                        <a:rPr lang="ru-RU" sz="160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j-lt"/>
                          <a:ea typeface="+mn-ea"/>
                          <a:cs typeface="+mn-cs"/>
                        </a:rPr>
                        <a:t>Шегарский район</a:t>
                      </a:r>
                    </a:p>
                  </a:txBody>
                  <a:tcPr marL="0" marR="0" marT="0" marB="0" anchor="b"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1032" name="Picture 8" descr="Icon User - Unlimited Download. cleanpng.com. 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4688" b="93438" l="5938" r="94688">
                        <a14:foregroundMark x1="49688" y1="38438" x2="49688" y2="38438"/>
                        <a14:foregroundMark x1="65625" y1="55937" x2="65625" y2="559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6478" y="479410"/>
            <a:ext cx="839252" cy="8392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1" name="Таблица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119111"/>
              </p:ext>
            </p:extLst>
          </p:nvPr>
        </p:nvGraphicFramePr>
        <p:xfrm>
          <a:off x="6095999" y="3683219"/>
          <a:ext cx="3544712" cy="27914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44712"/>
              </a:tblGrid>
              <a:tr h="474961">
                <a:tc>
                  <a:txBody>
                    <a:bodyPr/>
                    <a:lstStyle/>
                    <a:p>
                      <a:pPr marL="0" indent="450850"/>
                      <a:r>
                        <a:rPr lang="ru-RU" sz="1600" b="1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Информация отсутствует</a:t>
                      </a:r>
                      <a:endParaRPr lang="ru-RU" sz="1600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rgbClr val="FF9999"/>
                    </a:solidFill>
                  </a:tcPr>
                </a:tc>
              </a:tr>
              <a:tr h="261257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Александровский </a:t>
                      </a:r>
                      <a:r>
                        <a:rPr lang="ru-RU" sz="1600" b="0" i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FF9999"/>
                    </a:solidFill>
                  </a:tcPr>
                </a:tc>
              </a:tr>
              <a:tr h="273132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Зырянский </a:t>
                      </a:r>
                      <a:r>
                        <a:rPr lang="ru-RU" sz="1600" b="0" i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FF9999"/>
                    </a:solidFill>
                  </a:tcPr>
                </a:tc>
              </a:tr>
              <a:tr h="273133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Кожевниковский </a:t>
                      </a:r>
                      <a:r>
                        <a:rPr lang="ru-RU" sz="1600" b="0" i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FF9999"/>
                    </a:solidFill>
                  </a:tcPr>
                </a:tc>
              </a:tr>
              <a:tr h="261257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Колпашевский </a:t>
                      </a:r>
                      <a:r>
                        <a:rPr lang="ru-RU" sz="1600" b="0" i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FF9999"/>
                    </a:solidFill>
                  </a:tcPr>
                </a:tc>
              </a:tr>
              <a:tr h="246620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Парабельский </a:t>
                      </a:r>
                      <a:r>
                        <a:rPr lang="ru-RU" sz="1600" b="0" i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FF9999"/>
                    </a:solidFill>
                  </a:tcPr>
                </a:tc>
              </a:tr>
              <a:tr h="273132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i="0" u="none" strike="noStrike" kern="1200" cap="none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Первомайский </a:t>
                      </a:r>
                      <a:r>
                        <a:rPr lang="ru-RU" sz="1600" b="0" i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район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FF9999"/>
                    </a:solidFill>
                  </a:tcPr>
                </a:tc>
              </a:tr>
              <a:tr h="249382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i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Стрежевой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FF9999"/>
                    </a:solidFill>
                  </a:tcPr>
                </a:tc>
              </a:tr>
              <a:tr h="249382">
                <a:tc>
                  <a:txBody>
                    <a:bodyPr/>
                    <a:lstStyle/>
                    <a:p>
                      <a:pPr marL="0" indent="271463" algn="l" rtl="0" fontAlgn="b"/>
                      <a:r>
                        <a:rPr lang="ru-RU" sz="1600" b="0" i="0" u="none" strike="noStrike" kern="1200" cap="none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Томск</a:t>
                      </a:r>
                    </a:p>
                    <a:p>
                      <a:pPr marL="0" indent="271463" algn="l" rtl="0" fontAlgn="b"/>
                      <a:endParaRPr lang="ru-RU" sz="300" b="0" i="0" u="none" strike="noStrike" kern="1200" cap="none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solidFill>
                      <a:srgbClr val="FF9999"/>
                    </a:solidFill>
                  </a:tcPr>
                </a:tc>
              </a:tr>
            </a:tbl>
          </a:graphicData>
        </a:graphic>
      </p:graphicFrame>
      <p:pic>
        <p:nvPicPr>
          <p:cNvPr id="32" name="Рисунок 31" descr="Справка">
            <a:extLst>
              <a:ext uri="{FF2B5EF4-FFF2-40B4-BE49-F238E27FC236}">
                <a16:creationId xmlns:a16="http://schemas.microsoft.com/office/drawing/2014/main" xmlns="" id="{D3C86FCB-DA16-4D70-82FA-73FACB9A798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5"/>
              </a:ext>
            </a:extLst>
          </a:blip>
          <a:stretch>
            <a:fillRect/>
          </a:stretch>
        </p:blipFill>
        <p:spPr>
          <a:xfrm>
            <a:off x="5451398" y="3508270"/>
            <a:ext cx="785999" cy="785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854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403644"/>
            <a:ext cx="3720912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ОСНОВНЫЕ ПРОБЛЕМЫ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algn="ctr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при формировании  </a:t>
            </a:r>
          </a:p>
          <a:p>
            <a:pPr algn="ctr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муниципальных «дорожных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карт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» </a:t>
            </a:r>
          </a:p>
          <a:p>
            <a:pPr algn="ctr"/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 2022-2025 годы</a:t>
            </a:r>
            <a: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en-US" sz="16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3738282" y="403645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/>
          <p:cNvSpPr/>
          <p:nvPr/>
        </p:nvSpPr>
        <p:spPr>
          <a:xfrm>
            <a:off x="3980329" y="723636"/>
            <a:ext cx="8073127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 smtClean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500" dirty="0" smtClean="0">
              <a:solidFill>
                <a:srgbClr val="000000"/>
              </a:solidFill>
              <a:latin typeface="Arial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5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738282" y="506728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 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4230176" y="1455869"/>
            <a:ext cx="7395767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/>
              <a:t>Неверное наименование </a:t>
            </a:r>
            <a:r>
              <a:rPr lang="ru-RU" dirty="0"/>
              <a:t>товарного рынка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 включенного в Перечень товарных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рынков</a:t>
            </a:r>
          </a:p>
          <a:p>
            <a:pPr algn="just">
              <a:lnSpc>
                <a:spcPct val="150000"/>
              </a:lnSpc>
            </a:pPr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indent="-285750" algn="just">
              <a:buFont typeface="Wingdings" panose="05000000000000000000" pitchFamily="2" charset="2"/>
              <a:buChar char="Ø"/>
            </a:pPr>
            <a:r>
              <a:rPr lang="ru-RU" dirty="0" smtClean="0"/>
              <a:t>Отсутствие аргументированного </a:t>
            </a:r>
            <a:r>
              <a:rPr lang="ru-RU" dirty="0"/>
              <a:t>обоснования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по невключенным товарным </a:t>
            </a:r>
            <a:r>
              <a:rPr lang="ru-RU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рынкам</a:t>
            </a:r>
          </a:p>
          <a:p>
            <a:pPr algn="just">
              <a:lnSpc>
                <a:spcPct val="150000"/>
              </a:lnSpc>
            </a:pPr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r>
              <a:rPr lang="ru-RU" dirty="0"/>
              <a:t>Не включение системных мероприятий </a:t>
            </a:r>
            <a:r>
              <a:rPr lang="ru-RU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Региональной «дорожной карты», исполнителями/соисполнителями которых являются органы местного самоуправления, в том числе </a:t>
            </a:r>
            <a:r>
              <a:rPr lang="ru-RU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по рынкам ритуальных услуг и розничной торговли</a:t>
            </a:r>
          </a:p>
          <a:p>
            <a:pPr lvl="0" algn="just">
              <a:lnSpc>
                <a:spcPct val="150000"/>
              </a:lnSpc>
            </a:pPr>
            <a:endParaRPr lang="ru-RU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marL="285750" lvl="0" indent="-285750" algn="ju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ru-RU" dirty="0" smtClean="0"/>
              <a:t>Не включение</a:t>
            </a:r>
            <a:r>
              <a:rPr lang="ru-RU" dirty="0"/>
              <a:t> </a:t>
            </a:r>
            <a:r>
              <a:rPr lang="ru-RU" dirty="0" smtClean="0"/>
              <a:t>дополнительных </a:t>
            </a:r>
            <a:r>
              <a:rPr lang="ru-RU" dirty="0"/>
              <a:t>системных </a:t>
            </a:r>
            <a:r>
              <a:rPr lang="ru-RU" dirty="0" smtClean="0"/>
              <a:t>мероприятий</a:t>
            </a:r>
          </a:p>
          <a:p>
            <a:pPr marL="285750" lvl="0" indent="-285750" algn="just">
              <a:buFont typeface="Wingdings" panose="05000000000000000000" pitchFamily="2" charset="2"/>
              <a:buChar char="Ø"/>
            </a:pPr>
            <a:endParaRPr lang="ru-RU" dirty="0"/>
          </a:p>
        </p:txBody>
      </p:sp>
      <p:pic>
        <p:nvPicPr>
          <p:cNvPr id="2050" name="Picture 2" descr="Pictures Of Troubleshooting Icon.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13" b="99063" l="0" r="98750">
                        <a14:foregroundMark x1="50000" y1="38750" x2="50000" y2="38750"/>
                        <a14:foregroundMark x1="49688" y1="64375" x2="49688" y2="64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240" y="1617466"/>
            <a:ext cx="1048719" cy="104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0584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17370" y="352351"/>
            <a:ext cx="12174630" cy="6351767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 rot="10800000">
            <a:off x="-1" y="-720"/>
            <a:ext cx="12192000" cy="295327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:a16="http://schemas.microsoft.com/office/drawing/2014/main" xmlns="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4298420" y="1011015"/>
            <a:ext cx="7755036" cy="446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sz="500" dirty="0"/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8368" y="579358"/>
            <a:ext cx="11298059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РАСПОРЯЖЕНИЕ ПРАВИТЕЛЬСТВА </a:t>
            </a:r>
            <a:r>
              <a:rPr lang="ru-RU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РОССИЙСКОЙ ФЕДЕРАЦИИ</a:t>
            </a:r>
          </a:p>
          <a:p>
            <a:r>
              <a:rPr lang="ru-RU" sz="5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endParaRPr lang="ru-RU" sz="5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от </a:t>
            </a:r>
            <a:r>
              <a:rPr lang="ru-RU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 сентября 2021 </a:t>
            </a:r>
            <a:r>
              <a:rPr lang="ru-RU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№ </a:t>
            </a:r>
            <a:r>
              <a:rPr lang="ru-RU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2424-р</a:t>
            </a:r>
          </a:p>
          <a:p>
            <a:r>
              <a:rPr lang="ru-RU" sz="5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 </a:t>
            </a:r>
            <a:endParaRPr lang="ru-RU" sz="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1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Утвердить прилагаемый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Национальный план </a:t>
            </a:r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(«дорожную карту»)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развития конкуренции в Российской Федерации на 2021 - 2025 годы (далее - Национальный план).</a:t>
            </a:r>
          </a:p>
          <a:p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…….</a:t>
            </a:r>
          </a:p>
          <a:p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5. Рекомендовать органам государственной власти субъектов Российской Федерации:</a:t>
            </a:r>
          </a:p>
          <a:p>
            <a:endParaRPr lang="ru-RU" sz="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u="sng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с </a:t>
            </a:r>
            <a:r>
              <a:rPr lang="ru-RU" sz="1600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участием органов местного самоуправления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обеспечить организацию инвентаризации кладбищ и мест захоронений на них, создание в субъектах Российской Федерации по результатам такой инвентаризации и ведение реестров кладбищ и мест захоронений с размещением указанных реестров на региональных порталах государственных и муниципальных услуг.</a:t>
            </a:r>
          </a:p>
          <a:p>
            <a:endParaRPr lang="ru-RU" sz="5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6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  <a:r>
              <a:rPr lang="ru-RU" sz="1600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Рекомендовать органам местного самоуправления:</a:t>
            </a:r>
          </a:p>
          <a:p>
            <a:endParaRPr lang="ru-RU" sz="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срок до 31 декабря 2024 г. обеспечить реализацию мероприятий, направленных на увеличение количества нестационарных и мобильных торговых объектов и торговых мест под них;</a:t>
            </a:r>
          </a:p>
          <a:p>
            <a:endParaRPr lang="ru-RU" sz="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срок до 1 января 2024 г. определить состав муниципального имущества, не соответствующего требованиям отнесения к категории имущества, предназначенного для реализации функций и полномочий органов местного самоуправления;</a:t>
            </a:r>
          </a:p>
          <a:p>
            <a:endParaRPr lang="ru-RU" sz="500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r>
              <a:rPr lang="ru-RU" sz="16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в </a:t>
            </a:r>
            <a:r>
              <a:rPr lang="ru-RU" sz="16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срок до 31 декабря 2025 г. обеспечить приватизацию либо перепрофилирование (изменение целевого назначения имущества) муниципального имущества, не соответствующего требованиям отнесения к категории имущества, предназначенного для реализации функций и полномочий органов местного самоуправления.</a:t>
            </a:r>
          </a:p>
          <a:p>
            <a:r>
              <a:rPr lang="ru-RU" sz="500" dirty="0"/>
              <a:t> </a:t>
            </a:r>
            <a:endParaRPr lang="ru-RU" sz="500" dirty="0" smtClean="0"/>
          </a:p>
        </p:txBody>
      </p:sp>
      <p:pic>
        <p:nvPicPr>
          <p:cNvPr id="22" name="Picture 2" descr="https://3dstl.su/image/cache/catalog/gerb_0003-800x80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25" b="99625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6071" y="501508"/>
            <a:ext cx="720356" cy="732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202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/>
          <p:cNvSpPr/>
          <p:nvPr/>
        </p:nvSpPr>
        <p:spPr>
          <a:xfrm>
            <a:off x="-17666" y="299310"/>
            <a:ext cx="3865271" cy="6509144"/>
          </a:xfrm>
          <a:prstGeom prst="rect">
            <a:avLst/>
          </a:prstGeom>
          <a:solidFill>
            <a:srgbClr val="ECECE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ru-RU" sz="2000" b="1" dirty="0" smtClean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 smtClean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 smtClean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2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</a:p>
          <a:p>
            <a:pPr algn="ctr"/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2000" b="1" dirty="0" smtClean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endParaRPr lang="ru-RU" sz="20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МУНИЦИПАЛЬНАЯ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</a:rPr>
              <a:t>«ДОРОЖНАЯ КАРТА» </a:t>
            </a:r>
          </a:p>
          <a:p>
            <a:pPr algn="ctr"/>
            <a:endParaRPr lang="ru-RU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разрабатывается </a:t>
            </a:r>
            <a:r>
              <a:rPr lang="ru-RU" sz="1600" dirty="0">
                <a:solidFill>
                  <a:schemeClr val="tx1"/>
                </a:solidFill>
              </a:rPr>
              <a:t>и утверждается </a:t>
            </a:r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dirty="0" smtClean="0">
                <a:solidFill>
                  <a:schemeClr val="tx1"/>
                </a:solidFill>
              </a:rPr>
              <a:t>на </a:t>
            </a:r>
            <a:r>
              <a:rPr lang="ru-RU" sz="1600" dirty="0">
                <a:solidFill>
                  <a:schemeClr val="tx1"/>
                </a:solidFill>
              </a:rPr>
              <a:t>период </a:t>
            </a:r>
            <a:endParaRPr lang="ru-RU" sz="1600" dirty="0" smtClean="0">
              <a:solidFill>
                <a:schemeClr val="tx1"/>
              </a:solidFill>
            </a:endParaRPr>
          </a:p>
          <a:p>
            <a:pPr algn="ctr"/>
            <a:r>
              <a:rPr lang="ru-RU" sz="1600" smtClean="0">
                <a:solidFill>
                  <a:schemeClr val="tx1"/>
                </a:solidFill>
              </a:rPr>
              <a:t>с </a:t>
            </a:r>
            <a:r>
              <a:rPr lang="ru-RU" sz="1600" u="sng" dirty="0">
                <a:solidFill>
                  <a:srgbClr val="C00000"/>
                </a:solidFill>
              </a:rPr>
              <a:t>01.01.2022 по 31.12.2025</a:t>
            </a:r>
            <a:r>
              <a:rPr lang="ru-RU" sz="1600" u="sng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ru-RU" sz="1600" dirty="0" smtClean="0">
                <a:solidFill>
                  <a:schemeClr val="tx1"/>
                </a:solidFill>
              </a:rPr>
              <a:t>годы</a:t>
            </a:r>
            <a:endParaRPr lang="ru-RU" sz="1600" dirty="0">
              <a:solidFill>
                <a:schemeClr val="tx1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 smtClean="0">
              <a:solidFill>
                <a:srgbClr val="C00000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b="1" dirty="0">
              <a:solidFill>
                <a:srgbClr val="35555D"/>
              </a:solidFill>
            </a:endParaRPr>
          </a:p>
          <a:p>
            <a:pPr algn="ctr">
              <a:lnSpc>
                <a:spcPct val="150000"/>
              </a:lnSpc>
            </a:pPr>
            <a:endParaRPr lang="ru-RU" sz="2000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1" y="6806706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301057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34" name="Прямая соединительная линия 33"/>
          <p:cNvCxnSpPr/>
          <p:nvPr/>
        </p:nvCxnSpPr>
        <p:spPr>
          <a:xfrm flipH="1">
            <a:off x="-1" y="301057"/>
            <a:ext cx="12192001" cy="0"/>
          </a:xfrm>
          <a:prstGeom prst="line">
            <a:avLst/>
          </a:prstGeom>
          <a:ln w="25400">
            <a:solidFill>
              <a:srgbClr val="3260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Прямоугольник 34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 rot="10800000">
            <a:off x="0" y="-13548"/>
            <a:ext cx="12192000" cy="349573"/>
          </a:xfrm>
          <a:prstGeom prst="rect">
            <a:avLst/>
          </a:prstGeom>
          <a:solidFill>
            <a:srgbClr val="2C6E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2C6E6E"/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44" name="Прямоугольник 43">
            <a:extLst>
              <a:ext uri="{FF2B5EF4-FFF2-40B4-BE49-F238E27FC236}">
                <a16:creationId xmlns="" xmlns:a16="http://schemas.microsoft.com/office/drawing/2014/main" id="{A192870E-BAF5-420F-BF53-EE1E05BDE70D}"/>
              </a:ext>
            </a:extLst>
          </p:cNvPr>
          <p:cNvSpPr/>
          <p:nvPr/>
        </p:nvSpPr>
        <p:spPr>
          <a:xfrm>
            <a:off x="0" y="6755412"/>
            <a:ext cx="12192000" cy="102588"/>
          </a:xfrm>
          <a:prstGeom prst="rect">
            <a:avLst/>
          </a:prstGeom>
          <a:solidFill>
            <a:srgbClr val="DCD9C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2000" dirty="0">
              <a:solidFill>
                <a:srgbClr val="3B716C"/>
              </a:solidFill>
              <a:latin typeface="+mj-lt"/>
              <a:cs typeface="Arial" panose="020B0604020202020204" pitchFamily="34" charset="0"/>
            </a:endParaRP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3844945" y="454939"/>
            <a:ext cx="0" cy="6351767"/>
          </a:xfrm>
          <a:prstGeom prst="line">
            <a:avLst/>
          </a:prstGeom>
          <a:ln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: скругленные углы 14">
            <a:extLst>
              <a:ext uri="{FF2B5EF4-FFF2-40B4-BE49-F238E27FC236}">
                <a16:creationId xmlns="" xmlns:a16="http://schemas.microsoft.com/office/drawing/2014/main" id="{F5A16702-9AD3-4DC1-8A43-703B34ECB7EB}"/>
              </a:ext>
            </a:extLst>
          </p:cNvPr>
          <p:cNvSpPr/>
          <p:nvPr/>
        </p:nvSpPr>
        <p:spPr>
          <a:xfrm>
            <a:off x="4640716" y="2279486"/>
            <a:ext cx="1783835" cy="77187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>
                <a:solidFill>
                  <a:schemeClr val="tx1"/>
                </a:solidFill>
              </a:rPr>
              <a:t>до </a:t>
            </a:r>
            <a:r>
              <a:rPr lang="ru-RU" dirty="0" smtClean="0">
                <a:solidFill>
                  <a:schemeClr val="tx1"/>
                </a:solidFill>
              </a:rPr>
              <a:t>01.04.2023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="" xmlns:a16="http://schemas.microsoft.com/office/drawing/2014/main" id="{82573381-DD64-4937-8760-E4A7FC61C5C8}"/>
              </a:ext>
            </a:extLst>
          </p:cNvPr>
          <p:cNvSpPr/>
          <p:nvPr/>
        </p:nvSpPr>
        <p:spPr>
          <a:xfrm>
            <a:off x="6919336" y="2279486"/>
            <a:ext cx="1944006" cy="77187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>
                <a:solidFill>
                  <a:schemeClr val="tx1"/>
                </a:solidFill>
              </a:rPr>
              <a:t>до </a:t>
            </a:r>
            <a:r>
              <a:rPr lang="ru-RU" dirty="0" smtClean="0">
                <a:solidFill>
                  <a:schemeClr val="tx1"/>
                </a:solidFill>
              </a:rPr>
              <a:t>01.04.2024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8" name="Прямоугольник: скругленные углы 17">
            <a:extLst>
              <a:ext uri="{FF2B5EF4-FFF2-40B4-BE49-F238E27FC236}">
                <a16:creationId xmlns="" xmlns:a16="http://schemas.microsoft.com/office/drawing/2014/main" id="{54FB35A1-9E4D-48C7-86CA-22D9943E542A}"/>
              </a:ext>
            </a:extLst>
          </p:cNvPr>
          <p:cNvSpPr/>
          <p:nvPr/>
        </p:nvSpPr>
        <p:spPr>
          <a:xfrm>
            <a:off x="9287669" y="2279486"/>
            <a:ext cx="1944005" cy="771873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dirty="0">
                <a:solidFill>
                  <a:schemeClr val="tx1"/>
                </a:solidFill>
              </a:rPr>
              <a:t>до </a:t>
            </a:r>
            <a:r>
              <a:rPr lang="ru-RU" dirty="0" smtClean="0">
                <a:solidFill>
                  <a:schemeClr val="tx1"/>
                </a:solidFill>
              </a:rPr>
              <a:t>01.04.2025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00744" y="1031655"/>
            <a:ext cx="71251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Муниципальная «дорожная </a:t>
            </a:r>
            <a:r>
              <a:rPr lang="ru-RU" dirty="0"/>
              <a:t>карта» </a:t>
            </a:r>
            <a:r>
              <a:rPr lang="ru-RU" u="sng" dirty="0"/>
              <a:t>утверждается</a:t>
            </a:r>
            <a:r>
              <a:rPr lang="ru-RU" dirty="0"/>
              <a:t>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>
                <a:solidFill>
                  <a:srgbClr val="C00000"/>
                </a:solidFill>
              </a:rPr>
              <a:t>до </a:t>
            </a:r>
            <a:r>
              <a:rPr lang="ru-RU" dirty="0">
                <a:solidFill>
                  <a:srgbClr val="C00000"/>
                </a:solidFill>
              </a:rPr>
              <a:t>01 апреля </a:t>
            </a:r>
            <a:r>
              <a:rPr lang="ru-RU" dirty="0" smtClean="0">
                <a:solidFill>
                  <a:srgbClr val="C00000"/>
                </a:solidFill>
              </a:rPr>
              <a:t>2022 года</a:t>
            </a:r>
            <a:r>
              <a:rPr lang="ru-RU" dirty="0" smtClean="0"/>
              <a:t>, </a:t>
            </a:r>
          </a:p>
          <a:p>
            <a:r>
              <a:rPr lang="ru-RU" dirty="0" smtClean="0"/>
              <a:t>с </a:t>
            </a:r>
            <a:r>
              <a:rPr lang="ru-RU" dirty="0"/>
              <a:t>последующей ежегодной </a:t>
            </a:r>
            <a:r>
              <a:rPr lang="ru-RU" dirty="0" smtClean="0"/>
              <a:t>актуализацией</a:t>
            </a:r>
            <a:endParaRPr lang="ru-RU" dirty="0"/>
          </a:p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356947" y="4199919"/>
            <a:ext cx="596023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Муниципальная «дорожная </a:t>
            </a:r>
            <a:r>
              <a:rPr lang="ru-RU" dirty="0"/>
              <a:t>карта» </a:t>
            </a:r>
            <a:r>
              <a:rPr lang="ru-RU" u="sng" dirty="0"/>
              <a:t>размещается</a:t>
            </a:r>
            <a:r>
              <a:rPr lang="ru-RU" dirty="0"/>
              <a:t> </a:t>
            </a:r>
            <a:endParaRPr lang="ru-RU" dirty="0" smtClean="0"/>
          </a:p>
          <a:p>
            <a:pPr algn="just"/>
            <a:r>
              <a:rPr lang="ru-RU" dirty="0" smtClean="0"/>
              <a:t>на </a:t>
            </a:r>
            <a:r>
              <a:rPr lang="ru-RU" dirty="0"/>
              <a:t>официальном сайте администрации муниципального района/ городского округа в сети Интернет в разделе «Конкуренция</a:t>
            </a:r>
            <a:r>
              <a:rPr lang="ru-RU" dirty="0" smtClean="0"/>
              <a:t>»</a:t>
            </a:r>
            <a:endParaRPr lang="ru-RU" dirty="0"/>
          </a:p>
          <a:p>
            <a:r>
              <a:rPr lang="ru-RU" dirty="0"/>
              <a:t> </a:t>
            </a:r>
          </a:p>
        </p:txBody>
      </p:sp>
      <p:pic>
        <p:nvPicPr>
          <p:cNvPr id="3074" name="Picture 2" descr="http://cdn.onlinewebfonts.com/svg/img_452059.png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7339" y="1115901"/>
            <a:ext cx="606754" cy="63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essay clipart - Aprobacion Del Plan Clipart Computer Software Essay - Proof...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6563" l="4444" r="91667">
                        <a14:foregroundMark x1="13889" y1="48750" x2="13889" y2="48750"/>
                        <a14:foregroundMark x1="13056" y1="42500" x2="12778" y2="10938"/>
                        <a14:foregroundMark x1="28056" y1="21250" x2="55556" y2="21250"/>
                        <a14:foregroundMark x1="32222" y1="32813" x2="50278" y2="33750"/>
                        <a14:foregroundMark x1="30278" y1="46250" x2="53333" y2="46563"/>
                        <a14:foregroundMark x1="22778" y1="58750" x2="44722" y2="55937"/>
                        <a14:foregroundMark x1="62500" y1="80938" x2="80000" y2="53438"/>
                        <a14:foregroundMark x1="59722" y1="87500" x2="50556" y2="68438"/>
                        <a14:foregroundMark x1="79167" y1="51250" x2="89167" y2="45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7993" y="1369341"/>
            <a:ext cx="1313952" cy="1167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website icon - Newcastlebeach.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8438" l="3125" r="95208">
                        <a14:foregroundMark x1="23542" y1="31875" x2="23542" y2="31875"/>
                        <a14:foregroundMark x1="23958" y1="46563" x2="23958" y2="46563"/>
                        <a14:foregroundMark x1="12708" y1="45000" x2="12708" y2="45000"/>
                        <a14:foregroundMark x1="19792" y1="32188" x2="19792" y2="32188"/>
                        <a14:foregroundMark x1="32500" y1="35625" x2="32500" y2="35625"/>
                        <a14:foregroundMark x1="36250" y1="30625" x2="36250" y2="30625"/>
                        <a14:foregroundMark x1="44167" y1="40938" x2="44167" y2="40938"/>
                        <a14:foregroundMark x1="42292" y1="60000" x2="42292" y2="60000"/>
                        <a14:foregroundMark x1="37292" y1="49688" x2="36250" y2="51875"/>
                        <a14:foregroundMark x1="33542" y1="60000" x2="33542" y2="60000"/>
                        <a14:foregroundMark x1="24583" y1="59062" x2="24583" y2="59062"/>
                        <a14:foregroundMark x1="12083" y1="60000" x2="12083" y2="60000"/>
                        <a14:foregroundMark x1="19375" y1="76563" x2="19375" y2="76563"/>
                        <a14:foregroundMark x1="24375" y1="73125" x2="27292" y2="72813"/>
                        <a14:foregroundMark x1="32917" y1="73438" x2="34167" y2="74063"/>
                        <a14:foregroundMark x1="37083" y1="76250" x2="37083" y2="76250"/>
                        <a14:foregroundMark x1="55833" y1="55937" x2="55833" y2="55937"/>
                        <a14:foregroundMark x1="66667" y1="55000" x2="66667" y2="55000"/>
                        <a14:foregroundMark x1="80000" y1="58438" x2="80000" y2="58438"/>
                        <a14:foregroundMark x1="72500" y1="82813" x2="72500" y2="8281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6566" y="4039365"/>
            <a:ext cx="1149294" cy="766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15405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 descr="https://rossaprimavera.ru/static/files/824b5c666ff2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99889">
                        <a14:foregroundMark x1="17778" y1="22091" x2="17778" y2="22091"/>
                        <a14:foregroundMark x1="35444" y1="18738" x2="11778" y2="19132"/>
                        <a14:foregroundMark x1="14444" y1="8876" x2="4000" y2="72387"/>
                        <a14:foregroundMark x1="15444" y1="44181" x2="49667" y2="55227"/>
                        <a14:foregroundMark x1="31667" y1="44970" x2="65889" y2="64892"/>
                        <a14:foregroundMark x1="64667" y1="69822" x2="29889" y2="46746"/>
                        <a14:foregroundMark x1="50111" y1="16174" x2="83889" y2="18935"/>
                        <a14:foregroundMark x1="97444" y1="37475" x2="85778" y2="1578"/>
                        <a14:foregroundMark x1="5556" y1="71006" x2="58444" y2="96647"/>
                        <a14:foregroundMark x1="29333" y1="88560" x2="23333" y2="99606"/>
                        <a14:foregroundMark x1="13000" y1="76134" x2="7778" y2="99606"/>
                        <a14:foregroundMark x1="6444" y1="10059" x2="4333" y2="40434"/>
                        <a14:foregroundMark x1="50889" y1="99014" x2="1556" y2="87574"/>
                        <a14:foregroundMark x1="8667" y1="85996" x2="111" y2="81854"/>
                        <a14:foregroundMark x1="9222" y1="96252" x2="333" y2="96647"/>
                        <a14:foregroundMark x1="44222" y1="80473" x2="51667" y2="67850"/>
                        <a14:backgroundMark x1="90000" y1="98225" x2="90000" y2="98225"/>
                        <a14:backgroundMark x1="89000" y1="98619" x2="89000" y2="986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8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Прямая соединительная линия 6"/>
          <p:cNvCxnSpPr/>
          <p:nvPr/>
        </p:nvCxnSpPr>
        <p:spPr>
          <a:xfrm>
            <a:off x="308759" y="1757621"/>
            <a:ext cx="0" cy="2695626"/>
          </a:xfrm>
          <a:prstGeom prst="line">
            <a:avLst/>
          </a:prstGeom>
          <a:ln w="38100" cmpd="sng">
            <a:solidFill>
              <a:srgbClr val="2C6E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Заголовок 1"/>
          <p:cNvSpPr txBox="1">
            <a:spLocks/>
          </p:cNvSpPr>
          <p:nvPr/>
        </p:nvSpPr>
        <p:spPr>
          <a:xfrm>
            <a:off x="7119991" y="936601"/>
            <a:ext cx="4674742" cy="1364810"/>
          </a:xfrm>
          <a:prstGeom prst="rect">
            <a:avLst/>
          </a:prstGeom>
        </p:spPr>
        <p:txBody>
          <a:bodyPr vert="horz" lIns="91440" tIns="45720" rIns="91440" bIns="45720" rtlCol="0" anchor="b">
            <a:normAutofit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kern="1200">
                <a:solidFill>
                  <a:srgbClr val="1F5FA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>
                <a:solidFill>
                  <a:sysClr val="window" lastClr="FFFFFF"/>
                </a:solidFill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БЛАГОДАРЮ</a:t>
            </a: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2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/>
                <a:ea typeface="Tahoma" panose="020B0604030504040204" pitchFamily="34" charset="0"/>
                <a:cs typeface="Tahoma" panose="020B0604030504040204" pitchFamily="34" charset="0"/>
              </a:rPr>
              <a:t>ЗА ВНИМАНИЕ!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4371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7">
      <a:dk1>
        <a:sysClr val="windowText" lastClr="000000"/>
      </a:dk1>
      <a:lt1>
        <a:sysClr val="window" lastClr="FFFFFF"/>
      </a:lt1>
      <a:dk2>
        <a:srgbClr val="7030A0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2467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Другая 5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Другая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21641</TotalTime>
  <Words>571</Words>
  <Application>Microsoft Office PowerPoint</Application>
  <PresentationFormat>Произвольный</PresentationFormat>
  <Paragraphs>300</Paragraphs>
  <Slides>10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10</vt:i4>
      </vt:variant>
    </vt:vector>
  </HeadingPairs>
  <TitlesOfParts>
    <vt:vector size="12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PNO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</dc:title>
  <dc:creator>Кузьмина Елена Анатольевна</dc:creator>
  <cp:lastModifiedBy>Мария Фёдоровна Широкова </cp:lastModifiedBy>
  <cp:revision>647</cp:revision>
  <cp:lastPrinted>2021-12-16T05:55:57Z</cp:lastPrinted>
  <dcterms:created xsi:type="dcterms:W3CDTF">2019-02-13T10:16:57Z</dcterms:created>
  <dcterms:modified xsi:type="dcterms:W3CDTF">2022-04-25T13:01:10Z</dcterms:modified>
</cp:coreProperties>
</file>